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76"/>
  </p:normalViewPr>
  <p:slideViewPr>
    <p:cSldViewPr snapToGrid="0" snapToObjects="1">
      <p:cViewPr varScale="1">
        <p:scale>
          <a:sx n="112" d="100"/>
          <a:sy n="112" d="100"/>
        </p:scale>
        <p:origin x="5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CDD50EC-175B-9544-82A8-F803BADFA223}"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C641E1-CC6B-C64D-ABCB-AEF24BE305F8}" type="slidenum">
              <a:rPr lang="tr-TR" smtClean="0"/>
              <a:t>‹#›</a:t>
            </a:fld>
            <a:endParaRPr lang="tr-TR"/>
          </a:p>
        </p:txBody>
      </p:sp>
    </p:spTree>
    <p:extLst>
      <p:ext uri="{BB962C8B-B14F-4D97-AF65-F5344CB8AC3E}">
        <p14:creationId xmlns:p14="http://schemas.microsoft.com/office/powerpoint/2010/main" val="970681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CDD50EC-175B-9544-82A8-F803BADFA223}"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C641E1-CC6B-C64D-ABCB-AEF24BE305F8}" type="slidenum">
              <a:rPr lang="tr-TR" smtClean="0"/>
              <a:t>‹#›</a:t>
            </a:fld>
            <a:endParaRPr lang="tr-TR"/>
          </a:p>
        </p:txBody>
      </p:sp>
    </p:spTree>
    <p:extLst>
      <p:ext uri="{BB962C8B-B14F-4D97-AF65-F5344CB8AC3E}">
        <p14:creationId xmlns:p14="http://schemas.microsoft.com/office/powerpoint/2010/main" val="493365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CDD50EC-175B-9544-82A8-F803BADFA223}"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C641E1-CC6B-C64D-ABCB-AEF24BE305F8}" type="slidenum">
              <a:rPr lang="tr-TR" smtClean="0"/>
              <a:t>‹#›</a:t>
            </a:fld>
            <a:endParaRPr lang="tr-TR"/>
          </a:p>
        </p:txBody>
      </p:sp>
    </p:spTree>
    <p:extLst>
      <p:ext uri="{BB962C8B-B14F-4D97-AF65-F5344CB8AC3E}">
        <p14:creationId xmlns:p14="http://schemas.microsoft.com/office/powerpoint/2010/main" val="565160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CDD50EC-175B-9544-82A8-F803BADFA223}"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C641E1-CC6B-C64D-ABCB-AEF24BE305F8}" type="slidenum">
              <a:rPr lang="tr-TR" smtClean="0"/>
              <a:t>‹#›</a:t>
            </a:fld>
            <a:endParaRPr lang="tr-TR"/>
          </a:p>
        </p:txBody>
      </p:sp>
    </p:spTree>
    <p:extLst>
      <p:ext uri="{BB962C8B-B14F-4D97-AF65-F5344CB8AC3E}">
        <p14:creationId xmlns:p14="http://schemas.microsoft.com/office/powerpoint/2010/main" val="1955616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BCDD50EC-175B-9544-82A8-F803BADFA223}"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C641E1-CC6B-C64D-ABCB-AEF24BE305F8}" type="slidenum">
              <a:rPr lang="tr-TR" smtClean="0"/>
              <a:t>‹#›</a:t>
            </a:fld>
            <a:endParaRPr lang="tr-TR"/>
          </a:p>
        </p:txBody>
      </p:sp>
    </p:spTree>
    <p:extLst>
      <p:ext uri="{BB962C8B-B14F-4D97-AF65-F5344CB8AC3E}">
        <p14:creationId xmlns:p14="http://schemas.microsoft.com/office/powerpoint/2010/main" val="807903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CDD50EC-175B-9544-82A8-F803BADFA223}"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C641E1-CC6B-C64D-ABCB-AEF24BE305F8}" type="slidenum">
              <a:rPr lang="tr-TR" smtClean="0"/>
              <a:t>‹#›</a:t>
            </a:fld>
            <a:endParaRPr lang="tr-TR"/>
          </a:p>
        </p:txBody>
      </p:sp>
    </p:spTree>
    <p:extLst>
      <p:ext uri="{BB962C8B-B14F-4D97-AF65-F5344CB8AC3E}">
        <p14:creationId xmlns:p14="http://schemas.microsoft.com/office/powerpoint/2010/main" val="2037197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CDD50EC-175B-9544-82A8-F803BADFA223}" type="datetimeFigureOut">
              <a:rPr lang="tr-TR" smtClean="0"/>
              <a:t>26.03.2018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0C641E1-CC6B-C64D-ABCB-AEF24BE305F8}" type="slidenum">
              <a:rPr lang="tr-TR" smtClean="0"/>
              <a:t>‹#›</a:t>
            </a:fld>
            <a:endParaRPr lang="tr-TR"/>
          </a:p>
        </p:txBody>
      </p:sp>
    </p:spTree>
    <p:extLst>
      <p:ext uri="{BB962C8B-B14F-4D97-AF65-F5344CB8AC3E}">
        <p14:creationId xmlns:p14="http://schemas.microsoft.com/office/powerpoint/2010/main" val="1840783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BCDD50EC-175B-9544-82A8-F803BADFA223}" type="datetimeFigureOut">
              <a:rPr lang="tr-TR" smtClean="0"/>
              <a:t>26.03.2018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0C641E1-CC6B-C64D-ABCB-AEF24BE305F8}" type="slidenum">
              <a:rPr lang="tr-TR" smtClean="0"/>
              <a:t>‹#›</a:t>
            </a:fld>
            <a:endParaRPr lang="tr-TR"/>
          </a:p>
        </p:txBody>
      </p:sp>
    </p:spTree>
    <p:extLst>
      <p:ext uri="{BB962C8B-B14F-4D97-AF65-F5344CB8AC3E}">
        <p14:creationId xmlns:p14="http://schemas.microsoft.com/office/powerpoint/2010/main" val="1393101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CDD50EC-175B-9544-82A8-F803BADFA223}" type="datetimeFigureOut">
              <a:rPr lang="tr-TR" smtClean="0"/>
              <a:t>26.03.2018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0C641E1-CC6B-C64D-ABCB-AEF24BE305F8}" type="slidenum">
              <a:rPr lang="tr-TR" smtClean="0"/>
              <a:t>‹#›</a:t>
            </a:fld>
            <a:endParaRPr lang="tr-TR"/>
          </a:p>
        </p:txBody>
      </p:sp>
    </p:spTree>
    <p:extLst>
      <p:ext uri="{BB962C8B-B14F-4D97-AF65-F5344CB8AC3E}">
        <p14:creationId xmlns:p14="http://schemas.microsoft.com/office/powerpoint/2010/main" val="1982073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BCDD50EC-175B-9544-82A8-F803BADFA223}"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C641E1-CC6B-C64D-ABCB-AEF24BE305F8}" type="slidenum">
              <a:rPr lang="tr-TR" smtClean="0"/>
              <a:t>‹#›</a:t>
            </a:fld>
            <a:endParaRPr lang="tr-TR"/>
          </a:p>
        </p:txBody>
      </p:sp>
    </p:spTree>
    <p:extLst>
      <p:ext uri="{BB962C8B-B14F-4D97-AF65-F5344CB8AC3E}">
        <p14:creationId xmlns:p14="http://schemas.microsoft.com/office/powerpoint/2010/main" val="936679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BCDD50EC-175B-9544-82A8-F803BADFA223}"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C641E1-CC6B-C64D-ABCB-AEF24BE305F8}" type="slidenum">
              <a:rPr lang="tr-TR" smtClean="0"/>
              <a:t>‹#›</a:t>
            </a:fld>
            <a:endParaRPr lang="tr-TR"/>
          </a:p>
        </p:txBody>
      </p:sp>
    </p:spTree>
    <p:extLst>
      <p:ext uri="{BB962C8B-B14F-4D97-AF65-F5344CB8AC3E}">
        <p14:creationId xmlns:p14="http://schemas.microsoft.com/office/powerpoint/2010/main" val="17190895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DD50EC-175B-9544-82A8-F803BADFA223}" type="datetimeFigureOut">
              <a:rPr lang="tr-TR" smtClean="0"/>
              <a:t>26.03.2018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C641E1-CC6B-C64D-ABCB-AEF24BE305F8}" type="slidenum">
              <a:rPr lang="tr-TR" smtClean="0"/>
              <a:t>‹#›</a:t>
            </a:fld>
            <a:endParaRPr lang="tr-TR"/>
          </a:p>
        </p:txBody>
      </p:sp>
    </p:spTree>
    <p:extLst>
      <p:ext uri="{BB962C8B-B14F-4D97-AF65-F5344CB8AC3E}">
        <p14:creationId xmlns:p14="http://schemas.microsoft.com/office/powerpoint/2010/main" val="292658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Köy</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44347" y="1556792"/>
            <a:ext cx="8720419" cy="5112568"/>
          </a:xfrm>
        </p:spPr>
        <p:txBody>
          <a:bodyPr>
            <a:noAutofit/>
          </a:bodyPr>
          <a:lstStyle/>
          <a:p>
            <a:pPr>
              <a:buFont typeface="Wingdings" charset="2"/>
              <a:buChar char="q"/>
            </a:pPr>
            <a:endParaRPr lang="tr-TR" sz="2600" dirty="0">
              <a:latin typeface="Bookman Old Style" charset="0"/>
              <a:ea typeface="Bookman Old Style" charset="0"/>
              <a:cs typeface="Bookman Old Style" charset="0"/>
            </a:endParaRPr>
          </a:p>
          <a:p>
            <a:pPr>
              <a:buFont typeface="Wingdings" charset="2"/>
              <a:buChar char="q"/>
            </a:pPr>
            <a:r>
              <a:rPr lang="tr-TR" sz="2600" dirty="0">
                <a:latin typeface="Bookman Old Style" charset="0"/>
                <a:ea typeface="Bookman Old Style" charset="0"/>
                <a:cs typeface="Bookman Old Style" charset="0"/>
              </a:rPr>
              <a:t>Nüfusu 2.000’den aşağı yerleşim yerleri</a:t>
            </a:r>
            <a:r>
              <a:rPr lang="mr-IN" sz="2600" dirty="0">
                <a:latin typeface="Bookman Old Style" charset="0"/>
                <a:ea typeface="Bookman Old Style" charset="0"/>
                <a:cs typeface="Bookman Old Style" charset="0"/>
              </a:rPr>
              <a:t>…</a:t>
            </a:r>
            <a:endParaRPr lang="tr-TR" sz="2600" dirty="0">
              <a:latin typeface="Bookman Old Style" charset="0"/>
              <a:ea typeface="Bookman Old Style" charset="0"/>
              <a:cs typeface="Bookman Old Style" charset="0"/>
            </a:endParaRPr>
          </a:p>
          <a:p>
            <a:pPr>
              <a:buFont typeface="Wingdings" charset="2"/>
              <a:buChar char="q"/>
            </a:pPr>
            <a:r>
              <a:rPr lang="tr-TR" sz="2600" dirty="0">
                <a:latin typeface="Bookman Old Style" charset="0"/>
                <a:ea typeface="Bookman Old Style" charset="0"/>
                <a:cs typeface="Bookman Old Style" charset="0"/>
              </a:rPr>
              <a:t>Kırsal alan ve tarımsal üretim</a:t>
            </a:r>
            <a:r>
              <a:rPr lang="mr-IN" sz="2600" dirty="0">
                <a:latin typeface="Bookman Old Style" charset="0"/>
                <a:ea typeface="Bookman Old Style" charset="0"/>
                <a:cs typeface="Bookman Old Style" charset="0"/>
              </a:rPr>
              <a:t>…</a:t>
            </a:r>
            <a:endParaRPr lang="tr-TR" sz="2600" dirty="0">
              <a:latin typeface="Bookman Old Style" charset="0"/>
              <a:ea typeface="Bookman Old Style" charset="0"/>
              <a:cs typeface="Bookman Old Style" charset="0"/>
            </a:endParaRPr>
          </a:p>
          <a:p>
            <a:pPr>
              <a:buFont typeface="Wingdings" charset="2"/>
              <a:buChar char="q"/>
            </a:pPr>
            <a:r>
              <a:rPr lang="tr-TR" sz="2600" dirty="0">
                <a:latin typeface="Bookman Old Style" charset="0"/>
                <a:ea typeface="Bookman Old Style" charset="0"/>
                <a:cs typeface="Bookman Old Style" charset="0"/>
              </a:rPr>
              <a:t>Cami, okul, otlak, yaylak, baltalık gibi orta malları bulunan ve toplu veya dağınık evlerde oturan insanlar, bağ, bahçe ve tarlalarıyla birlikte köyü oluştururlar.</a:t>
            </a:r>
          </a:p>
          <a:p>
            <a:pPr>
              <a:buFont typeface="Wingdings" charset="2"/>
              <a:buChar char="q"/>
            </a:pPr>
            <a:r>
              <a:rPr lang="tr-TR" sz="2600" dirty="0">
                <a:latin typeface="Bookman Old Style" charset="0"/>
                <a:ea typeface="Bookman Old Style" charset="0"/>
                <a:cs typeface="Bookman Old Style" charset="0"/>
              </a:rPr>
              <a:t>Bir idari işleme gerek kalmaksızın kendiliğinden oluşan toplumsal ve yönetsel yapılardır.</a:t>
            </a:r>
            <a:endParaRPr lang="tr-TR" sz="26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14877236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Hizmet Yönünden YY Kuruluşları / </a:t>
            </a:r>
            <a:br>
              <a:rPr lang="tr-TR" sz="3200" b="1" dirty="0">
                <a:latin typeface="Bookman Old Style" panose="02050604050505020204" pitchFamily="18" charset="0"/>
              </a:rPr>
            </a:br>
            <a:r>
              <a:rPr lang="tr-TR" sz="3200" b="1" dirty="0">
                <a:latin typeface="Bookman Old Style" panose="02050604050505020204" pitchFamily="18" charset="0"/>
              </a:rPr>
              <a:t>Kamu Kurumları</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1302" y="1484784"/>
            <a:ext cx="8720419" cy="5112568"/>
          </a:xfrm>
        </p:spPr>
        <p:txBody>
          <a:bodyPr>
            <a:noAutofit/>
          </a:bodyPr>
          <a:lstStyle/>
          <a:p>
            <a:r>
              <a:rPr lang="tr-TR" sz="2500" dirty="0">
                <a:latin typeface="Bookman Old Style" charset="0"/>
                <a:ea typeface="Bookman Old Style" charset="0"/>
                <a:cs typeface="Bookman Old Style" charset="0"/>
              </a:rPr>
              <a:t>Ulusal kamu kurumları:</a:t>
            </a:r>
          </a:p>
          <a:p>
            <a:pPr lvl="1"/>
            <a:r>
              <a:rPr lang="tr-TR" sz="2200" dirty="0">
                <a:latin typeface="Bookman Old Style" charset="0"/>
                <a:ea typeface="Bookman Old Style" charset="0"/>
                <a:cs typeface="Bookman Old Style" charset="0"/>
              </a:rPr>
              <a:t>İdari KK </a:t>
            </a:r>
            <a:r>
              <a:rPr lang="tr-TR" sz="2200" dirty="0">
                <a:latin typeface="Bookman Old Style" charset="0"/>
                <a:ea typeface="Bookman Old Style" charset="0"/>
                <a:cs typeface="Bookman Old Style" charset="0"/>
                <a:sym typeface="Wingdings"/>
              </a:rPr>
              <a:t></a:t>
            </a:r>
            <a:r>
              <a:rPr lang="tr-TR" sz="2200" dirty="0">
                <a:latin typeface="Bookman Old Style" charset="0"/>
                <a:ea typeface="Bookman Old Style" charset="0"/>
                <a:cs typeface="Bookman Old Style" charset="0"/>
              </a:rPr>
              <a:t> Orman GM, Vakıflar GM, Karayolları GM, DSİ GM.</a:t>
            </a:r>
          </a:p>
          <a:p>
            <a:pPr lvl="1"/>
            <a:r>
              <a:rPr lang="tr-TR" sz="2200" dirty="0">
                <a:latin typeface="Bookman Old Style" charset="0"/>
                <a:ea typeface="Bookman Old Style" charset="0"/>
                <a:cs typeface="Bookman Old Style" charset="0"/>
              </a:rPr>
              <a:t>İktisadi KK </a:t>
            </a:r>
            <a:r>
              <a:rPr lang="tr-TR" sz="2200" dirty="0">
                <a:latin typeface="Bookman Old Style" charset="0"/>
                <a:ea typeface="Bookman Old Style" charset="0"/>
                <a:cs typeface="Bookman Old Style" charset="0"/>
                <a:sym typeface="Wingdings"/>
              </a:rPr>
              <a:t> KİT’ler  </a:t>
            </a:r>
            <a:r>
              <a:rPr lang="tr-TR" sz="2200" u="sng" dirty="0" err="1">
                <a:latin typeface="Bookman Old Style" charset="0"/>
                <a:ea typeface="Bookman Old Style" charset="0"/>
                <a:cs typeface="Bookman Old Style" charset="0"/>
                <a:sym typeface="Wingdings"/>
              </a:rPr>
              <a:t>İDT’ler</a:t>
            </a:r>
            <a:r>
              <a:rPr lang="tr-TR" sz="2200" dirty="0">
                <a:latin typeface="Bookman Old Style" charset="0"/>
                <a:ea typeface="Bookman Old Style" charset="0"/>
                <a:cs typeface="Bookman Old Style" charset="0"/>
                <a:sym typeface="Wingdings"/>
              </a:rPr>
              <a:t>: BOTAŞ, ÇAYKUR, MKEK, TİGEM, TMO, TCDD, TKİ, TPAO vb. / </a:t>
            </a:r>
            <a:r>
              <a:rPr lang="tr-TR" sz="2200" u="sng" dirty="0">
                <a:latin typeface="Bookman Old Style" charset="0"/>
                <a:ea typeface="Bookman Old Style" charset="0"/>
                <a:cs typeface="Bookman Old Style" charset="0"/>
                <a:sym typeface="Wingdings"/>
              </a:rPr>
              <a:t>KİK</a:t>
            </a:r>
            <a:r>
              <a:rPr lang="tr-TR" sz="2200" dirty="0">
                <a:latin typeface="Bookman Old Style" charset="0"/>
                <a:ea typeface="Bookman Old Style" charset="0"/>
                <a:cs typeface="Bookman Old Style" charset="0"/>
                <a:sym typeface="Wingdings"/>
              </a:rPr>
              <a:t>: Devlet Hava Meydanları İşletmesi GM</a:t>
            </a:r>
          </a:p>
          <a:p>
            <a:pPr lvl="1"/>
            <a:r>
              <a:rPr lang="tr-TR" sz="2200" dirty="0">
                <a:latin typeface="Bookman Old Style" charset="0"/>
                <a:ea typeface="Bookman Old Style" charset="0"/>
                <a:cs typeface="Bookman Old Style" charset="0"/>
                <a:sym typeface="Wingdings"/>
              </a:rPr>
              <a:t>Sosyal KK  SGK, Türkiye İş Kurumu</a:t>
            </a:r>
          </a:p>
          <a:p>
            <a:pPr lvl="1"/>
            <a:r>
              <a:rPr lang="tr-TR" sz="2200" dirty="0">
                <a:latin typeface="Bookman Old Style" charset="0"/>
                <a:ea typeface="Bookman Old Style" charset="0"/>
                <a:cs typeface="Bookman Old Style" charset="0"/>
                <a:sym typeface="Wingdings"/>
              </a:rPr>
              <a:t>Bilimsel, Teknik ve Kültürel KK  Üniversiteler, YÖK, ÖSYM, TODAİE, TÜBİTAK, TÜBA, TRT, Devlet Tiyatroları GM vb.</a:t>
            </a:r>
          </a:p>
          <a:p>
            <a:pPr lvl="1"/>
            <a:r>
              <a:rPr lang="tr-TR" sz="2200" dirty="0">
                <a:latin typeface="Bookman Old Style" charset="0"/>
                <a:ea typeface="Bookman Old Style" charset="0"/>
                <a:cs typeface="Bookman Old Style" charset="0"/>
                <a:sym typeface="Wingdings"/>
              </a:rPr>
              <a:t>Düzenleyici ve Denetleyici Kurumlar  SPK, RTÜK, BTİK, BDDK, EPDK, KİK, RK, KGMDSK, KVKK</a:t>
            </a:r>
          </a:p>
          <a:p>
            <a:pPr lvl="1"/>
            <a:endParaRPr lang="tr-TR" sz="22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865684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Hizmet Yönünden YY Kuruluşları / </a:t>
            </a:r>
            <a:br>
              <a:rPr lang="tr-TR" sz="3200" b="1" dirty="0">
                <a:latin typeface="Bookman Old Style" panose="02050604050505020204" pitchFamily="18" charset="0"/>
              </a:rPr>
            </a:br>
            <a:r>
              <a:rPr lang="tr-TR" sz="3200" b="1" dirty="0">
                <a:latin typeface="Bookman Old Style" panose="02050604050505020204" pitchFamily="18" charset="0"/>
              </a:rPr>
              <a:t>Kamu Kurumları</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1302" y="1484784"/>
            <a:ext cx="8720419" cy="5112568"/>
          </a:xfrm>
        </p:spPr>
        <p:txBody>
          <a:bodyPr>
            <a:noAutofit/>
          </a:bodyPr>
          <a:lstStyle/>
          <a:p>
            <a:endParaRPr lang="tr-TR" sz="2300" dirty="0">
              <a:latin typeface="Bookman Old Style" charset="0"/>
              <a:ea typeface="Bookman Old Style" charset="0"/>
              <a:cs typeface="Bookman Old Style" charset="0"/>
            </a:endParaRPr>
          </a:p>
          <a:p>
            <a:r>
              <a:rPr lang="tr-TR" sz="2300" dirty="0">
                <a:latin typeface="Bookman Old Style" charset="0"/>
                <a:ea typeface="Bookman Old Style" charset="0"/>
                <a:cs typeface="Bookman Old Style" charset="0"/>
              </a:rPr>
              <a:t>Yerel kamu kurumları:</a:t>
            </a:r>
          </a:p>
          <a:p>
            <a:pPr lvl="1"/>
            <a:r>
              <a:rPr lang="tr-TR" sz="2300" dirty="0">
                <a:latin typeface="Bookman Old Style" charset="0"/>
                <a:ea typeface="Bookman Old Style" charset="0"/>
                <a:cs typeface="Bookman Old Style" charset="0"/>
              </a:rPr>
              <a:t>İl </a:t>
            </a:r>
            <a:r>
              <a:rPr lang="tr-TR" sz="2300" dirty="0">
                <a:latin typeface="Bookman Old Style" charset="0"/>
                <a:ea typeface="Bookman Old Style" charset="0"/>
                <a:cs typeface="Bookman Old Style" charset="0"/>
              </a:rPr>
              <a:t>özel idaresi ve belediyelerin alt idareleri ve şirketleri: ASKİ, EGO, İETT, Ankara Halk Ekmek A.Ş., BELKO vb. </a:t>
            </a:r>
            <a:endParaRPr lang="tr-TR" sz="2300" dirty="0">
              <a:latin typeface="Bookman Old Style" charset="0"/>
              <a:ea typeface="Bookman Old Style" charset="0"/>
              <a:cs typeface="Bookman Old Style" charset="0"/>
            </a:endParaRPr>
          </a:p>
          <a:p>
            <a:r>
              <a:rPr lang="tr-TR" sz="2300" dirty="0">
                <a:latin typeface="Bookman Old Style" charset="0"/>
                <a:ea typeface="Bookman Old Style" charset="0"/>
                <a:cs typeface="Bookman Old Style" charset="0"/>
              </a:rPr>
              <a:t>Bölgesel kamu kurumları:</a:t>
            </a:r>
          </a:p>
          <a:p>
            <a:pPr lvl="1"/>
            <a:r>
              <a:rPr lang="tr-TR" sz="2300" dirty="0">
                <a:latin typeface="Bookman Old Style" charset="0"/>
                <a:ea typeface="Bookman Old Style" charset="0"/>
                <a:cs typeface="Bookman Old Style" charset="0"/>
              </a:rPr>
              <a:t>Güneydoğu Anadolu Projesi (GAP) Bölge Kalkınma İdaresi</a:t>
            </a:r>
          </a:p>
          <a:p>
            <a:pPr lvl="1"/>
            <a:r>
              <a:rPr lang="tr-TR" sz="2300" dirty="0">
                <a:latin typeface="Bookman Old Style" charset="0"/>
                <a:ea typeface="Bookman Old Style" charset="0"/>
                <a:cs typeface="Bookman Old Style" charset="0"/>
              </a:rPr>
              <a:t>Doğu Anadolu Projesi BKİ</a:t>
            </a:r>
          </a:p>
          <a:p>
            <a:pPr lvl="1"/>
            <a:r>
              <a:rPr lang="tr-TR" sz="2300" dirty="0">
                <a:latin typeface="Bookman Old Style" charset="0"/>
                <a:ea typeface="Bookman Old Style" charset="0"/>
                <a:cs typeface="Bookman Old Style" charset="0"/>
              </a:rPr>
              <a:t>Konya Ovası Projesi BKİ</a:t>
            </a:r>
          </a:p>
          <a:p>
            <a:pPr lvl="1"/>
            <a:r>
              <a:rPr lang="tr-TR" sz="2300" dirty="0">
                <a:latin typeface="Bookman Old Style" charset="0"/>
                <a:ea typeface="Bookman Old Style" charset="0"/>
                <a:cs typeface="Bookman Old Style" charset="0"/>
              </a:rPr>
              <a:t>Doğu Karadeniz BKİ</a:t>
            </a:r>
          </a:p>
          <a:p>
            <a:pPr lvl="1"/>
            <a:r>
              <a:rPr lang="tr-TR" sz="2300" dirty="0">
                <a:latin typeface="Bookman Old Style" charset="0"/>
                <a:ea typeface="Bookman Old Style" charset="0"/>
                <a:cs typeface="Bookman Old Style" charset="0"/>
              </a:rPr>
              <a:t>Kalkınma Ajansları (26 bölge)</a:t>
            </a:r>
          </a:p>
        </p:txBody>
      </p:sp>
    </p:spTree>
    <p:extLst>
      <p:ext uri="{BB962C8B-B14F-4D97-AF65-F5344CB8AC3E}">
        <p14:creationId xmlns:p14="http://schemas.microsoft.com/office/powerpoint/2010/main" val="11100983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Köy</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44347" y="1556792"/>
            <a:ext cx="8720419" cy="5112568"/>
          </a:xfrm>
        </p:spPr>
        <p:txBody>
          <a:bodyPr>
            <a:noAutofit/>
          </a:bodyPr>
          <a:lstStyle/>
          <a:p>
            <a:pPr>
              <a:buFont typeface="Wingdings" charset="2"/>
              <a:buChar char="q"/>
            </a:pPr>
            <a:endParaRPr lang="tr-TR" dirty="0">
              <a:latin typeface="Bookman Old Style" charset="0"/>
              <a:ea typeface="Bookman Old Style" charset="0"/>
              <a:cs typeface="Bookman Old Style" charset="0"/>
            </a:endParaRPr>
          </a:p>
          <a:p>
            <a:pPr>
              <a:buFont typeface="Wingdings" charset="2"/>
              <a:buChar char="q"/>
            </a:pPr>
            <a:r>
              <a:rPr lang="tr-TR" dirty="0">
                <a:latin typeface="Bookman Old Style" charset="0"/>
                <a:ea typeface="Bookman Old Style" charset="0"/>
                <a:cs typeface="Bookman Old Style" charset="0"/>
              </a:rPr>
              <a:t>Köye ait işler ikiye ayrılır:</a:t>
            </a:r>
          </a:p>
          <a:p>
            <a:pPr lvl="1">
              <a:buFont typeface="Wingdings" charset="2"/>
              <a:buChar char="q"/>
            </a:pPr>
            <a:r>
              <a:rPr lang="tr-TR" sz="2800" dirty="0">
                <a:latin typeface="Bookman Old Style" charset="0"/>
                <a:ea typeface="Bookman Old Style" charset="0"/>
                <a:cs typeface="Bookman Old Style" charset="0"/>
              </a:rPr>
              <a:t>Zorunlu işler</a:t>
            </a:r>
          </a:p>
          <a:p>
            <a:pPr lvl="1">
              <a:buFont typeface="Wingdings" charset="2"/>
              <a:buChar char="q"/>
            </a:pPr>
            <a:r>
              <a:rPr lang="tr-TR" sz="2800" dirty="0">
                <a:latin typeface="Bookman Old Style" charset="0"/>
                <a:ea typeface="Bookman Old Style" charset="0"/>
                <a:cs typeface="Bookman Old Style" charset="0"/>
              </a:rPr>
              <a:t>İsteğe </a:t>
            </a:r>
            <a:r>
              <a:rPr lang="tr-TR" sz="2800" dirty="0">
                <a:latin typeface="Bookman Old Style" charset="0"/>
                <a:ea typeface="Bookman Old Style" charset="0"/>
                <a:cs typeface="Bookman Old Style" charset="0"/>
              </a:rPr>
              <a:t>bağlı işler</a:t>
            </a:r>
          </a:p>
          <a:p>
            <a:pPr lvl="1">
              <a:buFont typeface="Wingdings" charset="2"/>
              <a:buChar char="q"/>
            </a:pPr>
            <a:endParaRPr lang="tr-TR" sz="2800" dirty="0">
              <a:latin typeface="Bookman Old Style" charset="0"/>
              <a:ea typeface="Bookman Old Style" charset="0"/>
              <a:cs typeface="Bookman Old Style" charset="0"/>
            </a:endParaRPr>
          </a:p>
          <a:p>
            <a:pPr>
              <a:buFont typeface="Wingdings" charset="2"/>
              <a:buChar char="q"/>
            </a:pPr>
            <a:r>
              <a:rPr lang="tr-TR" dirty="0">
                <a:latin typeface="Bookman Old Style" charset="0"/>
                <a:ea typeface="Bookman Old Style" charset="0"/>
                <a:cs typeface="Bookman Old Style" charset="0"/>
              </a:rPr>
              <a:t>Muhtarın görevleri ikiye ayrılır:</a:t>
            </a:r>
          </a:p>
          <a:p>
            <a:pPr lvl="1">
              <a:buFont typeface="Wingdings" charset="2"/>
              <a:buChar char="q"/>
            </a:pPr>
            <a:r>
              <a:rPr lang="tr-TR" sz="2800" dirty="0">
                <a:latin typeface="Bookman Old Style" charset="0"/>
                <a:ea typeface="Bookman Old Style" charset="0"/>
                <a:cs typeface="Bookman Old Style" charset="0"/>
              </a:rPr>
              <a:t>Köy işleri</a:t>
            </a:r>
          </a:p>
          <a:p>
            <a:pPr lvl="1">
              <a:buFont typeface="Wingdings" charset="2"/>
              <a:buChar char="q"/>
            </a:pPr>
            <a:r>
              <a:rPr lang="tr-TR" sz="2800" dirty="0">
                <a:latin typeface="Bookman Old Style" charset="0"/>
                <a:ea typeface="Bookman Old Style" charset="0"/>
                <a:cs typeface="Bookman Old Style" charset="0"/>
              </a:rPr>
              <a:t>Devlet işleri</a:t>
            </a:r>
          </a:p>
        </p:txBody>
      </p:sp>
    </p:spTree>
    <p:extLst>
      <p:ext uri="{BB962C8B-B14F-4D97-AF65-F5344CB8AC3E}">
        <p14:creationId xmlns:p14="http://schemas.microsoft.com/office/powerpoint/2010/main" val="10193507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Köy</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44347" y="1556792"/>
            <a:ext cx="8720419" cy="5112568"/>
          </a:xfrm>
        </p:spPr>
        <p:txBody>
          <a:bodyPr>
            <a:noAutofit/>
          </a:bodyPr>
          <a:lstStyle/>
          <a:p>
            <a:pPr>
              <a:buFont typeface="Wingdings" charset="2"/>
              <a:buChar char="q"/>
            </a:pPr>
            <a:r>
              <a:rPr lang="tr-TR" dirty="0">
                <a:latin typeface="Bookman Old Style" charset="0"/>
                <a:ea typeface="Bookman Old Style" charset="0"/>
                <a:cs typeface="Bookman Old Style" charset="0"/>
              </a:rPr>
              <a:t>Köyün organları:</a:t>
            </a:r>
          </a:p>
          <a:p>
            <a:pPr lvl="1">
              <a:buFont typeface="Wingdings" charset="2"/>
              <a:buChar char="q"/>
            </a:pPr>
            <a:r>
              <a:rPr lang="tr-TR" sz="2500" dirty="0">
                <a:latin typeface="Bookman Old Style" charset="0"/>
                <a:ea typeface="Bookman Old Style" charset="0"/>
                <a:cs typeface="Bookman Old Style" charset="0"/>
              </a:rPr>
              <a:t>Köy Derneği </a:t>
            </a:r>
            <a:r>
              <a:rPr lang="tr-TR" sz="2500" dirty="0">
                <a:latin typeface="Bookman Old Style" charset="0"/>
                <a:ea typeface="Bookman Old Style" charset="0"/>
                <a:cs typeface="Bookman Old Style" charset="0"/>
                <a:sym typeface="Wingdings"/>
              </a:rPr>
              <a:t> </a:t>
            </a:r>
            <a:r>
              <a:rPr lang="tr-TR" sz="2500" dirty="0">
                <a:latin typeface="Bookman Old Style" charset="0"/>
                <a:ea typeface="Bookman Old Style" charset="0"/>
                <a:cs typeface="Bookman Old Style" charset="0"/>
              </a:rPr>
              <a:t>köyde bulunan tüm seçmenler. Muhtarı ve ihtiyar meclisini seçer. İsteğe bağlı işleri zorunlu iş haline getirebilir. </a:t>
            </a:r>
          </a:p>
          <a:p>
            <a:pPr lvl="1">
              <a:buFont typeface="Wingdings" charset="2"/>
              <a:buChar char="q"/>
            </a:pPr>
            <a:r>
              <a:rPr lang="tr-TR" sz="2500" dirty="0">
                <a:latin typeface="Bookman Old Style" charset="0"/>
                <a:ea typeface="Bookman Old Style" charset="0"/>
                <a:cs typeface="Bookman Old Style" charset="0"/>
              </a:rPr>
              <a:t>Köy İhtiyar Meclisi </a:t>
            </a:r>
            <a:r>
              <a:rPr lang="tr-TR" sz="2500" dirty="0">
                <a:latin typeface="Bookman Old Style" charset="0"/>
                <a:ea typeface="Bookman Old Style" charset="0"/>
                <a:cs typeface="Bookman Old Style" charset="0"/>
                <a:sym typeface="Wingdings"/>
              </a:rPr>
              <a:t> </a:t>
            </a:r>
            <a:r>
              <a:rPr lang="tr-TR" sz="2500" dirty="0">
                <a:latin typeface="Bookman Old Style" charset="0"/>
                <a:ea typeface="Bookman Old Style" charset="0"/>
                <a:cs typeface="Bookman Old Style" charset="0"/>
              </a:rPr>
              <a:t>Seçimlik ve doğal (imam, öğretmen) üyelerden oluşur. İmece ve salmaya karar verir, muhtarın harcamalarını denetler, kamulaştırmaya karar verir, köylü arasındaki uyuşmazlıkları çözer.</a:t>
            </a:r>
          </a:p>
          <a:p>
            <a:pPr lvl="1">
              <a:buFont typeface="Wingdings" charset="2"/>
              <a:buChar char="q"/>
            </a:pPr>
            <a:r>
              <a:rPr lang="tr-TR" sz="2500" dirty="0">
                <a:latin typeface="Bookman Old Style" charset="0"/>
                <a:ea typeface="Bookman Old Style" charset="0"/>
                <a:cs typeface="Bookman Old Style" charset="0"/>
              </a:rPr>
              <a:t>Köy Muhtarı </a:t>
            </a:r>
            <a:r>
              <a:rPr lang="tr-TR" sz="2500" dirty="0">
                <a:latin typeface="Bookman Old Style" charset="0"/>
                <a:ea typeface="Bookman Old Style" charset="0"/>
                <a:cs typeface="Bookman Old Style" charset="0"/>
                <a:sym typeface="Wingdings"/>
              </a:rPr>
              <a:t> Köy yönetiminin başıdır. Ayrıca merkezi yönetimin görevlisidir. </a:t>
            </a:r>
            <a:endParaRPr lang="tr-TR" sz="25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17511207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Yerel Yönetim Reformu</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1302" y="1484784"/>
            <a:ext cx="8720419" cy="5373216"/>
          </a:xfrm>
        </p:spPr>
        <p:txBody>
          <a:bodyPr>
            <a:noAutofit/>
          </a:bodyPr>
          <a:lstStyle/>
          <a:p>
            <a:pPr marL="0" indent="0">
              <a:spcBef>
                <a:spcPts val="0"/>
              </a:spcBef>
              <a:buNone/>
            </a:pPr>
            <a:r>
              <a:rPr lang="tr-TR" sz="2200" dirty="0">
                <a:latin typeface="Bookman Old Style" charset="0"/>
                <a:ea typeface="Bookman Old Style" charset="0"/>
                <a:cs typeface="Bookman Old Style" charset="0"/>
              </a:rPr>
              <a:t>2000’li yıllarla birlikte Türkiye’de, genel olarak yerel yönetimlerde özel olarak da büyükşehir belediyelerinde yoğun bir biçimde reform düzenlemeleri yapılmıştır. </a:t>
            </a:r>
            <a:r>
              <a:rPr lang="tr-TR" sz="2200" dirty="0">
                <a:latin typeface="Bookman Old Style" charset="0"/>
                <a:ea typeface="Bookman Old Style" charset="0"/>
                <a:cs typeface="Bookman Old Style" charset="0"/>
              </a:rPr>
              <a:t>“</a:t>
            </a:r>
            <a:r>
              <a:rPr lang="tr-TR" sz="2200" dirty="0">
                <a:latin typeface="Bookman Old Style" charset="0"/>
                <a:ea typeface="Bookman Old Style" charset="0"/>
                <a:cs typeface="Bookman Old Style" charset="0"/>
              </a:rPr>
              <a:t>Yerelleşme” söylemiyle Türkiye’de yerel yönetimler alanında yapılanlara bakılırsa;</a:t>
            </a:r>
          </a:p>
          <a:p>
            <a:pPr>
              <a:spcBef>
                <a:spcPts val="0"/>
              </a:spcBef>
              <a:buFont typeface="Courier New" charset="0"/>
              <a:buChar char="o"/>
            </a:pPr>
            <a:r>
              <a:rPr lang="tr-TR" sz="2200" dirty="0">
                <a:latin typeface="Bookman Old Style" charset="0"/>
                <a:ea typeface="Bookman Old Style" charset="0"/>
                <a:cs typeface="Bookman Old Style" charset="0"/>
              </a:rPr>
              <a:t>Kanuni düzenlemelerle yerel yönetimlerin merkezi yönetim karşısında genel yetkili olma durumu tartışılmış; </a:t>
            </a:r>
          </a:p>
          <a:p>
            <a:pPr>
              <a:spcBef>
                <a:spcPts val="0"/>
              </a:spcBef>
              <a:buFont typeface="Courier New" charset="0"/>
              <a:buChar char="o"/>
            </a:pPr>
            <a:r>
              <a:rPr lang="tr-TR" sz="2200" dirty="0">
                <a:latin typeface="Bookman Old Style" charset="0"/>
                <a:ea typeface="Bookman Old Style" charset="0"/>
                <a:cs typeface="Bookman Old Style" charset="0"/>
              </a:rPr>
              <a:t>Yerel yönetimlerin idari ve mali açıdan özerk olduğu açıkça ifade edilmiş;</a:t>
            </a:r>
          </a:p>
          <a:p>
            <a:pPr>
              <a:spcBef>
                <a:spcPts val="0"/>
              </a:spcBef>
              <a:buFont typeface="Courier New" charset="0"/>
              <a:buChar char="o"/>
            </a:pPr>
            <a:r>
              <a:rPr lang="tr-TR" sz="2200" dirty="0">
                <a:latin typeface="Bookman Old Style" charset="0"/>
                <a:ea typeface="Bookman Old Style" charset="0"/>
                <a:cs typeface="Bookman Old Style" charset="0"/>
              </a:rPr>
              <a:t>Merkezi yönetimin yerel yönetimler üzerinde uyguladığı idari vesayet denetimi hafifletilmiş (meclis kararlarının ve bütçenin onaylanması, valilik aracılığıyla olmadan doğrudan kamu kuruluşlarıyla yazışma vb.);</a:t>
            </a:r>
          </a:p>
          <a:p>
            <a:pPr>
              <a:spcBef>
                <a:spcPts val="0"/>
              </a:spcBef>
              <a:buFont typeface="Courier New" charset="0"/>
              <a:buChar char="o"/>
            </a:pPr>
            <a:r>
              <a:rPr lang="tr-TR" sz="2200" dirty="0">
                <a:latin typeface="Bookman Old Style" charset="0"/>
                <a:ea typeface="Bookman Old Style" charset="0"/>
                <a:cs typeface="Bookman Old Style" charset="0"/>
              </a:rPr>
              <a:t>Norm kadro düzenlemesi çerçevesinde kadro ihdas, iptal ve değişiklikleri belediye meclislerinin yetkisine bırakılmış</a:t>
            </a:r>
            <a:r>
              <a:rPr lang="tr-TR" sz="2200" dirty="0">
                <a:latin typeface="Bookman Old Style" charset="0"/>
                <a:ea typeface="Bookman Old Style" charset="0"/>
                <a:cs typeface="Bookman Old Style" charset="0"/>
              </a:rPr>
              <a:t>;</a:t>
            </a:r>
            <a:endParaRPr lang="tr-TR" sz="22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19710509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Yerel Yönetim Reformu</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1302" y="1484784"/>
            <a:ext cx="8720419" cy="5373216"/>
          </a:xfrm>
        </p:spPr>
        <p:txBody>
          <a:bodyPr>
            <a:noAutofit/>
          </a:bodyPr>
          <a:lstStyle/>
          <a:p>
            <a:pPr>
              <a:spcBef>
                <a:spcPts val="0"/>
              </a:spcBef>
              <a:buFont typeface="Courier New" charset="0"/>
              <a:buChar char="o"/>
            </a:pPr>
            <a:r>
              <a:rPr lang="tr-TR" sz="2400" dirty="0">
                <a:latin typeface="Bookman Old Style" charset="0"/>
                <a:ea typeface="Bookman Old Style" charset="0"/>
                <a:cs typeface="Bookman Old Style" charset="0"/>
              </a:rPr>
              <a:t>Arsa </a:t>
            </a:r>
            <a:r>
              <a:rPr lang="tr-TR" sz="2400" dirty="0">
                <a:latin typeface="Bookman Old Style" charset="0"/>
                <a:ea typeface="Bookman Old Style" charset="0"/>
                <a:cs typeface="Bookman Old Style" charset="0"/>
              </a:rPr>
              <a:t>ve konut üretimi konusunda belediyelere, diğer kamu kurum ve kuruluşlarıyla işbirliği yapma ve ortak proje yürütme imkanı tanınmış;</a:t>
            </a:r>
          </a:p>
          <a:p>
            <a:pPr>
              <a:spcBef>
                <a:spcPts val="0"/>
              </a:spcBef>
              <a:buFont typeface="Courier New" charset="0"/>
              <a:buChar char="o"/>
            </a:pPr>
            <a:r>
              <a:rPr lang="tr-TR" sz="2400" dirty="0">
                <a:latin typeface="Bookman Old Style" charset="0"/>
                <a:ea typeface="Bookman Old Style" charset="0"/>
                <a:cs typeface="Bookman Old Style" charset="0"/>
              </a:rPr>
              <a:t>Özel sektöre iş gördürme / ihale etme uygulaması yaygınlaştırılmış;</a:t>
            </a:r>
          </a:p>
          <a:p>
            <a:pPr>
              <a:spcBef>
                <a:spcPts val="0"/>
              </a:spcBef>
              <a:buFont typeface="Courier New" charset="0"/>
              <a:buChar char="o"/>
            </a:pPr>
            <a:r>
              <a:rPr lang="tr-TR" sz="2400" dirty="0">
                <a:latin typeface="Bookman Old Style" charset="0"/>
                <a:ea typeface="Bookman Old Style" charset="0"/>
                <a:cs typeface="Bookman Old Style" charset="0"/>
              </a:rPr>
              <a:t>Farklı kanuni düzenlemelerle büyükşehir belediyelerinin sınırları genişletilmiş (“pergel” ve “</a:t>
            </a:r>
            <a:r>
              <a:rPr lang="tr-TR" sz="2400" dirty="0" err="1">
                <a:latin typeface="Bookman Old Style" charset="0"/>
                <a:ea typeface="Bookman Old Style" charset="0"/>
                <a:cs typeface="Bookman Old Style" charset="0"/>
              </a:rPr>
              <a:t>bütünşehir</a:t>
            </a:r>
            <a:r>
              <a:rPr lang="tr-TR" sz="2400" dirty="0">
                <a:latin typeface="Bookman Old Style" charset="0"/>
                <a:ea typeface="Bookman Old Style" charset="0"/>
                <a:cs typeface="Bookman Old Style" charset="0"/>
              </a:rPr>
              <a:t>” düzenlemesi);</a:t>
            </a:r>
          </a:p>
          <a:p>
            <a:pPr>
              <a:spcBef>
                <a:spcPts val="0"/>
              </a:spcBef>
              <a:buFont typeface="Courier New" charset="0"/>
              <a:buChar char="o"/>
            </a:pPr>
            <a:r>
              <a:rPr lang="tr-TR" sz="2400" dirty="0">
                <a:latin typeface="Bookman Old Style" charset="0"/>
                <a:ea typeface="Bookman Old Style" charset="0"/>
                <a:cs typeface="Bookman Old Style" charset="0"/>
              </a:rPr>
              <a:t>Hizmet kapasitesinin yetersizliği ve </a:t>
            </a:r>
            <a:r>
              <a:rPr lang="tr-TR" sz="2400" dirty="0" err="1">
                <a:latin typeface="Bookman Old Style" charset="0"/>
                <a:ea typeface="Bookman Old Style" charset="0"/>
                <a:cs typeface="Bookman Old Style" charset="0"/>
              </a:rPr>
              <a:t>etkinsizlik</a:t>
            </a:r>
            <a:r>
              <a:rPr lang="tr-TR" sz="2400" dirty="0">
                <a:latin typeface="Bookman Old Style" charset="0"/>
                <a:ea typeface="Bookman Old Style" charset="0"/>
                <a:cs typeface="Bookman Old Style" charset="0"/>
              </a:rPr>
              <a:t> gerekçesiyle yerel yönetim birimlerinin sayısında </a:t>
            </a:r>
            <a:r>
              <a:rPr lang="tr-TR" sz="2400" dirty="0" err="1">
                <a:latin typeface="Bookman Old Style" charset="0"/>
                <a:ea typeface="Bookman Old Style" charset="0"/>
                <a:cs typeface="Bookman Old Style" charset="0"/>
              </a:rPr>
              <a:t>azaltıma</a:t>
            </a:r>
            <a:r>
              <a:rPr lang="tr-TR" sz="2400" dirty="0">
                <a:latin typeface="Bookman Old Style" charset="0"/>
                <a:ea typeface="Bookman Old Style" charset="0"/>
                <a:cs typeface="Bookman Old Style" charset="0"/>
              </a:rPr>
              <a:t> gidilmiş;</a:t>
            </a:r>
          </a:p>
          <a:p>
            <a:pPr>
              <a:spcBef>
                <a:spcPts val="0"/>
              </a:spcBef>
              <a:buFont typeface="Courier New" charset="0"/>
              <a:buChar char="o"/>
            </a:pPr>
            <a:r>
              <a:rPr lang="tr-TR" sz="2400" dirty="0">
                <a:latin typeface="Bookman Old Style" charset="0"/>
                <a:ea typeface="Bookman Old Style" charset="0"/>
                <a:cs typeface="Bookman Old Style" charset="0"/>
              </a:rPr>
              <a:t>Büyükşehir belediyelerinin gelirleri artırılmış; vergi gelirlerinden pay verilmesi usulü değiştirilmiştir (nüfus, gelişmişlik endeksi, yüzölçümü, köy sayısı vb</a:t>
            </a:r>
            <a:r>
              <a:rPr lang="tr-TR" sz="2400" dirty="0">
                <a:latin typeface="Bookman Old Style" charset="0"/>
                <a:ea typeface="Bookman Old Style" charset="0"/>
                <a:cs typeface="Bookman Old Style" charset="0"/>
              </a:rPr>
              <a:t>.).</a:t>
            </a:r>
            <a:endParaRPr lang="tr-TR" sz="24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3709477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Yerel Yönetim Reformu</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703513" y="1484784"/>
            <a:ext cx="8938208" cy="5373216"/>
          </a:xfrm>
        </p:spPr>
        <p:txBody>
          <a:bodyPr>
            <a:noAutofit/>
          </a:bodyPr>
          <a:lstStyle/>
          <a:p>
            <a:r>
              <a:rPr lang="tr-TR" sz="2000" dirty="0">
                <a:latin typeface="Bookman Old Style" charset="0"/>
                <a:ea typeface="Bookman Old Style" charset="0"/>
                <a:cs typeface="Bookman Old Style" charset="0"/>
              </a:rPr>
              <a:t>“Temel kanun” diye nitelendirilen 5227 sayılı Kanun’la merkezi yönetimle-yerel yönetim yetki ve görev paylaşımı düzenlenmiş; Türk kamu yönetimi sisteminde alışık olmadık şekilde merkezi yönetimin görevleri sayılarak sınırlandırılmış ve yerel yönetimler mahalli müşterek hizmetlerle ilişkilendirilmiş olsa da “genel yetkili” gibi tanımlanmıştır. </a:t>
            </a:r>
          </a:p>
          <a:p>
            <a:r>
              <a:rPr lang="tr-TR" sz="2000" dirty="0">
                <a:latin typeface="Bookman Old Style" charset="0"/>
                <a:ea typeface="Bookman Old Style" charset="0"/>
                <a:cs typeface="Bookman Old Style" charset="0"/>
              </a:rPr>
              <a:t>Köy </a:t>
            </a:r>
            <a:r>
              <a:rPr lang="tr-TR" sz="2000" dirty="0">
                <a:latin typeface="Bookman Old Style" charset="0"/>
                <a:ea typeface="Bookman Old Style" charset="0"/>
                <a:cs typeface="Bookman Old Style" charset="0"/>
              </a:rPr>
              <a:t>hariç yerel yönetim birimlerine ilişkin ana kanunlar çıktıktan sonra akabinde birkaç yıl içinde yerel yönetim birliklerine, kalkınma ajanslarına, büyükşehir belediyesi modelinin değişmesine, gelirlere ilişkin kanunlar </a:t>
            </a:r>
            <a:r>
              <a:rPr lang="tr-TR" sz="2000" dirty="0">
                <a:latin typeface="Bookman Old Style" charset="0"/>
                <a:ea typeface="Bookman Old Style" charset="0"/>
                <a:cs typeface="Bookman Old Style" charset="0"/>
              </a:rPr>
              <a:t>çıkmıştır (</a:t>
            </a:r>
            <a:r>
              <a:rPr lang="tr-TR" sz="2000" dirty="0">
                <a:latin typeface="Bookman Old Style" charset="0"/>
                <a:ea typeface="Bookman Old Style" charset="0"/>
                <a:cs typeface="Bookman Old Style" charset="0"/>
              </a:rPr>
              <a:t>5355 sayılı Mahalli İdare Birlikleri Kanunu (2005), 5449 sayılı Kalkınma Ajansları Kanunu (2006), 5747 sayılı Büyükşehir Belediyesi Sınırları İçerisinde İlçe Kurulması ve Bazı Kanunlarda Değişiklik Yapılması Hakkında Kanun (2008) ile 5779 sayılı İl Özel İdarelerine ve Belediyelere Genel Bütçe Vergi Gelirlerinden Pay Verilmesi Hakkında Kanun (2008</a:t>
            </a:r>
            <a:r>
              <a:rPr lang="tr-TR" sz="2000" dirty="0">
                <a:latin typeface="Bookman Old Style" charset="0"/>
                <a:ea typeface="Bookman Old Style" charset="0"/>
                <a:cs typeface="Bookman Old Style" charset="0"/>
              </a:rPr>
              <a:t>)). </a:t>
            </a:r>
            <a:endParaRPr lang="tr-TR" sz="20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3743448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Yerel Yönetim Reformu</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703513" y="1484784"/>
            <a:ext cx="8938208" cy="5373216"/>
          </a:xfrm>
        </p:spPr>
        <p:txBody>
          <a:bodyPr>
            <a:noAutofit/>
          </a:bodyPr>
          <a:lstStyle/>
          <a:p>
            <a:r>
              <a:rPr lang="tr-TR" sz="2000" dirty="0">
                <a:latin typeface="Bookman Old Style" charset="0"/>
                <a:ea typeface="Bookman Old Style" charset="0"/>
                <a:cs typeface="Bookman Old Style" charset="0"/>
              </a:rPr>
              <a:t>Büyükşehir </a:t>
            </a:r>
            <a:r>
              <a:rPr lang="tr-TR" sz="2000" dirty="0">
                <a:latin typeface="Bookman Old Style" charset="0"/>
                <a:ea typeface="Bookman Old Style" charset="0"/>
                <a:cs typeface="Bookman Old Style" charset="0"/>
              </a:rPr>
              <a:t>belediyesi sistemi odaklı olsa da Türkiye’deki yerel sistemini etkileyen 6360 sayılı Kanun, 2012 Aralık’ında çıkmış ve 2014 yılı Mahalli İdareler Genel </a:t>
            </a:r>
            <a:r>
              <a:rPr lang="tr-TR" sz="2000" dirty="0" err="1">
                <a:latin typeface="Bookman Old Style" charset="0"/>
                <a:ea typeface="Bookman Old Style" charset="0"/>
                <a:cs typeface="Bookman Old Style" charset="0"/>
              </a:rPr>
              <a:t>Seçimleri’yle</a:t>
            </a:r>
            <a:r>
              <a:rPr lang="tr-TR" sz="2000" dirty="0">
                <a:latin typeface="Bookman Old Style" charset="0"/>
                <a:ea typeface="Bookman Old Style" charset="0"/>
                <a:cs typeface="Bookman Old Style" charset="0"/>
              </a:rPr>
              <a:t> birlikte 31 Mart 2014 günü yürürlüğe girmiştir. Kamuoyunda “</a:t>
            </a:r>
            <a:r>
              <a:rPr lang="tr-TR" sz="2000" dirty="0" err="1">
                <a:latin typeface="Bookman Old Style" charset="0"/>
                <a:ea typeface="Bookman Old Style" charset="0"/>
                <a:cs typeface="Bookman Old Style" charset="0"/>
              </a:rPr>
              <a:t>bütünşehir</a:t>
            </a:r>
            <a:r>
              <a:rPr lang="tr-TR" sz="2000" dirty="0">
                <a:latin typeface="Bookman Old Style" charset="0"/>
                <a:ea typeface="Bookman Old Style" charset="0"/>
                <a:cs typeface="Bookman Old Style" charset="0"/>
              </a:rPr>
              <a:t>” (</a:t>
            </a:r>
            <a:r>
              <a:rPr lang="tr-TR" sz="2000" dirty="0" err="1">
                <a:latin typeface="Bookman Old Style" charset="0"/>
                <a:ea typeface="Bookman Old Style" charset="0"/>
                <a:cs typeface="Bookman Old Style" charset="0"/>
              </a:rPr>
              <a:t>unicity</a:t>
            </a:r>
            <a:r>
              <a:rPr lang="tr-TR" sz="2000" dirty="0">
                <a:latin typeface="Bookman Old Style" charset="0"/>
                <a:ea typeface="Bookman Old Style" charset="0"/>
                <a:cs typeface="Bookman Old Style" charset="0"/>
              </a:rPr>
              <a:t>) diye adlandırılan bu Kanun, 2009 yürürlük tarihli 5747 sayılı Kanun’la birlikte yerleşik yerel yönetim sisteminde köklü değişiklikler yapmıştır. Sayısı artırılan büyükşehir belediyeli illerin yerel yönetim yapısı ile geri kalan 51 ilin yerel yönetim yapısı farklılaştırılmıştır. 51 ilde, il özel idaresi; il belediyesi, ilçe ve belde belediyesi ile köylerde oluşan üçlü yerel yönetim yapısı devam ederken 6360 sayılı Kanun’la sayısı 30’a çıkan büyükşehir belediyesi olan illerde ise il özel idareleri ve köyler ile 5747 sayılı Kanun’a referansla kasaba belediyelerinin tüzel kişilikleri kaldırılarak tüm ili kapsayan iki kademeli büyükşehir belediyesi düzeni (büyükşehir belediyesi + büyükşehir ilçe belediyesi) kurulmuştur</a:t>
            </a:r>
            <a:r>
              <a:rPr lang="tr-TR" sz="2000" dirty="0">
                <a:latin typeface="Bookman Old Style" charset="0"/>
                <a:ea typeface="Bookman Old Style" charset="0"/>
                <a:cs typeface="Bookman Old Style" charset="0"/>
              </a:rPr>
              <a:t>.</a:t>
            </a:r>
            <a:endParaRPr lang="tr-TR" sz="20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16340061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Yerel Yönetim Reformu</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1302" y="1484784"/>
            <a:ext cx="8720419" cy="5373216"/>
          </a:xfrm>
        </p:spPr>
        <p:txBody>
          <a:bodyPr>
            <a:noAutofit/>
          </a:bodyPr>
          <a:lstStyle/>
          <a:p>
            <a:r>
              <a:rPr lang="tr-TR" sz="2000" dirty="0">
                <a:latin typeface="Bookman Old Style" charset="0"/>
                <a:ea typeface="Bookman Old Style" charset="0"/>
                <a:cs typeface="Bookman Old Style" charset="0"/>
              </a:rPr>
              <a:t>Bu tür değişiklere ek olarak belediye sınırlarının genişletilmesine ilişkin hükümlerle de yerel yönetim sistemi önemli ölçüde değiştirilmiştir. Sınır genişletme süreci ağırlıklı olarak büyükşehir belediyeleri üzerinden yürümekle birlikte büyükşehir belediyesi olmayan il belediyelerinde de merkezi yönetim direktifiyle yürümüştür. </a:t>
            </a:r>
          </a:p>
          <a:p>
            <a:r>
              <a:rPr lang="tr-TR" sz="2000" dirty="0">
                <a:latin typeface="Bookman Old Style" charset="0"/>
                <a:ea typeface="Bookman Old Style" charset="0"/>
                <a:cs typeface="Bookman Old Style" charset="0"/>
              </a:rPr>
              <a:t>Yürürlükteki </a:t>
            </a:r>
            <a:r>
              <a:rPr lang="tr-TR" sz="2000" dirty="0">
                <a:latin typeface="Bookman Old Style" charset="0"/>
                <a:ea typeface="Bookman Old Style" charset="0"/>
                <a:cs typeface="Bookman Old Style" charset="0"/>
              </a:rPr>
              <a:t>5126 sayılı Büyükşehir Belediyesi Kanunu ile büyükşehir belediyelerinin nüfusa göre belli yarı çaplı dairelerle sınırları genişletilmiş, 6360 sayılı Kanun’la da 2014 yılından itibaren büyükşehir belediyelerinin sınırları il sınırları olmuştur. Büyükşehir belediyesi olmayan illerde ise 2005 tarihli 5393 sayılı Belediye Kanunu’nun 11. maddesi kapsamında sınır genişletmeleri yapılmıştır. Bu madde kapsamında, il belediyesinin yakın çevresinde olduğu düşünülen kasaba belediyeleri ve köyler merkezi yönetimin bir idari işlemi ile ilgili il belediyesine mahalle olarak bağlanmışlardır. Bu illerin bir kısmı 2014 yılından itibaren 6360 sayılı Kanun’la büyükşehir belediyesi haline gelmiştir. </a:t>
            </a:r>
          </a:p>
          <a:p>
            <a:pPr>
              <a:spcBef>
                <a:spcPts val="0"/>
              </a:spcBef>
              <a:buFont typeface="Courier New" charset="0"/>
              <a:buChar char="o"/>
            </a:pPr>
            <a:endParaRPr lang="tr-TR" sz="20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7207877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648" y="228600"/>
            <a:ext cx="8135816" cy="990600"/>
          </a:xfrm>
        </p:spPr>
        <p:txBody>
          <a:bodyPr>
            <a:normAutofit/>
          </a:bodyPr>
          <a:lstStyle/>
          <a:p>
            <a:r>
              <a:rPr lang="tr-TR" sz="3200" b="1" dirty="0">
                <a:latin typeface="Bookman Old Style" panose="02050604050505020204" pitchFamily="18" charset="0"/>
              </a:rPr>
              <a:t>Hizmet Yönünden YY Kuruluşları / </a:t>
            </a:r>
            <a:br>
              <a:rPr lang="tr-TR" sz="3200" b="1" dirty="0">
                <a:latin typeface="Bookman Old Style" panose="02050604050505020204" pitchFamily="18" charset="0"/>
              </a:rPr>
            </a:br>
            <a:r>
              <a:rPr lang="tr-TR" sz="3200" b="1" dirty="0">
                <a:latin typeface="Bookman Old Style" panose="02050604050505020204" pitchFamily="18" charset="0"/>
              </a:rPr>
              <a:t>Kamu Kurumları</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21302" y="1484784"/>
            <a:ext cx="8720419" cy="5112568"/>
          </a:xfrm>
        </p:spPr>
        <p:txBody>
          <a:bodyPr>
            <a:noAutofit/>
          </a:bodyPr>
          <a:lstStyle/>
          <a:p>
            <a:endParaRPr lang="tr-TR" sz="2500" dirty="0">
              <a:latin typeface="Bookman Old Style" charset="0"/>
              <a:ea typeface="Bookman Old Style" charset="0"/>
              <a:cs typeface="Bookman Old Style" charset="0"/>
            </a:endParaRPr>
          </a:p>
          <a:p>
            <a:r>
              <a:rPr lang="tr-TR" sz="2500" dirty="0">
                <a:latin typeface="Bookman Old Style" charset="0"/>
                <a:ea typeface="Bookman Old Style" charset="0"/>
                <a:cs typeface="Bookman Old Style" charset="0"/>
              </a:rPr>
              <a:t>Kamu kurumları, kamu tüzel kişiliğine sahip idari ve mali açıdan özerk uzmanlık kuruluşlarıdır. Aynı zamanda bir bakanlığın bağlı, ilgili ve ilişkili kuruluşlarıdır.</a:t>
            </a:r>
          </a:p>
          <a:p>
            <a:endParaRPr lang="tr-TR" sz="2500" dirty="0">
              <a:latin typeface="Bookman Old Style" charset="0"/>
              <a:ea typeface="Bookman Old Style" charset="0"/>
              <a:cs typeface="Bookman Old Style" charset="0"/>
            </a:endParaRPr>
          </a:p>
          <a:p>
            <a:r>
              <a:rPr lang="tr-TR" sz="2500" dirty="0">
                <a:latin typeface="Bookman Old Style" charset="0"/>
                <a:ea typeface="Bookman Old Style" charset="0"/>
                <a:cs typeface="Bookman Old Style" charset="0"/>
              </a:rPr>
              <a:t>Üç ana kategoride incelenebilir:</a:t>
            </a:r>
          </a:p>
          <a:p>
            <a:pPr lvl="1"/>
            <a:r>
              <a:rPr lang="tr-TR" sz="2500" dirty="0">
                <a:latin typeface="Bookman Old Style" charset="0"/>
                <a:ea typeface="Bookman Old Style" charset="0"/>
                <a:cs typeface="Bookman Old Style" charset="0"/>
              </a:rPr>
              <a:t>Ulusal kamu kurumları</a:t>
            </a:r>
          </a:p>
          <a:p>
            <a:pPr lvl="1"/>
            <a:r>
              <a:rPr lang="tr-TR" sz="2500" dirty="0">
                <a:latin typeface="Bookman Old Style" charset="0"/>
                <a:ea typeface="Bookman Old Style" charset="0"/>
                <a:cs typeface="Bookman Old Style" charset="0"/>
              </a:rPr>
              <a:t>Yerel kamu kurumları</a:t>
            </a:r>
          </a:p>
          <a:p>
            <a:pPr lvl="1"/>
            <a:r>
              <a:rPr lang="tr-TR" sz="2500" dirty="0">
                <a:latin typeface="Bookman Old Style" charset="0"/>
                <a:ea typeface="Bookman Old Style" charset="0"/>
                <a:cs typeface="Bookman Old Style" charset="0"/>
              </a:rPr>
              <a:t>Bölgesel kamu kurumları</a:t>
            </a:r>
            <a:endParaRPr lang="tr-TR" sz="25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3242934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971</Words>
  <Application>Microsoft Macintosh PowerPoint</Application>
  <PresentationFormat>Geniş Ekran</PresentationFormat>
  <Paragraphs>65</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Bookman Old Style</vt:lpstr>
      <vt:lpstr>Calibri</vt:lpstr>
      <vt:lpstr>Calibri Light</vt:lpstr>
      <vt:lpstr>Courier New</vt:lpstr>
      <vt:lpstr>Wingdings</vt:lpstr>
      <vt:lpstr>Arial</vt:lpstr>
      <vt:lpstr>Office Teması</vt:lpstr>
      <vt:lpstr>Köy</vt:lpstr>
      <vt:lpstr>Köy</vt:lpstr>
      <vt:lpstr>Köy</vt:lpstr>
      <vt:lpstr>Yerel Yönetim Reformu</vt:lpstr>
      <vt:lpstr>Yerel Yönetim Reformu</vt:lpstr>
      <vt:lpstr>Yerel Yönetim Reformu</vt:lpstr>
      <vt:lpstr>Yerel Yönetim Reformu</vt:lpstr>
      <vt:lpstr>Yerel Yönetim Reformu</vt:lpstr>
      <vt:lpstr>Hizmet Yönünden YY Kuruluşları /  Kamu Kurumları</vt:lpstr>
      <vt:lpstr>Hizmet Yönünden YY Kuruluşları /  Kamu Kurumları</vt:lpstr>
      <vt:lpstr>Hizmet Yönünden YY Kuruluşları /  Kamu Kurumları</vt:lpstr>
    </vt:vector>
  </TitlesOfParts>
  <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Köy</dc:title>
  <dc:creator>Microsoft Office Kullanıcısı</dc:creator>
  <cp:lastModifiedBy>Microsoft Office Kullanıcısı</cp:lastModifiedBy>
  <cp:revision>1</cp:revision>
  <dcterms:created xsi:type="dcterms:W3CDTF">2018-03-26T07:08:47Z</dcterms:created>
  <dcterms:modified xsi:type="dcterms:W3CDTF">2018-03-26T07:09:11Z</dcterms:modified>
</cp:coreProperties>
</file>