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73" r:id="rId6"/>
    <p:sldId id="260" r:id="rId7"/>
    <p:sldId id="270" r:id="rId8"/>
    <p:sldId id="271" r:id="rId9"/>
    <p:sldId id="272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31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8E37E-57E3-4AE6-870E-C57EB82D8002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B7CC-4946-490A-80B2-F9CE7F92D9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8E37E-57E3-4AE6-870E-C57EB82D8002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B7CC-4946-490A-80B2-F9CE7F92D9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8E37E-57E3-4AE6-870E-C57EB82D8002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B7CC-4946-490A-80B2-F9CE7F92D9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8E37E-57E3-4AE6-870E-C57EB82D8002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B7CC-4946-490A-80B2-F9CE7F92D9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8E37E-57E3-4AE6-870E-C57EB82D8002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B7CC-4946-490A-80B2-F9CE7F92D9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8E37E-57E3-4AE6-870E-C57EB82D8002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B7CC-4946-490A-80B2-F9CE7F92D9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8E37E-57E3-4AE6-870E-C57EB82D8002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B7CC-4946-490A-80B2-F9CE7F92D9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8E37E-57E3-4AE6-870E-C57EB82D8002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B7CC-4946-490A-80B2-F9CE7F92D9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8E37E-57E3-4AE6-870E-C57EB82D8002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B7CC-4946-490A-80B2-F9CE7F92D9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8E37E-57E3-4AE6-870E-C57EB82D8002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B7CC-4946-490A-80B2-F9CE7F92D9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8E37E-57E3-4AE6-870E-C57EB82D8002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668B7CC-4946-490A-80B2-F9CE7F92D92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28E37E-57E3-4AE6-870E-C57EB82D8002}" type="datetimeFigureOut">
              <a:rPr lang="tr-TR" smtClean="0"/>
              <a:pPr/>
              <a:t>12.01.2018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668B7CC-4946-490A-80B2-F9CE7F92D92C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WHAT IS HISTORY?AND THE THEORIES OF HISTORY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CONCEPTS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122139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err="1"/>
              <a:t>History</a:t>
            </a:r>
            <a:r>
              <a:rPr lang="tr-TR" dirty="0"/>
              <a:t> (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Greek</a:t>
            </a:r>
            <a:r>
              <a:rPr lang="tr-TR" dirty="0"/>
              <a:t>, </a:t>
            </a:r>
            <a:r>
              <a:rPr lang="tr-TR" i="1" dirty="0" err="1"/>
              <a:t>historia</a:t>
            </a:r>
            <a:r>
              <a:rPr lang="tr-TR" dirty="0"/>
              <a:t>, </a:t>
            </a:r>
            <a:r>
              <a:rPr lang="tr-TR" dirty="0" err="1" smtClean="0"/>
              <a:t>meaning</a:t>
            </a:r>
            <a:r>
              <a:rPr lang="tr-TR" dirty="0" smtClean="0"/>
              <a:t> "</a:t>
            </a:r>
            <a:r>
              <a:rPr lang="tr-TR" dirty="0" err="1"/>
              <a:t>inquiry</a:t>
            </a:r>
            <a:r>
              <a:rPr lang="tr-TR" dirty="0"/>
              <a:t>, </a:t>
            </a:r>
            <a:r>
              <a:rPr lang="tr-TR" dirty="0" err="1"/>
              <a:t>knowledge</a:t>
            </a:r>
            <a:r>
              <a:rPr lang="tr-TR" dirty="0"/>
              <a:t> </a:t>
            </a:r>
            <a:r>
              <a:rPr lang="tr-TR" dirty="0" err="1"/>
              <a:t>acquired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investigation</a:t>
            </a:r>
            <a:r>
              <a:rPr lang="tr-TR" dirty="0"/>
              <a:t>" </a:t>
            </a:r>
            <a:endParaRPr lang="tr-TR" dirty="0" smtClean="0"/>
          </a:p>
          <a:p>
            <a:r>
              <a:rPr lang="tr-TR" dirty="0" err="1" smtClean="0"/>
              <a:t>History</a:t>
            </a:r>
            <a:r>
              <a:rPr lang="tr-TR" dirty="0" smtClean="0"/>
              <a:t> </a:t>
            </a:r>
            <a:r>
              <a:rPr lang="tr-TR" dirty="0" err="1" smtClean="0"/>
              <a:t>covers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totality</a:t>
            </a:r>
            <a:r>
              <a:rPr lang="tr-TR" dirty="0" smtClean="0"/>
              <a:t> of </a:t>
            </a:r>
            <a:r>
              <a:rPr lang="tr-TR" dirty="0" err="1" smtClean="0"/>
              <a:t>past</a:t>
            </a:r>
            <a:r>
              <a:rPr lang="tr-TR" dirty="0" smtClean="0"/>
              <a:t>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actions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narrative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account</a:t>
            </a:r>
            <a:r>
              <a:rPr lang="tr-TR" dirty="0" smtClean="0"/>
              <a:t>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construct</a:t>
            </a:r>
            <a:r>
              <a:rPr lang="tr-TR" dirty="0" smtClean="0"/>
              <a:t> </a:t>
            </a:r>
            <a:r>
              <a:rPr lang="tr-TR" dirty="0" err="1" smtClean="0"/>
              <a:t>them</a:t>
            </a:r>
            <a:r>
              <a:rPr lang="tr-TR" dirty="0" smtClean="0"/>
              <a:t> </a:t>
            </a:r>
            <a:r>
              <a:rPr lang="tr-TR" dirty="0" err="1" smtClean="0"/>
              <a:t>now</a:t>
            </a:r>
            <a:r>
              <a:rPr lang="tr-TR" dirty="0" smtClean="0"/>
              <a:t>.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definitions</a:t>
            </a:r>
            <a:r>
              <a:rPr lang="tr-TR" dirty="0" smtClean="0"/>
              <a:t> </a:t>
            </a:r>
            <a:r>
              <a:rPr lang="tr-TR" dirty="0" err="1" smtClean="0"/>
              <a:t>open</a:t>
            </a:r>
            <a:r>
              <a:rPr lang="tr-TR" dirty="0" smtClean="0"/>
              <a:t> </a:t>
            </a:r>
            <a:r>
              <a:rPr lang="tr-TR" dirty="0" err="1" smtClean="0"/>
              <a:t>up</a:t>
            </a:r>
            <a:r>
              <a:rPr lang="tr-TR" dirty="0" smtClean="0"/>
              <a:t>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possible</a:t>
            </a:r>
            <a:r>
              <a:rPr lang="tr-TR" dirty="0" smtClean="0"/>
              <a:t> </a:t>
            </a:r>
            <a:r>
              <a:rPr lang="tr-TR" dirty="0" err="1" smtClean="0"/>
              <a:t>fields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philosopy</a:t>
            </a:r>
            <a:r>
              <a:rPr lang="tr-TR" dirty="0" smtClean="0"/>
              <a:t> of </a:t>
            </a:r>
            <a:r>
              <a:rPr lang="tr-TR" dirty="0" err="1" smtClean="0"/>
              <a:t>history</a:t>
            </a:r>
            <a:r>
              <a:rPr lang="tr-TR" dirty="0" smtClean="0"/>
              <a:t>.</a:t>
            </a:r>
          </a:p>
          <a:p>
            <a:r>
              <a:rPr lang="tr-TR" dirty="0" smtClean="0"/>
              <a:t>1. </a:t>
            </a:r>
            <a:r>
              <a:rPr lang="tr-TR" dirty="0" err="1" smtClean="0"/>
              <a:t>Critical</a:t>
            </a:r>
            <a:r>
              <a:rPr lang="tr-TR" dirty="0" smtClean="0"/>
              <a:t> </a:t>
            </a:r>
            <a:r>
              <a:rPr lang="tr-TR" dirty="0" err="1" smtClean="0"/>
              <a:t>philosophy</a:t>
            </a:r>
            <a:r>
              <a:rPr lang="tr-TR" dirty="0" smtClean="0"/>
              <a:t> of </a:t>
            </a:r>
            <a:r>
              <a:rPr lang="tr-TR" dirty="0" err="1" smtClean="0"/>
              <a:t>history</a:t>
            </a:r>
            <a:r>
              <a:rPr lang="tr-TR" dirty="0" smtClean="0"/>
              <a:t>:</a:t>
            </a:r>
            <a:r>
              <a:rPr lang="en-US" dirty="0" smtClean="0"/>
              <a:t>Critical philosophy of history is the "theory" aspect of the discipline of academic history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deals</a:t>
            </a:r>
            <a:endParaRPr lang="tr-TR" dirty="0" smtClean="0"/>
          </a:p>
        </p:txBody>
      </p:sp>
    </p:spTree>
    <p:extLst>
      <p:ext uri="{BB962C8B-B14F-4D97-AF65-F5344CB8AC3E}">
        <p14:creationId xmlns="" xmlns:p14="http://schemas.microsoft.com/office/powerpoint/2010/main" val="2930617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  </a:t>
            </a:r>
            <a:r>
              <a:rPr lang="tr-TR" dirty="0" err="1" smtClean="0"/>
              <a:t>such</a:t>
            </a:r>
            <a:r>
              <a:rPr lang="tr-TR" dirty="0" smtClean="0"/>
              <a:t> as….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sort</a:t>
            </a:r>
            <a:r>
              <a:rPr lang="tr-TR" dirty="0" smtClean="0"/>
              <a:t> of a </a:t>
            </a:r>
            <a:r>
              <a:rPr lang="tr-TR" dirty="0" err="1" smtClean="0"/>
              <a:t>thing</a:t>
            </a:r>
            <a:r>
              <a:rPr lang="tr-TR" dirty="0" smtClean="0"/>
              <a:t> is </a:t>
            </a:r>
            <a:r>
              <a:rPr lang="tr-TR" dirty="0" err="1" smtClean="0"/>
              <a:t>history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how </a:t>
            </a:r>
            <a:r>
              <a:rPr lang="tr-TR" dirty="0" err="1" smtClean="0"/>
              <a:t>does</a:t>
            </a:r>
            <a:r>
              <a:rPr lang="tr-TR" dirty="0" smtClean="0"/>
              <a:t> it </a:t>
            </a:r>
            <a:r>
              <a:rPr lang="tr-TR" dirty="0" err="1" smtClean="0"/>
              <a:t>relate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studies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 smtClean="0"/>
              <a:t>   </a:t>
            </a:r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nature</a:t>
            </a:r>
            <a:r>
              <a:rPr lang="tr-TR" dirty="0" smtClean="0"/>
              <a:t> of </a:t>
            </a:r>
            <a:r>
              <a:rPr lang="tr-TR" dirty="0" err="1" smtClean="0"/>
              <a:t>historical</a:t>
            </a:r>
            <a:r>
              <a:rPr lang="tr-TR" dirty="0" smtClean="0"/>
              <a:t> </a:t>
            </a:r>
            <a:r>
              <a:rPr lang="tr-TR" dirty="0" err="1" smtClean="0"/>
              <a:t>knowledge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tr-TR" dirty="0" err="1" smtClean="0"/>
              <a:t>Truth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fact</a:t>
            </a:r>
            <a:r>
              <a:rPr lang="tr-TR" dirty="0" smtClean="0"/>
              <a:t> in </a:t>
            </a:r>
            <a:r>
              <a:rPr lang="tr-TR" dirty="0" err="1" smtClean="0"/>
              <a:t>history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Historical</a:t>
            </a:r>
            <a:r>
              <a:rPr lang="tr-TR" dirty="0" smtClean="0"/>
              <a:t> </a:t>
            </a:r>
            <a:r>
              <a:rPr lang="tr-TR" dirty="0" err="1" smtClean="0"/>
              <a:t>objectivity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History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science</a:t>
            </a:r>
            <a:r>
              <a:rPr lang="tr-TR" dirty="0" smtClean="0"/>
              <a:t>/</a:t>
            </a:r>
            <a:r>
              <a:rPr lang="tr-TR" dirty="0" err="1" smtClean="0"/>
              <a:t>etc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876558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2. </a:t>
            </a:r>
            <a:r>
              <a:rPr lang="tr-TR" dirty="0" err="1" smtClean="0"/>
              <a:t>Speculative</a:t>
            </a:r>
            <a:r>
              <a:rPr lang="tr-TR" dirty="0" smtClean="0"/>
              <a:t> </a:t>
            </a:r>
            <a:r>
              <a:rPr lang="tr-TR" dirty="0" err="1" smtClean="0"/>
              <a:t>philosophy</a:t>
            </a:r>
            <a:r>
              <a:rPr lang="tr-TR" dirty="0" smtClean="0"/>
              <a:t> of </a:t>
            </a:r>
            <a:r>
              <a:rPr lang="tr-TR" dirty="0" err="1" smtClean="0"/>
              <a:t>history</a:t>
            </a:r>
            <a:r>
              <a:rPr lang="tr-TR" dirty="0" smtClean="0"/>
              <a:t>.  </a:t>
            </a:r>
          </a:p>
          <a:p>
            <a:r>
              <a:rPr lang="en-US" dirty="0" smtClean="0"/>
              <a:t>Speculative philosophy of history is an area of </a:t>
            </a:r>
            <a:r>
              <a:rPr lang="tr-TR" dirty="0" err="1" smtClean="0"/>
              <a:t>philosophy</a:t>
            </a:r>
            <a:r>
              <a:rPr lang="en-US" dirty="0" smtClean="0"/>
              <a:t> concerning the eventual significance, if any, of human history. Furthermore, it speculates as to a possible </a:t>
            </a:r>
            <a:r>
              <a:rPr lang="tr-TR" dirty="0" err="1" smtClean="0"/>
              <a:t>teleological</a:t>
            </a:r>
            <a:r>
              <a:rPr lang="en-US" dirty="0" smtClean="0"/>
              <a:t> end to its development—that is, it asks if there is a design, purpose, directive principle, or finality in the processes of human history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218328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Philosophy of history</a:t>
            </a:r>
            <a:r>
              <a:rPr lang="en-US" dirty="0" smtClean="0"/>
              <a:t> or </a:t>
            </a:r>
            <a:r>
              <a:rPr lang="en-US" b="1" dirty="0" err="1" smtClean="0"/>
              <a:t>historiosophy</a:t>
            </a:r>
            <a:r>
              <a:rPr lang="en-US" dirty="0" smtClean="0"/>
              <a:t> is an area of </a:t>
            </a:r>
            <a:r>
              <a:rPr lang="tr-TR" dirty="0" err="1" smtClean="0"/>
              <a:t>philosophy</a:t>
            </a:r>
            <a:r>
              <a:rPr lang="en-US" dirty="0" smtClean="0"/>
              <a:t> </a:t>
            </a:r>
            <a:r>
              <a:rPr lang="en-US" dirty="0" smtClean="0"/>
              <a:t>concerning the eventual significance of human </a:t>
            </a:r>
            <a:r>
              <a:rPr lang="tr-TR" dirty="0" err="1" smtClean="0"/>
              <a:t>history</a:t>
            </a:r>
            <a:r>
              <a:rPr lang="en-US" dirty="0" smtClean="0"/>
              <a:t>. </a:t>
            </a:r>
            <a:r>
              <a:rPr lang="en-US" dirty="0" smtClean="0"/>
              <a:t>It examines the origin, goal, pattern, unit, determining factors for the process, and the overall nature of history. Furthermore, it speculates as to a possible teleological end to its development—that is, it asks if there is a design, purpose, directive principle, or finality in the processes of human history.</a:t>
            </a:r>
          </a:p>
          <a:p>
            <a:r>
              <a:rPr lang="en-US" dirty="0" smtClean="0"/>
              <a:t>A philosophy of history begins with a few basic assumptions. First, it determines what is the proper unit for the study of the human past, whether it is the individual subject, </a:t>
            </a:r>
            <a:r>
              <a:rPr lang="en-US" i="1" dirty="0" smtClean="0"/>
              <a:t>polis</a:t>
            </a:r>
            <a:r>
              <a:rPr lang="en-US" dirty="0" smtClean="0"/>
              <a:t> ("city"), sovereign territory,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tr-TR" dirty="0" err="1" smtClean="0"/>
              <a:t>civilization</a:t>
            </a:r>
            <a:r>
              <a:rPr lang="tr-TR" dirty="0" smtClean="0"/>
              <a:t>, </a:t>
            </a:r>
            <a:r>
              <a:rPr lang="tr-TR" dirty="0" err="1" smtClean="0"/>
              <a:t>culture</a:t>
            </a:r>
            <a:r>
              <a:rPr lang="en-US" dirty="0" smtClean="0"/>
              <a:t>, </a:t>
            </a:r>
            <a:r>
              <a:rPr lang="en-US" dirty="0" smtClean="0"/>
              <a:t>or the whole of the human species. It then inquires whether there are any broad patterns that can be discerned through a study of history, what factors, if any, determine the course of history, and the goal, destination, and driving force of history.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effectLst/>
              </a:rPr>
              <a:t>Are there, for example, patterns of </a:t>
            </a:r>
            <a:r>
              <a:rPr lang="tr-TR" dirty="0" err="1" smtClean="0">
                <a:effectLst/>
              </a:rPr>
              <a:t>progress</a:t>
            </a:r>
            <a:r>
              <a:rPr lang="en-US" dirty="0" smtClean="0">
                <a:effectLst/>
              </a:rPr>
              <a:t>? Or cycles? Is history deterministic? Or are there no patterns or cycles, and is human history regulated by irregularity?</a:t>
            </a:r>
            <a:endParaRPr lang="tr-TR" dirty="0" smtClean="0">
              <a:effectLst/>
            </a:endParaRPr>
          </a:p>
          <a:p>
            <a:pPr lvl="0"/>
            <a:r>
              <a:rPr lang="tr-TR" b="1" dirty="0" smtClean="0"/>
              <a:t>1. </a:t>
            </a:r>
            <a:r>
              <a:rPr lang="tr-TR" b="1" dirty="0" err="1" smtClean="0"/>
              <a:t>Cyclical</a:t>
            </a:r>
            <a:r>
              <a:rPr lang="tr-TR" b="1" dirty="0" smtClean="0"/>
              <a:t>:</a:t>
            </a:r>
            <a:r>
              <a:rPr lang="tr-TR" dirty="0" err="1" smtClean="0"/>
              <a:t>Many</a:t>
            </a:r>
            <a:r>
              <a:rPr lang="tr-TR" dirty="0" smtClean="0"/>
              <a:t> </a:t>
            </a:r>
            <a:r>
              <a:rPr lang="tr-TR" dirty="0" err="1" smtClean="0"/>
              <a:t>ancient</a:t>
            </a:r>
            <a:r>
              <a:rPr lang="tr-TR" dirty="0" smtClean="0"/>
              <a:t> </a:t>
            </a:r>
            <a:r>
              <a:rPr lang="tr-TR" dirty="0" err="1" smtClean="0"/>
              <a:t>cultures</a:t>
            </a:r>
            <a:r>
              <a:rPr lang="tr-TR" dirty="0" smtClean="0"/>
              <a:t> </a:t>
            </a:r>
            <a:r>
              <a:rPr lang="tr-TR" dirty="0" err="1" smtClean="0"/>
              <a:t>held</a:t>
            </a:r>
            <a:r>
              <a:rPr lang="tr-TR" dirty="0" smtClean="0"/>
              <a:t> a </a:t>
            </a:r>
            <a:r>
              <a:rPr lang="tr-TR" dirty="0" err="1" smtClean="0"/>
              <a:t>mytical</a:t>
            </a:r>
            <a:r>
              <a:rPr lang="tr-TR" dirty="0" smtClean="0"/>
              <a:t> </a:t>
            </a:r>
            <a:r>
              <a:rPr lang="tr-TR" dirty="0" err="1" smtClean="0"/>
              <a:t>conception</a:t>
            </a:r>
            <a:r>
              <a:rPr lang="tr-TR" dirty="0" smtClean="0"/>
              <a:t> of </a:t>
            </a:r>
            <a:r>
              <a:rPr lang="tr-TR" dirty="0" err="1" smtClean="0"/>
              <a:t>history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time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not </a:t>
            </a:r>
            <a:r>
              <a:rPr lang="tr-TR" dirty="0" err="1" smtClean="0"/>
              <a:t>linear</a:t>
            </a:r>
            <a:r>
              <a:rPr lang="tr-TR" dirty="0" smtClean="0"/>
              <a:t>. </a:t>
            </a:r>
            <a:r>
              <a:rPr lang="tr-TR" dirty="0" err="1" smtClean="0"/>
              <a:t>Such</a:t>
            </a:r>
            <a:r>
              <a:rPr lang="tr-TR" dirty="0" smtClean="0"/>
              <a:t> </a:t>
            </a:r>
            <a:r>
              <a:rPr lang="tr-TR" dirty="0" err="1" smtClean="0"/>
              <a:t>societies</a:t>
            </a:r>
            <a:r>
              <a:rPr lang="tr-TR" dirty="0" smtClean="0"/>
              <a:t> </a:t>
            </a:r>
            <a:r>
              <a:rPr lang="tr-TR" dirty="0" err="1" smtClean="0"/>
              <a:t>saw</a:t>
            </a:r>
            <a:r>
              <a:rPr lang="tr-TR" dirty="0" smtClean="0"/>
              <a:t> </a:t>
            </a:r>
            <a:r>
              <a:rPr lang="tr-TR" dirty="0" err="1" smtClean="0"/>
              <a:t>history</a:t>
            </a:r>
            <a:r>
              <a:rPr lang="tr-TR" dirty="0" smtClean="0"/>
              <a:t> as </a:t>
            </a:r>
            <a:r>
              <a:rPr lang="tr-TR" dirty="0" err="1" smtClean="0"/>
              <a:t>cyclical</a:t>
            </a:r>
            <a:r>
              <a:rPr lang="tr-TR" dirty="0" smtClean="0"/>
              <a:t>. 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approach</a:t>
            </a:r>
            <a:r>
              <a:rPr lang="tr-TR" dirty="0" smtClean="0"/>
              <a:t> </a:t>
            </a:r>
            <a:r>
              <a:rPr lang="tr-TR" dirty="0" err="1" smtClean="0"/>
              <a:t>history</a:t>
            </a:r>
            <a:r>
              <a:rPr lang="tr-TR" dirty="0" smtClean="0"/>
              <a:t> </a:t>
            </a:r>
            <a:r>
              <a:rPr lang="tr-TR" dirty="0" err="1" smtClean="0"/>
              <a:t>holds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belief</a:t>
            </a:r>
            <a:r>
              <a:rPr lang="tr-TR" dirty="0" smtClean="0"/>
              <a:t> of </a:t>
            </a:r>
            <a:r>
              <a:rPr lang="tr-TR" dirty="0" err="1" smtClean="0"/>
              <a:t>cyclical</a:t>
            </a:r>
            <a:r>
              <a:rPr lang="tr-TR" dirty="0" smtClean="0"/>
              <a:t> </a:t>
            </a:r>
            <a:r>
              <a:rPr lang="tr-TR" dirty="0" err="1" smtClean="0"/>
              <a:t>notion</a:t>
            </a:r>
            <a:r>
              <a:rPr lang="tr-TR" dirty="0" smtClean="0"/>
              <a:t> of time—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meant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passing</a:t>
            </a:r>
            <a:r>
              <a:rPr lang="tr-TR" dirty="0" smtClean="0"/>
              <a:t> of time is </a:t>
            </a:r>
            <a:r>
              <a:rPr lang="tr-TR" dirty="0" err="1" smtClean="0"/>
              <a:t>circular</a:t>
            </a:r>
            <a:r>
              <a:rPr lang="tr-TR" dirty="0" smtClean="0"/>
              <a:t>. </a:t>
            </a:r>
            <a:r>
              <a:rPr lang="tr-TR" dirty="0" err="1" smtClean="0"/>
              <a:t>There</a:t>
            </a:r>
            <a:r>
              <a:rPr lang="tr-TR" dirty="0" smtClean="0"/>
              <a:t> is an </a:t>
            </a:r>
            <a:r>
              <a:rPr lang="tr-TR" dirty="0" err="1" smtClean="0"/>
              <a:t>inevitable</a:t>
            </a:r>
            <a:r>
              <a:rPr lang="tr-TR" dirty="0" smtClean="0"/>
              <a:t> </a:t>
            </a:r>
            <a:r>
              <a:rPr lang="tr-TR" dirty="0" err="1" smtClean="0"/>
              <a:t>cycle</a:t>
            </a:r>
            <a:r>
              <a:rPr lang="tr-TR" dirty="0" smtClean="0"/>
              <a:t> of </a:t>
            </a:r>
            <a:r>
              <a:rPr lang="tr-TR" dirty="0" err="1" smtClean="0"/>
              <a:t>endless</a:t>
            </a:r>
            <a:r>
              <a:rPr lang="tr-TR" dirty="0" smtClean="0"/>
              <a:t> </a:t>
            </a:r>
            <a:r>
              <a:rPr lang="tr-TR" dirty="0" err="1" smtClean="0"/>
              <a:t>historical</a:t>
            </a:r>
            <a:r>
              <a:rPr lang="tr-TR" dirty="0" smtClean="0"/>
              <a:t> </a:t>
            </a:r>
            <a:r>
              <a:rPr lang="tr-TR" dirty="0" err="1" smtClean="0"/>
              <a:t>recurrence</a:t>
            </a:r>
            <a:r>
              <a:rPr lang="tr-TR" dirty="0" smtClean="0"/>
              <a:t> (not </a:t>
            </a:r>
            <a:r>
              <a:rPr lang="tr-TR" dirty="0" err="1" smtClean="0"/>
              <a:t>linearity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civilizations</a:t>
            </a:r>
            <a:r>
              <a:rPr lang="tr-TR" dirty="0" smtClean="0"/>
              <a:t> </a:t>
            </a:r>
            <a:r>
              <a:rPr lang="tr-TR" dirty="0" err="1" smtClean="0"/>
              <a:t>rise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fall</a:t>
            </a:r>
            <a:r>
              <a:rPr lang="tr-TR" dirty="0" smtClean="0"/>
              <a:t>, </a:t>
            </a:r>
            <a:r>
              <a:rPr lang="tr-TR" dirty="0" err="1" smtClean="0"/>
              <a:t>each</a:t>
            </a:r>
            <a:r>
              <a:rPr lang="tr-TR" dirty="0" smtClean="0"/>
              <a:t> </a:t>
            </a:r>
            <a:r>
              <a:rPr lang="tr-TR" dirty="0" err="1" smtClean="0"/>
              <a:t>new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rising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 </a:t>
            </a:r>
            <a:r>
              <a:rPr lang="tr-TR" dirty="0" err="1" smtClean="0"/>
              <a:t>greater</a:t>
            </a:r>
            <a:r>
              <a:rPr lang="tr-TR" dirty="0" smtClean="0"/>
              <a:t> </a:t>
            </a:r>
            <a:r>
              <a:rPr lang="tr-TR" dirty="0" err="1" smtClean="0"/>
              <a:t>level</a:t>
            </a:r>
            <a:r>
              <a:rPr lang="tr-TR" dirty="0" smtClean="0"/>
              <a:t>. </a:t>
            </a:r>
          </a:p>
          <a:p>
            <a:endParaRPr lang="tr-TR" dirty="0" smtClean="0">
              <a:effectLst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735252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East </a:t>
            </a:r>
            <a:r>
              <a:rPr lang="tr-TR" dirty="0" err="1" smtClean="0"/>
              <a:t>cyclical</a:t>
            </a:r>
            <a:r>
              <a:rPr lang="tr-TR" dirty="0" smtClean="0"/>
              <a:t> </a:t>
            </a:r>
            <a:r>
              <a:rPr lang="tr-TR" dirty="0" err="1" smtClean="0"/>
              <a:t>theories</a:t>
            </a:r>
            <a:r>
              <a:rPr lang="tr-TR" dirty="0" smtClean="0"/>
              <a:t> of </a:t>
            </a:r>
            <a:r>
              <a:rPr lang="tr-TR" dirty="0" err="1" smtClean="0"/>
              <a:t>history</a:t>
            </a:r>
            <a:r>
              <a:rPr lang="tr-TR" dirty="0" smtClean="0"/>
              <a:t> </a:t>
            </a:r>
            <a:r>
              <a:rPr lang="tr-TR" dirty="0" err="1" smtClean="0"/>
              <a:t>developed</a:t>
            </a:r>
            <a:r>
              <a:rPr lang="tr-TR" dirty="0" smtClean="0"/>
              <a:t> in </a:t>
            </a:r>
            <a:r>
              <a:rPr lang="tr-TR" dirty="0" err="1" smtClean="0"/>
              <a:t>China</a:t>
            </a:r>
            <a:r>
              <a:rPr lang="tr-TR" dirty="0" smtClean="0"/>
              <a:t> (as a </a:t>
            </a:r>
            <a:r>
              <a:rPr lang="tr-TR" dirty="0" err="1" smtClean="0"/>
              <a:t>theory</a:t>
            </a:r>
            <a:r>
              <a:rPr lang="tr-TR" dirty="0" smtClean="0"/>
              <a:t> of </a:t>
            </a:r>
            <a:r>
              <a:rPr lang="tr-TR" dirty="0" err="1" smtClean="0"/>
              <a:t>dynastic</a:t>
            </a:r>
            <a:r>
              <a:rPr lang="tr-TR" dirty="0" smtClean="0"/>
              <a:t> </a:t>
            </a:r>
            <a:r>
              <a:rPr lang="tr-TR" dirty="0" err="1" smtClean="0"/>
              <a:t>cycle</a:t>
            </a:r>
            <a:r>
              <a:rPr lang="tr-TR" dirty="0" smtClean="0"/>
              <a:t>) </a:t>
            </a:r>
            <a:r>
              <a:rPr lang="tr-TR" dirty="0" err="1" smtClean="0"/>
              <a:t>and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Islamic</a:t>
            </a:r>
            <a:r>
              <a:rPr lang="tr-TR" dirty="0" smtClean="0"/>
              <a:t> </a:t>
            </a:r>
            <a:r>
              <a:rPr lang="tr-TR" dirty="0" err="1" smtClean="0"/>
              <a:t>world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work</a:t>
            </a:r>
            <a:r>
              <a:rPr lang="tr-TR" dirty="0" smtClean="0"/>
              <a:t> of </a:t>
            </a:r>
            <a:r>
              <a:rPr lang="tr-TR" dirty="0" err="1" smtClean="0"/>
              <a:t>Ibn</a:t>
            </a:r>
            <a:r>
              <a:rPr lang="tr-TR" dirty="0" smtClean="0"/>
              <a:t> </a:t>
            </a:r>
            <a:r>
              <a:rPr lang="tr-TR" dirty="0" err="1" smtClean="0"/>
              <a:t>Khaldun</a:t>
            </a:r>
            <a:r>
              <a:rPr lang="tr-TR" dirty="0" smtClean="0"/>
              <a:t>.</a:t>
            </a:r>
          </a:p>
          <a:p>
            <a:r>
              <a:rPr lang="tr-TR" dirty="0" smtClean="0"/>
              <a:t>2. </a:t>
            </a:r>
            <a:r>
              <a:rPr lang="tr-TR" dirty="0" err="1" smtClean="0"/>
              <a:t>Linear</a:t>
            </a:r>
            <a:r>
              <a:rPr lang="tr-TR" dirty="0" smtClean="0"/>
              <a:t>:</a:t>
            </a:r>
            <a:r>
              <a:rPr lang="tr-TR" dirty="0" err="1" smtClean="0"/>
              <a:t>Linear</a:t>
            </a:r>
            <a:r>
              <a:rPr lang="tr-TR" dirty="0" smtClean="0"/>
              <a:t> </a:t>
            </a:r>
            <a:r>
              <a:rPr lang="tr-TR" dirty="0" err="1" smtClean="0"/>
              <a:t>History</a:t>
            </a:r>
            <a:r>
              <a:rPr lang="tr-TR" dirty="0" smtClean="0"/>
              <a:t> </a:t>
            </a:r>
            <a:r>
              <a:rPr lang="tr-TR" dirty="0" err="1" smtClean="0"/>
              <a:t>implies</a:t>
            </a:r>
            <a:r>
              <a:rPr lang="tr-TR" dirty="0" smtClean="0"/>
              <a:t> </a:t>
            </a:r>
            <a:r>
              <a:rPr lang="tr-TR" dirty="0" err="1" smtClean="0"/>
              <a:t>already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acceptance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subscription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linear</a:t>
            </a:r>
            <a:r>
              <a:rPr lang="tr-TR" dirty="0" smtClean="0"/>
              <a:t> time. </a:t>
            </a:r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 err="1" smtClean="0"/>
              <a:t>entails</a:t>
            </a:r>
            <a:r>
              <a:rPr lang="tr-TR" dirty="0" smtClean="0"/>
              <a:t> a </a:t>
            </a:r>
            <a:r>
              <a:rPr lang="tr-TR" dirty="0" err="1" smtClean="0"/>
              <a:t>history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is </a:t>
            </a:r>
            <a:r>
              <a:rPr lang="tr-TR" dirty="0" err="1" smtClean="0"/>
              <a:t>progressive</a:t>
            </a:r>
            <a:r>
              <a:rPr lang="tr-TR" dirty="0" smtClean="0"/>
              <a:t>, </a:t>
            </a:r>
            <a:r>
              <a:rPr lang="tr-TR" dirty="0" err="1" smtClean="0"/>
              <a:t>moving</a:t>
            </a:r>
            <a:r>
              <a:rPr lang="tr-TR" dirty="0" smtClean="0"/>
              <a:t> </a:t>
            </a:r>
            <a:r>
              <a:rPr lang="tr-TR" dirty="0" err="1" smtClean="0"/>
              <a:t>forward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not </a:t>
            </a:r>
            <a:r>
              <a:rPr lang="tr-TR" dirty="0" err="1" smtClean="0"/>
              <a:t>having</a:t>
            </a:r>
            <a:r>
              <a:rPr lang="tr-TR" dirty="0" smtClean="0"/>
              <a:t> a </a:t>
            </a:r>
            <a:r>
              <a:rPr lang="tr-TR" dirty="0" err="1" smtClean="0"/>
              <a:t>cyclical</a:t>
            </a:r>
            <a:r>
              <a:rPr lang="tr-TR" dirty="0" smtClean="0"/>
              <a:t> </a:t>
            </a:r>
            <a:r>
              <a:rPr lang="tr-TR" dirty="0" err="1" smtClean="0"/>
              <a:t>return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3. </a:t>
            </a:r>
            <a:r>
              <a:rPr lang="tr-TR" dirty="0" err="1" smtClean="0"/>
              <a:t>Great</a:t>
            </a:r>
            <a:r>
              <a:rPr lang="tr-TR" dirty="0" smtClean="0"/>
              <a:t> </a:t>
            </a:r>
            <a:r>
              <a:rPr lang="tr-TR" dirty="0" err="1" smtClean="0"/>
              <a:t>Man</a:t>
            </a:r>
            <a:r>
              <a:rPr lang="tr-TR" dirty="0" smtClean="0"/>
              <a:t>: </a:t>
            </a:r>
            <a:r>
              <a:rPr lang="tr-TR" dirty="0" err="1" smtClean="0"/>
              <a:t>The</a:t>
            </a:r>
            <a:r>
              <a:rPr lang="tr-TR" dirty="0" smtClean="0"/>
              <a:t> ‘</a:t>
            </a:r>
            <a:r>
              <a:rPr lang="tr-TR" dirty="0" err="1" smtClean="0"/>
              <a:t>Great</a:t>
            </a:r>
            <a:r>
              <a:rPr lang="tr-TR" dirty="0" smtClean="0"/>
              <a:t> </a:t>
            </a:r>
            <a:r>
              <a:rPr lang="tr-TR" dirty="0" err="1" smtClean="0"/>
              <a:t>Man</a:t>
            </a:r>
            <a:r>
              <a:rPr lang="tr-TR" dirty="0" smtClean="0"/>
              <a:t>’  </a:t>
            </a:r>
            <a:r>
              <a:rPr lang="tr-TR" dirty="0" err="1" smtClean="0"/>
              <a:t>theory</a:t>
            </a:r>
            <a:r>
              <a:rPr lang="tr-TR" dirty="0" smtClean="0"/>
              <a:t> </a:t>
            </a:r>
            <a:r>
              <a:rPr lang="tr-TR" dirty="0" err="1" smtClean="0"/>
              <a:t>suggests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dominant </a:t>
            </a:r>
            <a:r>
              <a:rPr lang="tr-TR" dirty="0" err="1" smtClean="0"/>
              <a:t>personalities</a:t>
            </a:r>
            <a:r>
              <a:rPr lang="tr-TR" dirty="0" smtClean="0"/>
              <a:t> </a:t>
            </a:r>
            <a:r>
              <a:rPr lang="tr-TR" dirty="0" err="1" smtClean="0"/>
              <a:t>determine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course</a:t>
            </a:r>
            <a:r>
              <a:rPr lang="tr-TR" dirty="0" smtClean="0"/>
              <a:t> of </a:t>
            </a:r>
            <a:r>
              <a:rPr lang="tr-TR" dirty="0" err="1" smtClean="0"/>
              <a:t>history</a:t>
            </a:r>
            <a:r>
              <a:rPr lang="tr-TR" dirty="0" smtClean="0"/>
              <a:t>.</a:t>
            </a:r>
          </a:p>
          <a:p>
            <a:r>
              <a:rPr lang="tr-TR" dirty="0" smtClean="0"/>
              <a:t>4. </a:t>
            </a:r>
            <a:r>
              <a:rPr lang="tr-TR" dirty="0" err="1" smtClean="0"/>
              <a:t>Everyman</a:t>
            </a:r>
            <a:r>
              <a:rPr lang="tr-TR" dirty="0" smtClean="0"/>
              <a:t>: </a:t>
            </a:r>
            <a:r>
              <a:rPr lang="tr-TR" dirty="0" err="1" smtClean="0"/>
              <a:t>The</a:t>
            </a:r>
            <a:r>
              <a:rPr lang="tr-TR" dirty="0" smtClean="0"/>
              <a:t> ‘</a:t>
            </a:r>
            <a:r>
              <a:rPr lang="tr-TR" dirty="0" err="1" smtClean="0"/>
              <a:t>everyman</a:t>
            </a:r>
            <a:r>
              <a:rPr lang="tr-TR" dirty="0" smtClean="0"/>
              <a:t>’ </a:t>
            </a:r>
            <a:r>
              <a:rPr lang="tr-TR" dirty="0" err="1" smtClean="0"/>
              <a:t>view</a:t>
            </a:r>
            <a:r>
              <a:rPr lang="tr-TR" dirty="0" smtClean="0"/>
              <a:t> of </a:t>
            </a:r>
            <a:r>
              <a:rPr lang="tr-TR" dirty="0" err="1" smtClean="0"/>
              <a:t>history</a:t>
            </a:r>
            <a:r>
              <a:rPr lang="tr-TR" dirty="0" smtClean="0"/>
              <a:t> is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sees</a:t>
            </a:r>
            <a:r>
              <a:rPr lang="tr-TR" dirty="0" smtClean="0"/>
              <a:t> </a:t>
            </a:r>
            <a:r>
              <a:rPr lang="tr-TR" dirty="0" err="1" smtClean="0"/>
              <a:t>history</a:t>
            </a:r>
            <a:r>
              <a:rPr lang="tr-TR" dirty="0" smtClean="0"/>
              <a:t> as </a:t>
            </a:r>
            <a:r>
              <a:rPr lang="tr-TR" dirty="0" err="1" smtClean="0"/>
              <a:t>being</a:t>
            </a:r>
            <a:r>
              <a:rPr lang="tr-TR" dirty="0" smtClean="0"/>
              <a:t> a </a:t>
            </a:r>
            <a:r>
              <a:rPr lang="tr-TR" dirty="0" err="1" smtClean="0"/>
              <a:t>record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collective</a:t>
            </a:r>
            <a:r>
              <a:rPr lang="tr-TR" dirty="0" smtClean="0"/>
              <a:t> </a:t>
            </a:r>
            <a:r>
              <a:rPr lang="tr-TR" dirty="0" err="1" smtClean="0"/>
              <a:t>experience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ordinary</a:t>
            </a:r>
            <a:r>
              <a:rPr lang="tr-TR" dirty="0" smtClean="0"/>
              <a:t> </a:t>
            </a:r>
            <a:r>
              <a:rPr lang="tr-TR" dirty="0" err="1" smtClean="0"/>
              <a:t>person</a:t>
            </a:r>
            <a:r>
              <a:rPr lang="tr-TR" dirty="0" smtClean="0"/>
              <a:t>.</a:t>
            </a:r>
          </a:p>
          <a:p>
            <a:r>
              <a:rPr lang="tr-TR" dirty="0" smtClean="0"/>
              <a:t>5. </a:t>
            </a:r>
            <a:r>
              <a:rPr lang="tr-TR" dirty="0" err="1" smtClean="0"/>
              <a:t>Ideas</a:t>
            </a:r>
            <a:r>
              <a:rPr lang="tr-TR" dirty="0" smtClean="0"/>
              <a:t>: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view</a:t>
            </a:r>
            <a:r>
              <a:rPr lang="tr-TR" dirty="0" smtClean="0"/>
              <a:t> of </a:t>
            </a:r>
            <a:r>
              <a:rPr lang="tr-TR" dirty="0" err="1" smtClean="0"/>
              <a:t>history</a:t>
            </a:r>
            <a:r>
              <a:rPr lang="tr-TR" dirty="0" smtClean="0"/>
              <a:t> is </a:t>
            </a:r>
            <a:r>
              <a:rPr lang="tr-TR" dirty="0" err="1" smtClean="0"/>
              <a:t>one</a:t>
            </a:r>
            <a:r>
              <a:rPr lang="tr-TR" dirty="0" smtClean="0"/>
              <a:t> in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driving</a:t>
            </a:r>
            <a:r>
              <a:rPr lang="tr-TR" dirty="0" smtClean="0"/>
              <a:t> </a:t>
            </a:r>
            <a:r>
              <a:rPr lang="tr-TR" dirty="0" err="1" smtClean="0"/>
              <a:t>force</a:t>
            </a:r>
            <a:r>
              <a:rPr lang="tr-TR" dirty="0" smtClean="0"/>
              <a:t> in </a:t>
            </a:r>
            <a:r>
              <a:rPr lang="tr-TR" dirty="0" err="1" smtClean="0"/>
              <a:t>history</a:t>
            </a:r>
            <a:r>
              <a:rPr lang="tr-TR" dirty="0" smtClean="0"/>
              <a:t> is </a:t>
            </a:r>
            <a:r>
              <a:rPr lang="tr-TR" dirty="0" err="1" smtClean="0"/>
              <a:t>people’s</a:t>
            </a:r>
            <a:r>
              <a:rPr lang="tr-TR" dirty="0" smtClean="0"/>
              <a:t> </a:t>
            </a:r>
            <a:r>
              <a:rPr lang="tr-TR" dirty="0" err="1" smtClean="0"/>
              <a:t>ideas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6. </a:t>
            </a:r>
            <a:r>
              <a:rPr lang="tr-TR" dirty="0" err="1" smtClean="0"/>
              <a:t>Economic</a:t>
            </a:r>
            <a:r>
              <a:rPr lang="tr-TR" dirty="0" smtClean="0"/>
              <a:t>: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economic</a:t>
            </a:r>
            <a:r>
              <a:rPr lang="tr-TR" dirty="0" smtClean="0"/>
              <a:t> </a:t>
            </a:r>
            <a:r>
              <a:rPr lang="tr-TR" dirty="0" err="1" smtClean="0"/>
              <a:t>theory</a:t>
            </a:r>
            <a:r>
              <a:rPr lang="tr-TR" dirty="0" smtClean="0"/>
              <a:t> of </a:t>
            </a:r>
            <a:r>
              <a:rPr lang="tr-TR" dirty="0" err="1" smtClean="0"/>
              <a:t>history</a:t>
            </a:r>
            <a:r>
              <a:rPr lang="tr-TR" dirty="0" smtClean="0"/>
              <a:t> </a:t>
            </a:r>
            <a:r>
              <a:rPr lang="tr-TR" dirty="0" err="1" smtClean="0"/>
              <a:t>sees</a:t>
            </a:r>
            <a:r>
              <a:rPr lang="tr-TR" dirty="0" smtClean="0"/>
              <a:t> </a:t>
            </a:r>
            <a:r>
              <a:rPr lang="tr-TR" dirty="0" err="1" smtClean="0"/>
              <a:t>economic</a:t>
            </a:r>
            <a:r>
              <a:rPr lang="tr-TR" dirty="0" smtClean="0"/>
              <a:t> </a:t>
            </a:r>
            <a:r>
              <a:rPr lang="tr-TR" dirty="0" err="1" smtClean="0"/>
              <a:t>factors</a:t>
            </a:r>
            <a:r>
              <a:rPr lang="tr-TR" dirty="0" smtClean="0"/>
              <a:t> as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important</a:t>
            </a:r>
            <a:r>
              <a:rPr lang="tr-TR" dirty="0" smtClean="0"/>
              <a:t> determinant of </a:t>
            </a:r>
            <a:r>
              <a:rPr lang="tr-TR" dirty="0" err="1" smtClean="0"/>
              <a:t>history</a:t>
            </a:r>
            <a:r>
              <a:rPr lang="tr-TR" dirty="0" smtClean="0"/>
              <a:t>.</a:t>
            </a:r>
          </a:p>
          <a:p>
            <a:r>
              <a:rPr lang="tr-TR" dirty="0" smtClean="0"/>
              <a:t>7.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theories</a:t>
            </a:r>
            <a:r>
              <a:rPr lang="tr-TR" dirty="0" smtClean="0"/>
              <a:t>: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historians</a:t>
            </a:r>
            <a:r>
              <a:rPr lang="tr-TR" dirty="0" smtClean="0"/>
              <a:t> </a:t>
            </a:r>
            <a:r>
              <a:rPr lang="tr-TR" dirty="0" err="1" smtClean="0"/>
              <a:t>suggest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history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result</a:t>
            </a:r>
            <a:r>
              <a:rPr lang="tr-TR" dirty="0" smtClean="0"/>
              <a:t> of </a:t>
            </a:r>
            <a:r>
              <a:rPr lang="tr-TR" dirty="0" err="1" smtClean="0"/>
              <a:t>geography</a:t>
            </a:r>
            <a:r>
              <a:rPr lang="tr-TR" dirty="0" smtClean="0"/>
              <a:t>,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wars</a:t>
            </a:r>
            <a:r>
              <a:rPr lang="tr-TR" dirty="0" smtClean="0"/>
              <a:t> </a:t>
            </a:r>
            <a:r>
              <a:rPr lang="tr-TR" dirty="0" err="1" smtClean="0"/>
              <a:t>determine</a:t>
            </a:r>
            <a:r>
              <a:rPr lang="tr-TR" dirty="0" smtClean="0"/>
              <a:t>,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religion</a:t>
            </a:r>
            <a:r>
              <a:rPr lang="tr-TR" dirty="0" smtClean="0"/>
              <a:t>,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race</a:t>
            </a:r>
            <a:r>
              <a:rPr lang="tr-TR" dirty="0" smtClean="0"/>
              <a:t>…..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160</TotalTime>
  <Words>651</Words>
  <Application>Microsoft Office PowerPoint</Application>
  <PresentationFormat>Ekran Gösterisi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Akış</vt:lpstr>
      <vt:lpstr>WHAT IS HISTORY?AND THE THEORIES OF HISTORY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</vt:vector>
  </TitlesOfParts>
  <Company>-=[By NeC]=-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PHILOSOPHY OF HISTORY</dc:title>
  <dc:creator>erenay</dc:creator>
  <cp:lastModifiedBy>pc</cp:lastModifiedBy>
  <cp:revision>16</cp:revision>
  <dcterms:created xsi:type="dcterms:W3CDTF">2014-02-27T16:56:17Z</dcterms:created>
  <dcterms:modified xsi:type="dcterms:W3CDTF">2018-01-12T14:26:55Z</dcterms:modified>
</cp:coreProperties>
</file>