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57" r:id="rId8"/>
    <p:sldId id="258" r:id="rId9"/>
    <p:sldId id="259" r:id="rId10"/>
    <p:sldId id="262" r:id="rId11"/>
    <p:sldId id="260" r:id="rId12"/>
    <p:sldId id="261" r:id="rId13"/>
    <p:sldId id="263" r:id="rId14"/>
    <p:sldId id="264" r:id="rId15"/>
    <p:sldId id="265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9. Hafta: </a:t>
            </a:r>
            <a:r>
              <a:rPr lang="tr-TR" dirty="0" smtClean="0"/>
              <a:t>KAMUSAL ALAN &amp; laiklik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Protestanlık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Protestanlığın otoriteye itirazı özgür düşüncenin de kapılarını açtı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Max</a:t>
            </a:r>
            <a:r>
              <a:rPr lang="tr-TR" sz="2600" dirty="0" smtClean="0"/>
              <a:t> </a:t>
            </a:r>
            <a:r>
              <a:rPr lang="tr-TR" sz="2600" dirty="0" err="1" smtClean="0"/>
              <a:t>Weber</a:t>
            </a:r>
            <a:r>
              <a:rPr lang="tr-TR" sz="2600" dirty="0" smtClean="0"/>
              <a:t>: «kapitalizmin ruhu» ile «Protestan etik» arasındaki sıkı ilişki</a:t>
            </a:r>
            <a:r>
              <a:rPr lang="tr-TR" sz="2600" dirty="0"/>
              <a:t> </a:t>
            </a:r>
            <a:r>
              <a:rPr lang="tr-TR" sz="2600" dirty="0" smtClean="0"/>
              <a:t>– dünyanın büyüsünün bozulması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Rasyonalist felsefenin ortaya çıkışı </a:t>
            </a:r>
          </a:p>
        </p:txBody>
      </p:sp>
    </p:spTree>
    <p:extLst>
      <p:ext uri="{BB962C8B-B14F-4D97-AF65-F5344CB8AC3E}">
        <p14:creationId xmlns:p14="http://schemas.microsoft.com/office/powerpoint/2010/main" val="1301770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Aydınlanma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Doğa bilimlerinin de etkisiyle insan ve toplum bilimlerinin de ilahiyatın sultasından kurtulduğu ve </a:t>
            </a:r>
            <a:r>
              <a:rPr lang="tr-TR" sz="2600" dirty="0" err="1" smtClean="0"/>
              <a:t>sekülerleştiği</a:t>
            </a:r>
            <a:r>
              <a:rPr lang="tr-TR" sz="2600" dirty="0" smtClean="0"/>
              <a:t> bir dönem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Immanuel</a:t>
            </a:r>
            <a:r>
              <a:rPr lang="tr-TR" sz="2600" dirty="0" smtClean="0"/>
              <a:t> Kant (1724-1804): insanların rasyonel kapasiteleri aracılığıyla dini vesayetten kurtulması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Fransız Devrimi: din ve devletin ayrıştığı laik yönetim düzeninin inşası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59444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eleştirisi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Feuerbach</a:t>
            </a:r>
            <a:r>
              <a:rPr lang="tr-TR" sz="2600" dirty="0" smtClean="0"/>
              <a:t>: Tanrı, insanın kendi cinsinin en yüce niteliklerini atfettiği bir yaratısıdır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Marx</a:t>
            </a:r>
            <a:r>
              <a:rPr lang="tr-TR" sz="2600" dirty="0" smtClean="0"/>
              <a:t>: «dinin eleştirisi tüm eleştirinin koşuludur»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Bauer</a:t>
            </a:r>
            <a:r>
              <a:rPr lang="tr-TR" sz="2600" dirty="0" smtClean="0"/>
              <a:t>: özgürleşmenin koşulu dinleri ortadan kaldırmak vs. </a:t>
            </a:r>
            <a:r>
              <a:rPr lang="tr-TR" sz="2600" dirty="0" err="1" smtClean="0"/>
              <a:t>Marx</a:t>
            </a:r>
            <a:r>
              <a:rPr lang="tr-TR" sz="2600" dirty="0" smtClean="0"/>
              <a:t>: yalnızca siyasal alandaki eşitlik özgürleşme getirmez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928037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Osmanlı’da laikleşme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Tanzimat Fermanı (1839): şeriatı koruyan ama can ve mal güvencesi sağlayan bir belge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Islahat Fermanı (1856): gayrimüslimlerin katılımı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Kanunu Esasi (1876): gayrimüslimlerin tebaadan kabul edilmesi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Teokratik yapının devamlılığı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439277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Cumhuriyet dönemi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Lozan görüşmeleri öncesi saltanatın ilgası – Cumhuriyet’ten sonra hilafetin ilgası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1924 Anayasası: devletin dini İslam’dır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1925’te tekke ve zaviyelerin kapatılması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1928’de bu maddenin Anayasa’dan çıkarılması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1937’de laikliğin Anayasa’ya eklenmesi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228482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Laik cumhuriyet krizi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Din bir sivil toplum öğesi haline geldi ve siyasallaştı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Dini vesayetin tekrar inşası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hayatın muhafazakârlaşması</a:t>
            </a:r>
          </a:p>
          <a:p>
            <a:pPr marL="201168" lvl="1" indent="0">
              <a:buNone/>
            </a:pP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356197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/>
                </a:solidFill>
              </a:rPr>
              <a:t>Kamusal alan </a:t>
            </a:r>
            <a:r>
              <a:rPr lang="tr-TR" dirty="0" smtClean="0"/>
              <a:t>– temel değerler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Demokratik katılım</a:t>
            </a:r>
          </a:p>
          <a:p>
            <a:pPr lvl="1"/>
            <a:r>
              <a:rPr lang="tr-TR" sz="2600" dirty="0" smtClean="0"/>
              <a:t>Eşitlik</a:t>
            </a:r>
          </a:p>
          <a:p>
            <a:pPr lvl="1"/>
            <a:r>
              <a:rPr lang="tr-TR" sz="2600" dirty="0" smtClean="0"/>
              <a:t>Herkese açıklık</a:t>
            </a:r>
          </a:p>
          <a:p>
            <a:pPr lvl="1"/>
            <a:r>
              <a:rPr lang="tr-TR" sz="2600" dirty="0" smtClean="0"/>
              <a:t>Şeffaflık</a:t>
            </a:r>
          </a:p>
          <a:p>
            <a:pPr lvl="1"/>
            <a:r>
              <a:rPr lang="tr-TR" sz="2600" dirty="0" smtClean="0"/>
              <a:t>Çoğulculuk</a:t>
            </a:r>
          </a:p>
          <a:p>
            <a:pPr lvl="1"/>
            <a:r>
              <a:rPr lang="tr-TR" sz="2600" dirty="0" smtClean="0"/>
              <a:t>Müzakere ve ikna</a:t>
            </a:r>
          </a:p>
          <a:p>
            <a:pPr lvl="1"/>
            <a:r>
              <a:rPr lang="tr-TR" sz="2600" dirty="0" smtClean="0"/>
              <a:t>Eleştirel akıl</a:t>
            </a:r>
          </a:p>
          <a:p>
            <a:pPr lvl="1"/>
            <a:r>
              <a:rPr lang="tr-TR" sz="2600" dirty="0" smtClean="0"/>
              <a:t>Demokratikleşmenin ve özgürleşmenin olanakları ve sınırlılıkları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72132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alan kavramının öğeleri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Kamusal alan, özel alanın dışındaki herkese açık ve aleni tüm mekanlar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Buralarda yer alan ve görüş alışverişinde bulunan insanlar topluluğu, yan</a:t>
            </a:r>
            <a:r>
              <a:rPr lang="tr-TR" sz="2600" dirty="0"/>
              <a:t>i</a:t>
            </a:r>
            <a:r>
              <a:rPr lang="tr-TR" sz="2600" dirty="0" smtClean="0"/>
              <a:t> kamu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Ulaşılan ortak kanaatler, yani kamuoyu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781626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Jürgen</a:t>
            </a:r>
            <a:r>
              <a:rPr lang="tr-TR" dirty="0" smtClean="0"/>
              <a:t> </a:t>
            </a:r>
            <a:r>
              <a:rPr lang="tr-TR" dirty="0" err="1" smtClean="0"/>
              <a:t>Habermas</a:t>
            </a:r>
            <a:r>
              <a:rPr lang="tr-TR" dirty="0" smtClean="0"/>
              <a:t> (1929 – )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Burjuva kamusal alanın oluşumu</a:t>
            </a:r>
          </a:p>
          <a:p>
            <a:pPr lvl="2"/>
            <a:r>
              <a:rPr lang="tr-TR" sz="2200" dirty="0" smtClean="0"/>
              <a:t>Tarihsel bir deneyimden ideal bir demokratik değerler sistemi çıkarır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İletişimsel eylem kuramı </a:t>
            </a:r>
          </a:p>
          <a:p>
            <a:pPr lvl="2"/>
            <a:r>
              <a:rPr lang="tr-TR" sz="2200" dirty="0" smtClean="0"/>
              <a:t>Akılcı temellere dayanan bir iletişim biçimini kurma çabası</a:t>
            </a:r>
          </a:p>
          <a:p>
            <a:pPr lvl="2"/>
            <a:r>
              <a:rPr lang="tr-TR" sz="2200" dirty="0" smtClean="0"/>
              <a:t>Tartışmayı kamusal alanın dışına iten tahakküm yerine özgürleşme olanaklarını koruyan iletişim biçimlerini yaratmak</a:t>
            </a:r>
            <a:endParaRPr lang="tr-TR" sz="2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592" y="1771164"/>
            <a:ext cx="2939095" cy="4408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752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Hannah</a:t>
            </a:r>
            <a:r>
              <a:rPr lang="tr-TR" dirty="0" smtClean="0"/>
              <a:t> </a:t>
            </a:r>
            <a:r>
              <a:rPr lang="tr-TR" dirty="0" err="1" smtClean="0"/>
              <a:t>Arendt</a:t>
            </a:r>
            <a:r>
              <a:rPr lang="tr-TR" dirty="0" smtClean="0"/>
              <a:t> (1906-1975)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Kamusal alanın özgürleştirici boyutunun ortadan kalkması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İdeal kamusal alan olarak Antik Yunan </a:t>
            </a:r>
            <a:r>
              <a:rPr lang="tr-TR" sz="2600" i="1" dirty="0" err="1" smtClean="0"/>
              <a:t>polis</a:t>
            </a:r>
            <a:r>
              <a:rPr lang="tr-TR" sz="2600" dirty="0" err="1" smtClean="0"/>
              <a:t>’i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Konuşma ve eylemin içerdiği özgürlüğün yerine emek ve işin yarattığı zorunluluğun geçmesi</a:t>
            </a:r>
            <a:endParaRPr lang="tr-TR" sz="2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508" y="1875612"/>
            <a:ext cx="2750949" cy="399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1220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alan kavramının eksikleri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Kamusal alan devletten bağımsız mıdır?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Kamusal alanın sınıfsal niteliği nedir?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Özel alan-kamusal alan ikiliği geçerli bir </a:t>
            </a:r>
            <a:r>
              <a:rPr lang="tr-TR" sz="2600" smtClean="0"/>
              <a:t>ayrım mıdır?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423799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Laiklik - 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Geniş anlamıyla din ve devlet işlerinin birbirinden ayrılması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Farklı dinlere mensup topluluklarda farklı süreçler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Tanrı kavramının ve Tanrıyla fert arasındaki ilişkinin biçimine göre değişen bir süreç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028171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İslamiyet, Hristiyanlık ve laiklik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İslamiyet’te Tanrı’yla inanan arasında ayrıcalıklı bir ruhban sınıfının olmaması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Ortaçağ’da Müslüman toplulukların kültürel uyanışı – ulema ve fakihler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Müslüman toplulukların kültürel ve bilimsel ilerlemesinin Avrupa’ya etkisi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956248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Rönesans ve Reform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Antik Yunan kökenli eserlerin çevrilmesi – bilimsel düşünce ve sorgulayıcılığın yerleşmesi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Martin Luther (1483-1546): Katolik Kilisesi’nin dünyevi çıkarların aracı haline gelmesine itiraz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Protestanlığın başlangıcı: kilise kurumunu Tanrı ile fert arasından çıkarmak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969015528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119</TotalTime>
  <Words>463</Words>
  <Application>Microsoft Office PowerPoint</Application>
  <PresentationFormat>Özel</PresentationFormat>
  <Paragraphs>96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Geçmişe bakış</vt:lpstr>
      <vt:lpstr>Siyaset Bilimi I</vt:lpstr>
      <vt:lpstr>Kamusal alan – temel değerler</vt:lpstr>
      <vt:lpstr>Kamusal alan kavramının öğeleri</vt:lpstr>
      <vt:lpstr>Jürgen Habermas (1929 – )</vt:lpstr>
      <vt:lpstr>Hannah Arendt (1906-1975)</vt:lpstr>
      <vt:lpstr>Kamusal alan kavramının eksikleri</vt:lpstr>
      <vt:lpstr>Laiklik - Kökenler</vt:lpstr>
      <vt:lpstr>İslamiyet, Hristiyanlık ve laiklik</vt:lpstr>
      <vt:lpstr>Rönesans ve Reform</vt:lpstr>
      <vt:lpstr>Protestanlık</vt:lpstr>
      <vt:lpstr>Aydınlanma</vt:lpstr>
      <vt:lpstr>Din eleştirisi</vt:lpstr>
      <vt:lpstr>Osmanlı’da laikleşme </vt:lpstr>
      <vt:lpstr>Cumhuriyet dönemi</vt:lpstr>
      <vt:lpstr>Laik cumhuriyet krizi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17</cp:revision>
  <dcterms:created xsi:type="dcterms:W3CDTF">2018-06-19T11:27:11Z</dcterms:created>
  <dcterms:modified xsi:type="dcterms:W3CDTF">2021-05-03T08:47:42Z</dcterms:modified>
</cp:coreProperties>
</file>