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4343" autoAdjust="0"/>
  </p:normalViewPr>
  <p:slideViewPr>
    <p:cSldViewPr snapToGrid="0" snapToObjects="1">
      <p:cViewPr varScale="1">
        <p:scale>
          <a:sx n="73" d="100"/>
          <a:sy n="73" d="100"/>
        </p:scale>
        <p:origin x="594" y="7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46749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76851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607641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231621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140660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229587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754758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95855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60224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010021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9971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39511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32009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32152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69684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5642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6567309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smtClean="0"/>
              <a:t>HUKUK BAŞLANGICI</a:t>
            </a:r>
            <a:endParaRPr lang="tr-TR" dirty="0"/>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smtClean="0"/>
              <a:t>HUKUKİ İŞLEMLER - I</a:t>
            </a:r>
            <a:endParaRPr lang="tr-TR" dirty="0"/>
          </a:p>
        </p:txBody>
      </p:sp>
    </p:spTree>
    <p:extLst>
      <p:ext uri="{BB962C8B-B14F-4D97-AF65-F5344CB8AC3E}">
        <p14:creationId xmlns:p14="http://schemas.microsoft.com/office/powerpoint/2010/main" val="23184768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Hukuki işlemin sakatlığı ve çeşitleri</a:t>
            </a:r>
            <a:endParaRPr lang="en-US" dirty="0"/>
          </a:p>
        </p:txBody>
      </p:sp>
      <p:sp>
        <p:nvSpPr>
          <p:cNvPr id="3" name="İçerik Yer Tutucusu 2"/>
          <p:cNvSpPr>
            <a:spLocks noGrp="1"/>
          </p:cNvSpPr>
          <p:nvPr>
            <p:ph idx="1"/>
          </p:nvPr>
        </p:nvSpPr>
        <p:spPr>
          <a:xfrm>
            <a:off x="1451579" y="2015732"/>
            <a:ext cx="9603275" cy="3836428"/>
          </a:xfrm>
        </p:spPr>
        <p:txBody>
          <a:bodyPr>
            <a:normAutofit/>
          </a:bodyPr>
          <a:lstStyle/>
          <a:p>
            <a:r>
              <a:rPr lang="tr-TR" dirty="0"/>
              <a:t>İrade ile Beyan Arasında İstenmeden Meydana Gelen </a:t>
            </a:r>
            <a:r>
              <a:rPr lang="tr-TR" dirty="0" smtClean="0"/>
              <a:t>Uyumsuzluklar (devam)</a:t>
            </a:r>
          </a:p>
          <a:p>
            <a:pPr lvl="1"/>
            <a:r>
              <a:rPr lang="tr-TR" dirty="0" smtClean="0"/>
              <a:t>Aldatma (Hile)</a:t>
            </a:r>
          </a:p>
          <a:p>
            <a:pPr lvl="2"/>
            <a:r>
              <a:rPr lang="tr-TR" dirty="0" smtClean="0"/>
              <a:t>Bir kişinin, bir durum hakkında yanlış kanaat sahibi olmasına bilerek sebep olmayı ifade eder.</a:t>
            </a:r>
          </a:p>
          <a:p>
            <a:pPr lvl="2"/>
            <a:r>
              <a:rPr lang="tr-TR" dirty="0" smtClean="0"/>
              <a:t>TBK m. 36/1: «</a:t>
            </a:r>
            <a:r>
              <a:rPr lang="en-US" dirty="0" err="1"/>
              <a:t>Taraflardan</a:t>
            </a:r>
            <a:r>
              <a:rPr lang="en-US" dirty="0"/>
              <a:t> </a:t>
            </a:r>
            <a:r>
              <a:rPr lang="en-US" dirty="0" err="1"/>
              <a:t>biri</a:t>
            </a:r>
            <a:r>
              <a:rPr lang="en-US" dirty="0"/>
              <a:t>, </a:t>
            </a:r>
            <a:r>
              <a:rPr lang="en-US" dirty="0" err="1"/>
              <a:t>diğerinin</a:t>
            </a:r>
            <a:r>
              <a:rPr lang="en-US" dirty="0"/>
              <a:t> </a:t>
            </a:r>
            <a:r>
              <a:rPr lang="en-US" dirty="0" err="1"/>
              <a:t>aldatması</a:t>
            </a:r>
            <a:r>
              <a:rPr lang="en-US" dirty="0"/>
              <a:t> </a:t>
            </a:r>
            <a:r>
              <a:rPr lang="en-US" dirty="0" err="1"/>
              <a:t>sonucu</a:t>
            </a:r>
            <a:r>
              <a:rPr lang="en-US" dirty="0"/>
              <a:t> </a:t>
            </a:r>
            <a:r>
              <a:rPr lang="en-US" dirty="0" err="1"/>
              <a:t>bir</a:t>
            </a:r>
            <a:r>
              <a:rPr lang="en-US" dirty="0"/>
              <a:t> </a:t>
            </a:r>
            <a:r>
              <a:rPr lang="en-US" dirty="0" err="1"/>
              <a:t>sözleşme</a:t>
            </a:r>
            <a:r>
              <a:rPr lang="en-US" dirty="0"/>
              <a:t> </a:t>
            </a:r>
            <a:r>
              <a:rPr lang="en-US" dirty="0" err="1"/>
              <a:t>yapmışsa</a:t>
            </a:r>
            <a:r>
              <a:rPr lang="en-US" dirty="0"/>
              <a:t>, </a:t>
            </a:r>
            <a:r>
              <a:rPr lang="en-US" dirty="0" err="1"/>
              <a:t>yanılması</a:t>
            </a:r>
            <a:r>
              <a:rPr lang="en-US" dirty="0"/>
              <a:t> </a:t>
            </a:r>
            <a:r>
              <a:rPr lang="en-US" dirty="0" err="1"/>
              <a:t>esaslı</a:t>
            </a:r>
            <a:r>
              <a:rPr lang="en-US" dirty="0"/>
              <a:t> </a:t>
            </a:r>
            <a:r>
              <a:rPr lang="en-US" dirty="0" err="1"/>
              <a:t>olmasa</a:t>
            </a:r>
            <a:r>
              <a:rPr lang="en-US" dirty="0"/>
              <a:t> bile, </a:t>
            </a:r>
            <a:r>
              <a:rPr lang="en-US" dirty="0" err="1"/>
              <a:t>sözleşmeyle</a:t>
            </a:r>
            <a:r>
              <a:rPr lang="en-US" dirty="0"/>
              <a:t> </a:t>
            </a:r>
            <a:r>
              <a:rPr lang="en-US" dirty="0" err="1"/>
              <a:t>bağlı</a:t>
            </a:r>
            <a:r>
              <a:rPr lang="en-US" dirty="0"/>
              <a:t> </a:t>
            </a:r>
            <a:r>
              <a:rPr lang="en-US" dirty="0" err="1" smtClean="0"/>
              <a:t>değildir</a:t>
            </a:r>
            <a:r>
              <a:rPr lang="tr-TR" dirty="0" smtClean="0"/>
              <a:t>»</a:t>
            </a:r>
            <a:endParaRPr lang="tr-TR" dirty="0"/>
          </a:p>
          <a:p>
            <a:pPr lvl="1"/>
            <a:r>
              <a:rPr lang="tr-TR" dirty="0" smtClean="0"/>
              <a:t>Korkutma (Tehdit-İkrah)</a:t>
            </a:r>
          </a:p>
          <a:p>
            <a:pPr lvl="2"/>
            <a:r>
              <a:rPr lang="tr-TR" dirty="0" smtClean="0"/>
              <a:t>Kişiyi, aslında yapmak istemediği bir işlemi yapmasına, onu korkutarak sebep olmaktır. Bu hâlde bir zorlama vardır.</a:t>
            </a:r>
          </a:p>
          <a:p>
            <a:pPr lvl="2"/>
            <a:r>
              <a:rPr lang="tr-TR" dirty="0" smtClean="0"/>
              <a:t>TBK m. 37/1: «</a:t>
            </a:r>
            <a:r>
              <a:rPr lang="en-US" dirty="0" err="1" smtClean="0"/>
              <a:t>Taraflardan</a:t>
            </a:r>
            <a:r>
              <a:rPr lang="en-US" dirty="0" smtClean="0"/>
              <a:t> </a:t>
            </a:r>
            <a:r>
              <a:rPr lang="en-US" dirty="0" err="1"/>
              <a:t>biri</a:t>
            </a:r>
            <a:r>
              <a:rPr lang="en-US" dirty="0"/>
              <a:t>, </a:t>
            </a:r>
            <a:r>
              <a:rPr lang="en-US" dirty="0" err="1"/>
              <a:t>diğerinin</a:t>
            </a:r>
            <a:r>
              <a:rPr lang="en-US" dirty="0"/>
              <a:t> </a:t>
            </a:r>
            <a:r>
              <a:rPr lang="en-US" dirty="0" err="1"/>
              <a:t>veya</a:t>
            </a:r>
            <a:r>
              <a:rPr lang="en-US" dirty="0"/>
              <a:t> </a:t>
            </a:r>
            <a:r>
              <a:rPr lang="en-US" dirty="0" err="1"/>
              <a:t>üçüncü</a:t>
            </a:r>
            <a:r>
              <a:rPr lang="en-US" dirty="0"/>
              <a:t> </a:t>
            </a:r>
            <a:r>
              <a:rPr lang="en-US" dirty="0" err="1"/>
              <a:t>bir</a:t>
            </a:r>
            <a:r>
              <a:rPr lang="en-US" dirty="0"/>
              <a:t> </a:t>
            </a:r>
            <a:r>
              <a:rPr lang="en-US" dirty="0" err="1"/>
              <a:t>kişinin</a:t>
            </a:r>
            <a:r>
              <a:rPr lang="en-US" dirty="0"/>
              <a:t> </a:t>
            </a:r>
            <a:r>
              <a:rPr lang="en-US" dirty="0" err="1"/>
              <a:t>korkutması</a:t>
            </a:r>
            <a:r>
              <a:rPr lang="en-US" dirty="0"/>
              <a:t> </a:t>
            </a:r>
            <a:r>
              <a:rPr lang="en-US" dirty="0" err="1"/>
              <a:t>sonucu</a:t>
            </a:r>
            <a:r>
              <a:rPr lang="en-US" dirty="0"/>
              <a:t> </a:t>
            </a:r>
            <a:r>
              <a:rPr lang="en-US" dirty="0" err="1"/>
              <a:t>bir</a:t>
            </a:r>
            <a:r>
              <a:rPr lang="en-US" dirty="0"/>
              <a:t> </a:t>
            </a:r>
            <a:r>
              <a:rPr lang="en-US" dirty="0" err="1"/>
              <a:t>sözleşme</a:t>
            </a:r>
            <a:r>
              <a:rPr lang="en-US" dirty="0"/>
              <a:t> </a:t>
            </a:r>
            <a:r>
              <a:rPr lang="en-US" dirty="0" err="1"/>
              <a:t>yapmışsa</a:t>
            </a:r>
            <a:r>
              <a:rPr lang="en-US" dirty="0"/>
              <a:t>, </a:t>
            </a:r>
            <a:r>
              <a:rPr lang="en-US" dirty="0" err="1"/>
              <a:t>sözleşmeyle</a:t>
            </a:r>
            <a:r>
              <a:rPr lang="en-US" dirty="0"/>
              <a:t> </a:t>
            </a:r>
            <a:r>
              <a:rPr lang="en-US" dirty="0" err="1"/>
              <a:t>bağlı</a:t>
            </a:r>
            <a:r>
              <a:rPr lang="en-US" dirty="0"/>
              <a:t> </a:t>
            </a:r>
            <a:r>
              <a:rPr lang="en-US" dirty="0" err="1"/>
              <a:t>değildir</a:t>
            </a:r>
            <a:r>
              <a:rPr lang="en-US" dirty="0" smtClean="0"/>
              <a:t>.</a:t>
            </a:r>
            <a:r>
              <a:rPr lang="tr-TR" dirty="0" smtClean="0"/>
              <a:t>»</a:t>
            </a:r>
            <a:endParaRPr lang="en-US" dirty="0"/>
          </a:p>
        </p:txBody>
      </p:sp>
    </p:spTree>
    <p:extLst>
      <p:ext uri="{BB962C8B-B14F-4D97-AF65-F5344CB8AC3E}">
        <p14:creationId xmlns:p14="http://schemas.microsoft.com/office/powerpoint/2010/main" val="2956089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Hukuki işlemler</a:t>
            </a:r>
            <a:endParaRPr lang="en-US" dirty="0"/>
          </a:p>
        </p:txBody>
      </p:sp>
      <p:sp>
        <p:nvSpPr>
          <p:cNvPr id="3" name="İçerik Yer Tutucusu 2"/>
          <p:cNvSpPr>
            <a:spLocks noGrp="1"/>
          </p:cNvSpPr>
          <p:nvPr>
            <p:ph idx="1"/>
          </p:nvPr>
        </p:nvSpPr>
        <p:spPr>
          <a:xfrm>
            <a:off x="1451579" y="2015732"/>
            <a:ext cx="9603275" cy="3914805"/>
          </a:xfrm>
        </p:spPr>
        <p:txBody>
          <a:bodyPr>
            <a:normAutofit/>
          </a:bodyPr>
          <a:lstStyle/>
          <a:p>
            <a:r>
              <a:rPr lang="tr-TR" dirty="0" smtClean="0"/>
              <a:t>Hukuki İşlem Kavramı</a:t>
            </a:r>
          </a:p>
          <a:p>
            <a:pPr lvl="1"/>
            <a:r>
              <a:rPr lang="tr-TR" dirty="0"/>
              <a:t>Hukuki sonuç doğurmaya yönelik olan irade açıklamalarına hukuki işlem denir.</a:t>
            </a:r>
          </a:p>
          <a:p>
            <a:pPr lvl="1"/>
            <a:r>
              <a:rPr lang="tr-TR" dirty="0" smtClean="0"/>
              <a:t>Hukuki eylem kavramından farklıdır. Hukuki eylem, hukuki sonuç doğurmaya yönelmiş olmayan irade açıklamasıdır. Ancak buna rağmen hukuki eylemle de hukuki sonuç doğmasında engel yoktur.</a:t>
            </a:r>
          </a:p>
          <a:p>
            <a:r>
              <a:rPr lang="tr-TR" dirty="0" smtClean="0"/>
              <a:t>Hukuki İşlemin Unsurları</a:t>
            </a:r>
          </a:p>
          <a:p>
            <a:pPr lvl="1"/>
            <a:r>
              <a:rPr lang="tr-TR" dirty="0" smtClean="0"/>
              <a:t>Kurucu Unsurlar</a:t>
            </a:r>
          </a:p>
          <a:p>
            <a:pPr lvl="1"/>
            <a:r>
              <a:rPr lang="tr-TR" dirty="0" smtClean="0"/>
              <a:t>Geçerlik Unsurları</a:t>
            </a:r>
          </a:p>
          <a:p>
            <a:pPr lvl="1"/>
            <a:r>
              <a:rPr lang="tr-TR" dirty="0" smtClean="0"/>
              <a:t>Etkinlik Unsurları</a:t>
            </a:r>
          </a:p>
        </p:txBody>
      </p:sp>
    </p:spTree>
    <p:extLst>
      <p:ext uri="{BB962C8B-B14F-4D97-AF65-F5344CB8AC3E}">
        <p14:creationId xmlns:p14="http://schemas.microsoft.com/office/powerpoint/2010/main" val="23975545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Hukuki İşlemin Unsurları</a:t>
            </a:r>
            <a:br>
              <a:rPr lang="tr-TR" dirty="0"/>
            </a:br>
            <a:endParaRPr lang="en-US" dirty="0"/>
          </a:p>
        </p:txBody>
      </p:sp>
      <p:sp>
        <p:nvSpPr>
          <p:cNvPr id="3" name="İçerik Yer Tutucusu 2"/>
          <p:cNvSpPr>
            <a:spLocks noGrp="1"/>
          </p:cNvSpPr>
          <p:nvPr>
            <p:ph idx="1"/>
          </p:nvPr>
        </p:nvSpPr>
        <p:spPr/>
        <p:txBody>
          <a:bodyPr/>
          <a:lstStyle/>
          <a:p>
            <a:r>
              <a:rPr lang="tr-TR" dirty="0" smtClean="0"/>
              <a:t>Kurucu Unsurlar</a:t>
            </a:r>
          </a:p>
          <a:p>
            <a:pPr lvl="1"/>
            <a:r>
              <a:rPr lang="tr-TR" dirty="0" smtClean="0"/>
              <a:t>İrade açıklaması ve iradenin </a:t>
            </a:r>
            <a:r>
              <a:rPr lang="tr-TR" dirty="0"/>
              <a:t>yönelmiş olduğu hukuki </a:t>
            </a:r>
            <a:r>
              <a:rPr lang="tr-TR" dirty="0" smtClean="0"/>
              <a:t>sonuç olmak üzere iki kurucu unsuru vardır.</a:t>
            </a:r>
            <a:endParaRPr lang="tr-TR" dirty="0"/>
          </a:p>
          <a:p>
            <a:pPr lvl="1"/>
            <a:r>
              <a:rPr lang="tr-TR" dirty="0" smtClean="0"/>
              <a:t>İrade </a:t>
            </a:r>
            <a:r>
              <a:rPr lang="tr-TR" dirty="0"/>
              <a:t>açıklaması, kişinin bir hak veya hukuki ilişkiyi kurma, ortadan kaldırma veya değiştirmeye yönelik iradesini dışa vurmasıdır. Açık (sarih) ya da üstü kapalı (zımnî) irade açıklaması olabilir. Sözlü ya da yazılı irade açıklaması olabilir. İrade açıklaması kural olarak şekle tabi olmamakla birlikte bazı hukuki işlemlerde irade açıklamasının geçerli olabilmesi için belirli bir şekle uygun olması gerekir.</a:t>
            </a:r>
            <a:endParaRPr lang="tr-TR" dirty="0" smtClean="0"/>
          </a:p>
          <a:p>
            <a:pPr lvl="2"/>
            <a:endParaRPr lang="en-US" dirty="0"/>
          </a:p>
        </p:txBody>
      </p:sp>
    </p:spTree>
    <p:extLst>
      <p:ext uri="{BB962C8B-B14F-4D97-AF65-F5344CB8AC3E}">
        <p14:creationId xmlns:p14="http://schemas.microsoft.com/office/powerpoint/2010/main" val="41668629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Hukuki İşlemin Unsurları</a:t>
            </a:r>
            <a:br>
              <a:rPr lang="tr-TR" dirty="0"/>
            </a:br>
            <a:endParaRPr lang="en-US" dirty="0"/>
          </a:p>
        </p:txBody>
      </p:sp>
      <p:sp>
        <p:nvSpPr>
          <p:cNvPr id="3" name="İçerik Yer Tutucusu 2"/>
          <p:cNvSpPr>
            <a:spLocks noGrp="1"/>
          </p:cNvSpPr>
          <p:nvPr>
            <p:ph idx="1"/>
          </p:nvPr>
        </p:nvSpPr>
        <p:spPr/>
        <p:txBody>
          <a:bodyPr/>
          <a:lstStyle/>
          <a:p>
            <a:r>
              <a:rPr lang="tr-TR" dirty="0" smtClean="0"/>
              <a:t>Geçerlilik unsurları</a:t>
            </a:r>
          </a:p>
          <a:p>
            <a:pPr lvl="1"/>
            <a:r>
              <a:rPr lang="tr-TR" dirty="0" smtClean="0"/>
              <a:t>Hukuki işlemin geçerli olabilmesi için;</a:t>
            </a:r>
          </a:p>
          <a:p>
            <a:pPr lvl="2"/>
            <a:r>
              <a:rPr lang="tr-TR" dirty="0" smtClean="0"/>
              <a:t>Hukuki işlemi gerçekleştiren kişinin hukuki işlem yapabilme ehliyeti bulunmalı</a:t>
            </a:r>
          </a:p>
          <a:p>
            <a:pPr lvl="2"/>
            <a:r>
              <a:rPr lang="tr-TR" dirty="0" smtClean="0"/>
              <a:t>Hukuki işlem kanunun emredici hükümlerine aykırı olmamalı</a:t>
            </a:r>
          </a:p>
          <a:p>
            <a:pPr lvl="2"/>
            <a:r>
              <a:rPr lang="tr-TR" dirty="0" smtClean="0"/>
              <a:t>İradenin yanılma, aldatma veya korkutma ile sakatlanmamış olması gerekir.</a:t>
            </a:r>
            <a:endParaRPr lang="en-US" dirty="0"/>
          </a:p>
        </p:txBody>
      </p:sp>
    </p:spTree>
    <p:extLst>
      <p:ext uri="{BB962C8B-B14F-4D97-AF65-F5344CB8AC3E}">
        <p14:creationId xmlns:p14="http://schemas.microsoft.com/office/powerpoint/2010/main" val="2318107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Hukuki İşlemin Unsurları</a:t>
            </a:r>
            <a:br>
              <a:rPr lang="tr-TR" dirty="0"/>
            </a:br>
            <a:endParaRPr lang="en-US" dirty="0"/>
          </a:p>
        </p:txBody>
      </p:sp>
      <p:sp>
        <p:nvSpPr>
          <p:cNvPr id="3" name="İçerik Yer Tutucusu 2"/>
          <p:cNvSpPr>
            <a:spLocks noGrp="1"/>
          </p:cNvSpPr>
          <p:nvPr>
            <p:ph idx="1"/>
          </p:nvPr>
        </p:nvSpPr>
        <p:spPr/>
        <p:txBody>
          <a:bodyPr/>
          <a:lstStyle/>
          <a:p>
            <a:r>
              <a:rPr lang="tr-TR" dirty="0" smtClean="0"/>
              <a:t>Etkinlik Unsurları</a:t>
            </a:r>
          </a:p>
          <a:p>
            <a:pPr lvl="1"/>
            <a:r>
              <a:rPr lang="tr-TR" dirty="0" smtClean="0"/>
              <a:t>Hukuki işlemin kuruluşuyla değil, sonuç doğurmasıyla ilgili unsurlardır.</a:t>
            </a:r>
          </a:p>
          <a:p>
            <a:pPr lvl="1"/>
            <a:r>
              <a:rPr lang="tr-TR" dirty="0" smtClean="0"/>
              <a:t>Örneğin kanuni temsilcinin hukuki işleme icazet vermesi bir etkinlik unsurudur.</a:t>
            </a:r>
          </a:p>
          <a:p>
            <a:pPr lvl="1"/>
            <a:r>
              <a:rPr lang="tr-TR" dirty="0" smtClean="0"/>
              <a:t>Yine ölüme bağlı tasarrufların hüküm ve sonuç doğurabilmeleri için ölüm olayının gerçekleşmiş olması gerekir.</a:t>
            </a:r>
            <a:endParaRPr lang="en-US" dirty="0"/>
          </a:p>
        </p:txBody>
      </p:sp>
    </p:spTree>
    <p:extLst>
      <p:ext uri="{BB962C8B-B14F-4D97-AF65-F5344CB8AC3E}">
        <p14:creationId xmlns:p14="http://schemas.microsoft.com/office/powerpoint/2010/main" val="1650232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Hukuki işlemin sakatlığı ve çeşitleri</a:t>
            </a:r>
            <a:endParaRPr lang="en-US" dirty="0"/>
          </a:p>
        </p:txBody>
      </p:sp>
      <p:sp>
        <p:nvSpPr>
          <p:cNvPr id="3" name="İçerik Yer Tutucusu 2"/>
          <p:cNvSpPr>
            <a:spLocks noGrp="1"/>
          </p:cNvSpPr>
          <p:nvPr>
            <p:ph idx="1"/>
          </p:nvPr>
        </p:nvSpPr>
        <p:spPr>
          <a:xfrm>
            <a:off x="1451579" y="1853754"/>
            <a:ext cx="9603275" cy="4220475"/>
          </a:xfrm>
        </p:spPr>
        <p:txBody>
          <a:bodyPr>
            <a:normAutofit/>
          </a:bodyPr>
          <a:lstStyle/>
          <a:p>
            <a:r>
              <a:rPr lang="tr-TR" dirty="0" smtClean="0"/>
              <a:t>İrade ile beyan arasında uyumsuzluk varsa irade beyanı sakat olacağından hukuki işlem de sakat olur. Bu uyumsuzluk istenerek veya istenmeyerek meydana getirilebilir.</a:t>
            </a:r>
          </a:p>
          <a:p>
            <a:r>
              <a:rPr lang="tr-TR" dirty="0" smtClean="0"/>
              <a:t>İrade ile Beyan Arasında İstenerek Meydana Getirilen Uyumsuzluklar</a:t>
            </a:r>
          </a:p>
          <a:p>
            <a:pPr lvl="1"/>
            <a:r>
              <a:rPr lang="tr-TR" dirty="0" smtClean="0"/>
              <a:t>Muvazaa</a:t>
            </a:r>
          </a:p>
          <a:p>
            <a:pPr lvl="1"/>
            <a:r>
              <a:rPr lang="tr-TR" dirty="0" smtClean="0"/>
              <a:t>Zihnî (Gizli) Kayıt</a:t>
            </a:r>
          </a:p>
          <a:p>
            <a:pPr lvl="1"/>
            <a:r>
              <a:rPr lang="tr-TR" dirty="0" smtClean="0"/>
              <a:t>Latife Beyanı</a:t>
            </a:r>
          </a:p>
          <a:p>
            <a:r>
              <a:rPr lang="tr-TR" dirty="0"/>
              <a:t>İrade ile Beyan Arasında </a:t>
            </a:r>
            <a:r>
              <a:rPr lang="tr-TR" dirty="0" smtClean="0"/>
              <a:t>İstenmeden Meydana Gelen Uyumsuzluklar</a:t>
            </a:r>
          </a:p>
          <a:p>
            <a:pPr lvl="1"/>
            <a:r>
              <a:rPr lang="tr-TR" dirty="0" smtClean="0"/>
              <a:t>Yanılma (Hata)</a:t>
            </a:r>
          </a:p>
          <a:p>
            <a:pPr lvl="1"/>
            <a:r>
              <a:rPr lang="tr-TR" dirty="0" smtClean="0"/>
              <a:t>Aldatma (Hile)</a:t>
            </a:r>
          </a:p>
          <a:p>
            <a:pPr lvl="1"/>
            <a:r>
              <a:rPr lang="tr-TR" dirty="0" smtClean="0"/>
              <a:t>Korkutma (Tehdit-İkrah)</a:t>
            </a:r>
            <a:endParaRPr lang="tr-TR" dirty="0"/>
          </a:p>
          <a:p>
            <a:pPr lvl="1"/>
            <a:endParaRPr lang="en-US" dirty="0"/>
          </a:p>
        </p:txBody>
      </p:sp>
    </p:spTree>
    <p:extLst>
      <p:ext uri="{BB962C8B-B14F-4D97-AF65-F5344CB8AC3E}">
        <p14:creationId xmlns:p14="http://schemas.microsoft.com/office/powerpoint/2010/main" val="24896090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Hukuki işlemin sakatlığı ve çeşitleri</a:t>
            </a:r>
            <a:endParaRPr lang="en-US" dirty="0"/>
          </a:p>
        </p:txBody>
      </p:sp>
      <p:sp>
        <p:nvSpPr>
          <p:cNvPr id="3" name="İçerik Yer Tutucusu 2"/>
          <p:cNvSpPr>
            <a:spLocks noGrp="1"/>
          </p:cNvSpPr>
          <p:nvPr>
            <p:ph idx="1"/>
          </p:nvPr>
        </p:nvSpPr>
        <p:spPr/>
        <p:txBody>
          <a:bodyPr/>
          <a:lstStyle/>
          <a:p>
            <a:r>
              <a:rPr lang="tr-TR" dirty="0"/>
              <a:t>İrade ile Beyan Arasında İstenerek Meydana Getirilen </a:t>
            </a:r>
            <a:r>
              <a:rPr lang="tr-TR" dirty="0" smtClean="0"/>
              <a:t>Uyumsuzluklar</a:t>
            </a:r>
          </a:p>
          <a:p>
            <a:pPr lvl="1"/>
            <a:r>
              <a:rPr lang="tr-TR" dirty="0" smtClean="0"/>
              <a:t>Muvazaa</a:t>
            </a:r>
          </a:p>
          <a:p>
            <a:pPr lvl="2"/>
            <a:r>
              <a:rPr lang="tr-TR" dirty="0" smtClean="0"/>
              <a:t>İki tarafın iradeleriyle beyanları arasında istenerek meydana getirilen uyumsuzluk halidir.</a:t>
            </a:r>
          </a:p>
          <a:p>
            <a:pPr lvl="2"/>
            <a:r>
              <a:rPr lang="tr-TR" dirty="0" smtClean="0"/>
              <a:t>Üçüncü kişileri aldatma veya hataya düşürme kastı vardır.</a:t>
            </a:r>
            <a:endParaRPr lang="tr-TR" dirty="0"/>
          </a:p>
          <a:p>
            <a:pPr lvl="2"/>
            <a:r>
              <a:rPr lang="tr-TR" dirty="0" smtClean="0"/>
              <a:t>Mutlak muvazaa ve nispi muvazaa olmak üzere iki çeşidi vardır.</a:t>
            </a:r>
          </a:p>
          <a:p>
            <a:pPr lvl="3"/>
            <a:r>
              <a:rPr lang="tr-TR" dirty="0" smtClean="0"/>
              <a:t>Mutlak muvazaa: görünürdeki işlem, aldatma kastı ve muvazaa anlaşması vardır.</a:t>
            </a:r>
          </a:p>
          <a:p>
            <a:pPr lvl="3"/>
            <a:r>
              <a:rPr lang="tr-TR" dirty="0" smtClean="0"/>
              <a:t>Nispi Muvazaa: </a:t>
            </a:r>
            <a:r>
              <a:rPr lang="tr-TR" dirty="0"/>
              <a:t>görünürdeki işlem, aldatma kastı ve muvazaa </a:t>
            </a:r>
            <a:r>
              <a:rPr lang="tr-TR" dirty="0" smtClean="0"/>
              <a:t>anlaşmasının yanında gizli işlem de vardır.</a:t>
            </a:r>
            <a:endParaRPr lang="en-US" dirty="0"/>
          </a:p>
        </p:txBody>
      </p:sp>
    </p:spTree>
    <p:extLst>
      <p:ext uri="{BB962C8B-B14F-4D97-AF65-F5344CB8AC3E}">
        <p14:creationId xmlns:p14="http://schemas.microsoft.com/office/powerpoint/2010/main" val="3543218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Hukuki işlemin sakatlığı ve çeşitleri</a:t>
            </a:r>
            <a:endParaRPr lang="en-US" dirty="0"/>
          </a:p>
        </p:txBody>
      </p:sp>
      <p:sp>
        <p:nvSpPr>
          <p:cNvPr id="3" name="İçerik Yer Tutucusu 2"/>
          <p:cNvSpPr>
            <a:spLocks noGrp="1"/>
          </p:cNvSpPr>
          <p:nvPr>
            <p:ph idx="1"/>
          </p:nvPr>
        </p:nvSpPr>
        <p:spPr>
          <a:xfrm>
            <a:off x="1451579" y="2015732"/>
            <a:ext cx="9603275" cy="3875617"/>
          </a:xfrm>
        </p:spPr>
        <p:txBody>
          <a:bodyPr/>
          <a:lstStyle/>
          <a:p>
            <a:r>
              <a:rPr lang="tr-TR" dirty="0"/>
              <a:t>İrade ile Beyan Arasında İstenerek Meydana Getirilen </a:t>
            </a:r>
            <a:r>
              <a:rPr lang="tr-TR" dirty="0" smtClean="0"/>
              <a:t>Uyumsuzluklar (devam)</a:t>
            </a:r>
            <a:endParaRPr lang="tr-TR" dirty="0"/>
          </a:p>
          <a:p>
            <a:pPr lvl="1"/>
            <a:r>
              <a:rPr lang="tr-TR" dirty="0" smtClean="0"/>
              <a:t>Zihni (gizli) kayıt</a:t>
            </a:r>
          </a:p>
          <a:p>
            <a:pPr lvl="2"/>
            <a:r>
              <a:rPr lang="tr-TR" dirty="0" smtClean="0"/>
              <a:t>Kişinin, beyanda bulunduğu bir şeyi aslında içinden istememesidir.</a:t>
            </a:r>
          </a:p>
          <a:p>
            <a:pPr lvl="2"/>
            <a:r>
              <a:rPr lang="tr-TR" dirty="0" smtClean="0"/>
              <a:t>Zihni kayıt, irade açıklamasının hukuki sonuç doğurmasını engellemez. Ancak karşı taraf durumu biliyorsa hukuki sonuç doğurmaz.</a:t>
            </a:r>
          </a:p>
          <a:p>
            <a:pPr lvl="1"/>
            <a:r>
              <a:rPr lang="tr-TR" dirty="0" smtClean="0"/>
              <a:t>Latife beyanı (şaka)</a:t>
            </a:r>
          </a:p>
          <a:p>
            <a:pPr lvl="2"/>
            <a:r>
              <a:rPr lang="tr-TR" dirty="0" smtClean="0"/>
              <a:t>Kişinin, ciddiye alınmayacağı kastıyla bir beyanda bulunmasıdır.</a:t>
            </a:r>
          </a:p>
          <a:p>
            <a:pPr lvl="2"/>
            <a:r>
              <a:rPr lang="tr-TR" dirty="0" smtClean="0"/>
              <a:t>Bu tür beyanlar karşı tarafça anlaşılması gerektiğinden hukuki sonuç doğurmaz.</a:t>
            </a:r>
          </a:p>
          <a:p>
            <a:pPr lvl="2"/>
            <a:r>
              <a:rPr lang="tr-TR" dirty="0" smtClean="0"/>
              <a:t>Ancak güven teorisi uyarınca ciddiye alınacak şekilde bir beyanda bulunulduysa beyan sahibini bağlar.</a:t>
            </a:r>
            <a:endParaRPr lang="en-US" dirty="0"/>
          </a:p>
        </p:txBody>
      </p:sp>
    </p:spTree>
    <p:extLst>
      <p:ext uri="{BB962C8B-B14F-4D97-AF65-F5344CB8AC3E}">
        <p14:creationId xmlns:p14="http://schemas.microsoft.com/office/powerpoint/2010/main" val="29136953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Hukuki işlemin sakatlığı ve çeşitleri</a:t>
            </a:r>
            <a:endParaRPr lang="en-US" dirty="0"/>
          </a:p>
        </p:txBody>
      </p:sp>
      <p:sp>
        <p:nvSpPr>
          <p:cNvPr id="3" name="İçerik Yer Tutucusu 2"/>
          <p:cNvSpPr>
            <a:spLocks noGrp="1"/>
          </p:cNvSpPr>
          <p:nvPr>
            <p:ph idx="1"/>
          </p:nvPr>
        </p:nvSpPr>
        <p:spPr/>
        <p:txBody>
          <a:bodyPr/>
          <a:lstStyle/>
          <a:p>
            <a:r>
              <a:rPr lang="tr-TR" dirty="0"/>
              <a:t>İrade ile Beyan Arasında İstenmeden Meydana Gelen Uyumsuzluklar</a:t>
            </a:r>
          </a:p>
          <a:p>
            <a:pPr lvl="1"/>
            <a:r>
              <a:rPr lang="tr-TR" dirty="0" smtClean="0"/>
              <a:t>İrade ile beyan arasında istenmeden bir uygunsuzluk meydana geldiği takdirde irade beyanı sakattır. Dolayısıyla bu hâllere «irade sakatlığı hâlleri» de denilmektedir.</a:t>
            </a:r>
          </a:p>
          <a:p>
            <a:pPr lvl="1"/>
            <a:r>
              <a:rPr lang="tr-TR" dirty="0" smtClean="0"/>
              <a:t>Yanılma (Hata)</a:t>
            </a:r>
          </a:p>
          <a:p>
            <a:pPr lvl="2"/>
            <a:r>
              <a:rPr lang="tr-TR" dirty="0" smtClean="0"/>
              <a:t>Gerçek bir durum hakkında bilgisizlik veya yanlış bilgiyi ifade eder.</a:t>
            </a:r>
          </a:p>
          <a:p>
            <a:pPr lvl="2"/>
            <a:r>
              <a:rPr lang="tr-TR" dirty="0" smtClean="0"/>
              <a:t>Esaslı yanılma ve esaslı olmayan yanılma olmak üzere ikiye ayrılır. Yalnızca esaslı yanılma hâllerinde iptal edilebilirlik hakkı tanınmıştır. Bu hâller TBK m. 31’de sayılmıştır. </a:t>
            </a:r>
          </a:p>
          <a:p>
            <a:pPr lvl="2"/>
            <a:r>
              <a:rPr lang="tr-TR" dirty="0" err="1" smtClean="0"/>
              <a:t>Saikte</a:t>
            </a:r>
            <a:r>
              <a:rPr lang="tr-TR" dirty="0" smtClean="0"/>
              <a:t> yanılma esaslı sayılmasa da </a:t>
            </a:r>
            <a:r>
              <a:rPr lang="tr-TR" dirty="0" err="1" smtClean="0"/>
              <a:t>saikin</a:t>
            </a:r>
            <a:r>
              <a:rPr lang="tr-TR" dirty="0" smtClean="0"/>
              <a:t> dürüstlük kurallarına göre sözleşmenin temelini oluşturduğu hâllerde yanılma esaslı sayılır (TBK m. 32).</a:t>
            </a:r>
            <a:endParaRPr lang="en-US" dirty="0"/>
          </a:p>
        </p:txBody>
      </p:sp>
    </p:spTree>
    <p:extLst>
      <p:ext uri="{BB962C8B-B14F-4D97-AF65-F5344CB8AC3E}">
        <p14:creationId xmlns:p14="http://schemas.microsoft.com/office/powerpoint/2010/main" val="304300133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38231</TotalTime>
  <Words>666</Words>
  <Application>Microsoft Office PowerPoint</Application>
  <PresentationFormat>Geniş ekran</PresentationFormat>
  <Paragraphs>67</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Duman</vt:lpstr>
      <vt:lpstr>HUKUK BAŞLANGICI</vt:lpstr>
      <vt:lpstr>Hukuki işlemler</vt:lpstr>
      <vt:lpstr>Hukuki İşlemin Unsurları </vt:lpstr>
      <vt:lpstr>Hukuki İşlemin Unsurları </vt:lpstr>
      <vt:lpstr>Hukuki İşlemin Unsurları </vt:lpstr>
      <vt:lpstr>Hukuki işlemin sakatlığı ve çeşitleri</vt:lpstr>
      <vt:lpstr>Hukuki işlemin sakatlığı ve çeşitleri</vt:lpstr>
      <vt:lpstr>Hukuki işlemin sakatlığı ve çeşitleri</vt:lpstr>
      <vt:lpstr>Hukuki işlemin sakatlığı ve çeşitleri</vt:lpstr>
      <vt:lpstr>Hukuki işlemin sakatlığı ve çeşitleri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78</cp:revision>
  <dcterms:created xsi:type="dcterms:W3CDTF">2020-07-01T13:53:34Z</dcterms:created>
  <dcterms:modified xsi:type="dcterms:W3CDTF">2021-03-24T20:21:26Z</dcterms:modified>
</cp:coreProperties>
</file>