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1" r:id="rId1"/>
  </p:sldMasterIdLst>
  <p:sldIdLst>
    <p:sldId id="256" r:id="rId2"/>
    <p:sldId id="258" r:id="rId3"/>
    <p:sldId id="261" r:id="rId4"/>
    <p:sldId id="262" r:id="rId5"/>
    <p:sldId id="268" r:id="rId6"/>
    <p:sldId id="269" r:id="rId7"/>
    <p:sldId id="274" r:id="rId8"/>
    <p:sldId id="281" r:id="rId9"/>
    <p:sldId id="297" r:id="rId10"/>
    <p:sldId id="307" r:id="rId11"/>
    <p:sldId id="308"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5" autoAdjust="0"/>
    <p:restoredTop sz="94660"/>
  </p:normalViewPr>
  <p:slideViewPr>
    <p:cSldViewPr>
      <p:cViewPr varScale="1">
        <p:scale>
          <a:sx n="83" d="100"/>
          <a:sy n="83" d="100"/>
        </p:scale>
        <p:origin x="1459"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0201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28514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DEFA8C-F947-479F-BE07-76B6B3F80BF1}"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315205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055324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19658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027911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980769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50638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00631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739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874353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9322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565565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21090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9848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53414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9F75050-0E15-4C5B-92B0-66D068882F1F}" type="datetimeFigureOut">
              <a:rPr lang="tr-TR" smtClean="0"/>
              <a:pPr/>
              <a:t>12.12.2020</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227234992"/>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 id="2147483784" r:id="rId13"/>
    <p:sldLayoutId id="2147483785" r:id="rId14"/>
    <p:sldLayoutId id="2147483786" r:id="rId15"/>
    <p:sldLayoutId id="214748378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2060848"/>
            <a:ext cx="8229600" cy="1565880"/>
          </a:xfrm>
        </p:spPr>
        <p:txBody>
          <a:bodyPr>
            <a:noAutofit/>
          </a:bodyPr>
          <a:lstStyle/>
          <a:p>
            <a:pPr algn="ctr"/>
            <a:r>
              <a:rPr lang="tr-TR" sz="3600" b="1" dirty="0" smtClean="0">
                <a:solidFill>
                  <a:srgbClr val="FF0000"/>
                </a:solidFill>
                <a:latin typeface="Palatino Linotype" panose="02040502050505030304" pitchFamily="18" charset="0"/>
              </a:rPr>
              <a:t>AKUT VE KRONİK HASTALIK TANIMI, </a:t>
            </a:r>
            <a:br>
              <a:rPr lang="tr-TR" sz="3600" b="1" dirty="0" smtClean="0">
                <a:solidFill>
                  <a:srgbClr val="FF0000"/>
                </a:solidFill>
                <a:latin typeface="Palatino Linotype" panose="02040502050505030304" pitchFamily="18" charset="0"/>
              </a:rPr>
            </a:br>
            <a:r>
              <a:rPr lang="tr-TR" sz="3600" b="1" dirty="0" smtClean="0">
                <a:solidFill>
                  <a:srgbClr val="FF0000"/>
                </a:solidFill>
                <a:latin typeface="Palatino Linotype" panose="02040502050505030304" pitchFamily="18" charset="0"/>
              </a:rPr>
              <a:t>AKUT VE KRONİK HASTALIĞI OLAN ÇOCUĞA VE AİLESİNE YAKLAŞIM</a:t>
            </a:r>
            <a:endParaRPr lang="tr-TR" sz="3600" b="1" dirty="0">
              <a:solidFill>
                <a:srgbClr val="FF0000"/>
              </a:solidFill>
              <a:latin typeface="Palatino Linotype" panose="02040502050505030304" pitchFamily="18" charset="0"/>
            </a:endParaRPr>
          </a:p>
        </p:txBody>
      </p:sp>
      <p:sp>
        <p:nvSpPr>
          <p:cNvPr id="5" name="Alt Başlık 4"/>
          <p:cNvSpPr>
            <a:spLocks noGrp="1"/>
          </p:cNvSpPr>
          <p:nvPr>
            <p:ph type="subTitle" idx="1"/>
          </p:nvPr>
        </p:nvSpPr>
        <p:spPr>
          <a:xfrm>
            <a:off x="1619672" y="4221088"/>
            <a:ext cx="6826736" cy="1891980"/>
          </a:xfrm>
        </p:spPr>
        <p:txBody>
          <a:bodyPr>
            <a:normAutofit/>
          </a:bodyPr>
          <a:lstStyle/>
          <a:p>
            <a:pPr algn="ctr"/>
            <a:r>
              <a:rPr lang="tr-TR" sz="2200" dirty="0"/>
              <a:t>Prof. Dr. Aynur BÜTÜN AYHAN</a:t>
            </a:r>
          </a:p>
          <a:p>
            <a:pPr algn="ctr"/>
            <a:r>
              <a:rPr lang="tr-TR" sz="2200" dirty="0"/>
              <a:t>Ankara Üniversitesi</a:t>
            </a:r>
          </a:p>
          <a:p>
            <a:pPr algn="ctr"/>
            <a:r>
              <a:rPr lang="tr-TR" sz="2200" dirty="0"/>
              <a:t>Sağlık Bilimleri Fakültesi</a:t>
            </a:r>
          </a:p>
          <a:p>
            <a:pPr algn="ctr"/>
            <a:r>
              <a:rPr lang="tr-TR" sz="2200" dirty="0"/>
              <a:t>Çocuk Gelişimi Bölümü</a:t>
            </a:r>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72553" y="548680"/>
            <a:ext cx="6589199" cy="1280890"/>
          </a:xfrm>
        </p:spPr>
        <p:txBody>
          <a:bodyPr>
            <a:normAutofit fontScale="90000"/>
          </a:bodyPr>
          <a:lstStyle/>
          <a:p>
            <a:pPr algn="ctr"/>
            <a:r>
              <a:rPr lang="tr-TR" b="1" dirty="0" smtClean="0"/>
              <a:t>Akut ve Kronik </a:t>
            </a:r>
            <a:r>
              <a:rPr lang="tr-TR" b="1" dirty="0"/>
              <a:t>Hastalığa Sahip Çocuklara ve Ailelerine Yaklaşım</a:t>
            </a:r>
            <a:endParaRPr lang="tr-TR" dirty="0"/>
          </a:p>
        </p:txBody>
      </p:sp>
      <p:sp>
        <p:nvSpPr>
          <p:cNvPr id="3" name="İçerik Yer Tutucusu 2"/>
          <p:cNvSpPr>
            <a:spLocks noGrp="1"/>
          </p:cNvSpPr>
          <p:nvPr>
            <p:ph idx="1"/>
          </p:nvPr>
        </p:nvSpPr>
        <p:spPr>
          <a:xfrm>
            <a:off x="1967350" y="2420888"/>
            <a:ext cx="6591985" cy="3777622"/>
          </a:xfrm>
        </p:spPr>
        <p:txBody>
          <a:bodyPr>
            <a:noAutofit/>
          </a:bodyPr>
          <a:lstStyle/>
          <a:p>
            <a:pPr algn="just"/>
            <a:r>
              <a:rPr lang="tr-TR" sz="1600" dirty="0" smtClean="0"/>
              <a:t>Çocuğun </a:t>
            </a:r>
            <a:r>
              <a:rPr lang="tr-TR" sz="1600" dirty="0"/>
              <a:t>yaşı, gelişim dönemi özellikleri ve çocuk ve ebeveynin bireysel özellikleri dikkate alınarak yapılan destek girişimleri, çocuğun duygusal, sosyal ve fiziksel gelişimi- ne uygun bakım almasını sağlar. Çocuğun yapılan işlemleri anlamasını ve baş etmesini kolaylaştırır. Ebeveynlerin çocuğun bakımına katılmasını ve bakımın evde devamlılığını sağlar. Çocuğun normal yaşantısına dönme süresini kısaltır. Hastaneye yatma ve ameliyat olma deneyiminin çocuk ve ailesi üzerinde yaratacağı olumsuz etkileri azaltır. </a:t>
            </a:r>
            <a:r>
              <a:rPr lang="tr-TR" sz="1600" dirty="0" err="1"/>
              <a:t>Psikososyal</a:t>
            </a:r>
            <a:r>
              <a:rPr lang="tr-TR" sz="1600" dirty="0"/>
              <a:t> açıdan desteklenen çocukların ve ailelerin duygusal stresleri azalmakta girişimlere ve hastaneye uyumları artmaktadır.</a:t>
            </a:r>
          </a:p>
          <a:p>
            <a:pPr algn="just"/>
            <a:r>
              <a:rPr lang="tr-TR" sz="1600" dirty="0"/>
              <a:t>Çocuğun hastalık sürecinde tedavisinden birinci derece sorumlu olan personelin, bu süreçte çocuğa adıyla hitap etmesi ve çocuğa duygusal yakınlık göstermesi önemlidir. Çocuk bu tür yaklaşımları daha samimi bulacağı için tedavi sürecinde daha uyumlu olur. </a:t>
            </a:r>
          </a:p>
          <a:p>
            <a:pPr algn="just"/>
            <a:endParaRPr lang="tr-TR" sz="1600" dirty="0"/>
          </a:p>
          <a:p>
            <a:pPr algn="just"/>
            <a:endParaRPr lang="tr-TR" sz="1600" dirty="0"/>
          </a:p>
          <a:p>
            <a:endParaRPr lang="tr-TR" sz="1600" dirty="0"/>
          </a:p>
        </p:txBody>
      </p:sp>
    </p:spTree>
    <p:extLst>
      <p:ext uri="{BB962C8B-B14F-4D97-AF65-F5344CB8AC3E}">
        <p14:creationId xmlns:p14="http://schemas.microsoft.com/office/powerpoint/2010/main" val="1315610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5201" y="624110"/>
            <a:ext cx="6589199" cy="644650"/>
          </a:xfrm>
        </p:spPr>
        <p:txBody>
          <a:bodyPr/>
          <a:lstStyle/>
          <a:p>
            <a:pPr algn="ctr"/>
            <a:r>
              <a:rPr lang="tr-TR" b="1" dirty="0" smtClean="0">
                <a:solidFill>
                  <a:srgbClr val="FF0000"/>
                </a:solidFill>
              </a:rPr>
              <a:t>KAYNAKLAR</a:t>
            </a:r>
            <a:endParaRPr lang="tr-TR" b="1" dirty="0">
              <a:solidFill>
                <a:srgbClr val="FF0000"/>
              </a:solidFill>
            </a:endParaRPr>
          </a:p>
        </p:txBody>
      </p:sp>
      <p:sp>
        <p:nvSpPr>
          <p:cNvPr id="3" name="İçerik Yer Tutucusu 2"/>
          <p:cNvSpPr>
            <a:spLocks noGrp="1"/>
          </p:cNvSpPr>
          <p:nvPr>
            <p:ph idx="1"/>
          </p:nvPr>
        </p:nvSpPr>
        <p:spPr>
          <a:xfrm>
            <a:off x="1942415" y="1556792"/>
            <a:ext cx="6591985" cy="4354430"/>
          </a:xfrm>
        </p:spPr>
        <p:txBody>
          <a:bodyPr/>
          <a:lstStyle/>
          <a:p>
            <a:pPr algn="just"/>
            <a:r>
              <a:rPr lang="tr-TR" dirty="0" smtClean="0"/>
              <a:t>BAYKOÇ N (</a:t>
            </a:r>
            <a:r>
              <a:rPr lang="tr-TR" dirty="0"/>
              <a:t>2006). </a:t>
            </a:r>
            <a:r>
              <a:rPr lang="tr-TR" dirty="0" smtClean="0"/>
              <a:t>Hastanede Çocuk ve Genç. </a:t>
            </a:r>
            <a:r>
              <a:rPr lang="tr-TR" dirty="0"/>
              <a:t>1. Baskı. Ankara: Gazi Kitabevi.</a:t>
            </a:r>
          </a:p>
          <a:p>
            <a:r>
              <a:rPr lang="tr-TR" dirty="0" smtClean="0"/>
              <a:t>BÜTÜN AYHAN A (</a:t>
            </a:r>
            <a:r>
              <a:rPr lang="tr-TR" dirty="0"/>
              <a:t>2015). Hasta Çocukların Gelişimi ve Eğitimi, Anadolu Üniversitesi Yayınları.</a:t>
            </a:r>
          </a:p>
          <a:p>
            <a:r>
              <a:rPr lang="tr-TR" dirty="0" smtClean="0"/>
              <a:t>KEENE N. </a:t>
            </a:r>
            <a:r>
              <a:rPr lang="tr-TR" dirty="0" err="1" smtClean="0"/>
              <a:t>Your</a:t>
            </a:r>
            <a:r>
              <a:rPr lang="tr-TR" dirty="0" smtClean="0"/>
              <a:t> Child </a:t>
            </a:r>
            <a:r>
              <a:rPr lang="tr-TR" dirty="0" err="1" smtClean="0"/>
              <a:t>In</a:t>
            </a:r>
            <a:r>
              <a:rPr lang="tr-TR" dirty="0" smtClean="0"/>
              <a:t> </a:t>
            </a:r>
            <a:r>
              <a:rPr lang="tr-TR" dirty="0" err="1" smtClean="0"/>
              <a:t>Hospital</a:t>
            </a:r>
            <a:r>
              <a:rPr lang="tr-TR" dirty="0" smtClean="0"/>
              <a:t>. 3. Edition. </a:t>
            </a:r>
            <a:r>
              <a:rPr lang="tr-TR" dirty="0" err="1" smtClean="0"/>
              <a:t>Childhood</a:t>
            </a:r>
            <a:r>
              <a:rPr lang="tr-TR" dirty="0" smtClean="0"/>
              <a:t> </a:t>
            </a:r>
            <a:r>
              <a:rPr lang="tr-TR" dirty="0" err="1" smtClean="0"/>
              <a:t>Cancer</a:t>
            </a:r>
            <a:r>
              <a:rPr lang="tr-TR" dirty="0" smtClean="0"/>
              <a:t> </a:t>
            </a:r>
            <a:r>
              <a:rPr lang="tr-TR" dirty="0" err="1" smtClean="0"/>
              <a:t>Guides</a:t>
            </a:r>
            <a:r>
              <a:rPr lang="tr-TR" dirty="0" smtClean="0"/>
              <a:t>. </a:t>
            </a:r>
            <a:endParaRPr lang="tr-TR" dirty="0"/>
          </a:p>
        </p:txBody>
      </p:sp>
    </p:spTree>
    <p:extLst>
      <p:ext uri="{BB962C8B-B14F-4D97-AF65-F5344CB8AC3E}">
        <p14:creationId xmlns:p14="http://schemas.microsoft.com/office/powerpoint/2010/main" val="2095296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19672" y="620688"/>
            <a:ext cx="7272808" cy="5832648"/>
          </a:xfrm>
        </p:spPr>
        <p:txBody>
          <a:bodyPr>
            <a:normAutofit fontScale="62500" lnSpcReduction="20000"/>
          </a:bodyPr>
          <a:lstStyle/>
          <a:p>
            <a:pPr algn="just">
              <a:buNone/>
            </a:pPr>
            <a:r>
              <a:rPr lang="tr-TR"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Toplumumuzun</a:t>
            </a:r>
            <a:r>
              <a:rPr lang="en-US" sz="3300" dirty="0" smtClean="0">
                <a:solidFill>
                  <a:schemeClr val="tx1">
                    <a:lumMod val="65000"/>
                    <a:lumOff val="35000"/>
                  </a:schemeClr>
                </a:solidFill>
                <a:latin typeface="Palatino Linotype" panose="02040502050505030304" pitchFamily="18" charset="0"/>
              </a:rPr>
              <a:t> en </a:t>
            </a:r>
            <a:r>
              <a:rPr lang="en-US" sz="3300" dirty="0" err="1" smtClean="0">
                <a:solidFill>
                  <a:schemeClr val="tx1">
                    <a:lumMod val="65000"/>
                    <a:lumOff val="35000"/>
                  </a:schemeClr>
                </a:solidFill>
                <a:latin typeface="Palatino Linotype" panose="02040502050505030304" pitchFamily="18" charset="0"/>
              </a:rPr>
              <a:t>değerli</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varlıkları</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kuşkusuz</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çocuklarımızdır</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Onlara</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gelişim</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dönemlerinin</a:t>
            </a:r>
            <a:r>
              <a:rPr lang="en-US" sz="3300" dirty="0" smtClean="0">
                <a:solidFill>
                  <a:schemeClr val="tx1">
                    <a:lumMod val="65000"/>
                    <a:lumOff val="35000"/>
                  </a:schemeClr>
                </a:solidFill>
                <a:latin typeface="Palatino Linotype" panose="02040502050505030304" pitchFamily="18" charset="0"/>
              </a:rPr>
              <a:t> her </a:t>
            </a:r>
            <a:r>
              <a:rPr lang="en-US" sz="3300" dirty="0" err="1" smtClean="0">
                <a:solidFill>
                  <a:schemeClr val="tx1">
                    <a:lumMod val="65000"/>
                    <a:lumOff val="35000"/>
                  </a:schemeClr>
                </a:solidFill>
                <a:latin typeface="Palatino Linotype" panose="02040502050505030304" pitchFamily="18" charset="0"/>
              </a:rPr>
              <a:t>basamağında</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ihtiyaç</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duydukları</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desteği</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vermek</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ruhsal</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ve</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bedensel</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açıdan</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sağlıklı</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bireyler</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olarak</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topluma</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kazandırmak</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özgüven</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sahibi</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olmalarını</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sağlamak</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çocukla</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ilişkili</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olan</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ailelerin</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eğitimcilerin</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sağlık</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personelinin</a:t>
            </a:r>
            <a:r>
              <a:rPr lang="en-US" sz="3300" dirty="0" smtClean="0">
                <a:solidFill>
                  <a:schemeClr val="tx1">
                    <a:lumMod val="65000"/>
                    <a:lumOff val="35000"/>
                  </a:schemeClr>
                </a:solidFill>
                <a:latin typeface="Palatino Linotype" panose="02040502050505030304" pitchFamily="18" charset="0"/>
              </a:rPr>
              <a:t> en </a:t>
            </a:r>
            <a:r>
              <a:rPr lang="en-US" sz="3300" dirty="0" err="1" smtClean="0">
                <a:solidFill>
                  <a:schemeClr val="tx1">
                    <a:lumMod val="65000"/>
                    <a:lumOff val="35000"/>
                  </a:schemeClr>
                </a:solidFill>
                <a:latin typeface="Palatino Linotype" panose="02040502050505030304" pitchFamily="18" charset="0"/>
              </a:rPr>
              <a:t>temel</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görevleri</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arasında</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yer</a:t>
            </a:r>
            <a:r>
              <a:rPr lang="en-US" sz="3300" dirty="0" smtClean="0">
                <a:solidFill>
                  <a:schemeClr val="tx1">
                    <a:lumMod val="65000"/>
                    <a:lumOff val="35000"/>
                  </a:schemeClr>
                </a:solidFill>
                <a:latin typeface="Palatino Linotype" panose="02040502050505030304" pitchFamily="18" charset="0"/>
              </a:rPr>
              <a:t> </a:t>
            </a:r>
            <a:r>
              <a:rPr lang="en-US" sz="3300" dirty="0" err="1" smtClean="0">
                <a:solidFill>
                  <a:schemeClr val="tx1">
                    <a:lumMod val="65000"/>
                    <a:lumOff val="35000"/>
                  </a:schemeClr>
                </a:solidFill>
                <a:latin typeface="Palatino Linotype" panose="02040502050505030304" pitchFamily="18" charset="0"/>
              </a:rPr>
              <a:t>almaktadır</a:t>
            </a:r>
            <a:r>
              <a:rPr lang="tr-TR" sz="3300" dirty="0" smtClean="0">
                <a:solidFill>
                  <a:schemeClr val="tx1">
                    <a:lumMod val="65000"/>
                    <a:lumOff val="35000"/>
                  </a:schemeClr>
                </a:solidFill>
                <a:latin typeface="Palatino Linotype" panose="02040502050505030304" pitchFamily="18" charset="0"/>
              </a:rPr>
              <a:t>.</a:t>
            </a:r>
          </a:p>
          <a:p>
            <a:pPr algn="just">
              <a:buNone/>
            </a:pPr>
            <a:r>
              <a:rPr lang="tr-TR" sz="3600" dirty="0" smtClean="0">
                <a:solidFill>
                  <a:schemeClr val="tx1">
                    <a:lumMod val="65000"/>
                    <a:lumOff val="35000"/>
                  </a:schemeClr>
                </a:solidFill>
                <a:latin typeface="Palatino Linotype" panose="02040502050505030304" pitchFamily="18" charset="0"/>
              </a:rPr>
              <a:t>    </a:t>
            </a:r>
          </a:p>
          <a:p>
            <a:pPr algn="just">
              <a:buNone/>
            </a:pPr>
            <a:r>
              <a:rPr lang="tr-TR" sz="3600" dirty="0">
                <a:solidFill>
                  <a:schemeClr val="tx1">
                    <a:lumMod val="65000"/>
                    <a:lumOff val="35000"/>
                  </a:schemeClr>
                </a:solidFill>
                <a:latin typeface="Palatino Linotype" panose="02040502050505030304" pitchFamily="18" charset="0"/>
              </a:rPr>
              <a:t>	</a:t>
            </a:r>
            <a:r>
              <a:rPr lang="en-US" sz="3600" dirty="0" smtClean="0">
                <a:solidFill>
                  <a:schemeClr val="tx1">
                    <a:lumMod val="65000"/>
                    <a:lumOff val="35000"/>
                  </a:schemeClr>
                </a:solidFill>
                <a:latin typeface="Palatino Linotype" panose="02040502050505030304" pitchFamily="18" charset="0"/>
              </a:rPr>
              <a:t>Ancak </a:t>
            </a:r>
            <a:r>
              <a:rPr lang="en-US" sz="3600" dirty="0" err="1">
                <a:solidFill>
                  <a:schemeClr val="tx1">
                    <a:lumMod val="65000"/>
                    <a:lumOff val="35000"/>
                  </a:schemeClr>
                </a:solidFill>
                <a:latin typeface="Palatino Linotype" panose="02040502050505030304" pitchFamily="18" charset="0"/>
              </a:rPr>
              <a:t>genler</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doğumsal</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anomaliler</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kazalar</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gibi</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çevresel</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faktörlere</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bağlı</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olarak</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gelişim</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döneminin</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herhangi</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bir</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evresinde</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hastalık</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kavramı</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ile</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karşılaşabilmektedirler</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Hastalığın</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türü</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derecesi</a:t>
            </a:r>
            <a:r>
              <a:rPr lang="en-US" sz="3600" dirty="0">
                <a:solidFill>
                  <a:schemeClr val="tx1">
                    <a:lumMod val="65000"/>
                    <a:lumOff val="35000"/>
                  </a:schemeClr>
                </a:solidFill>
                <a:latin typeface="Palatino Linotype" panose="02040502050505030304" pitchFamily="18" charset="0"/>
              </a:rPr>
              <a:t> ne </a:t>
            </a:r>
            <a:r>
              <a:rPr lang="en-US" sz="3600" dirty="0" err="1">
                <a:solidFill>
                  <a:schemeClr val="tx1">
                    <a:lumMod val="65000"/>
                    <a:lumOff val="35000"/>
                  </a:schemeClr>
                </a:solidFill>
                <a:latin typeface="Palatino Linotype" panose="02040502050505030304" pitchFamily="18" charset="0"/>
              </a:rPr>
              <a:t>olursa</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olsun</a:t>
            </a:r>
            <a:r>
              <a:rPr lang="en-US" sz="3600" dirty="0">
                <a:solidFill>
                  <a:schemeClr val="tx1">
                    <a:lumMod val="65000"/>
                    <a:lumOff val="35000"/>
                  </a:schemeClr>
                </a:solidFill>
                <a:latin typeface="Palatino Linotype" panose="02040502050505030304" pitchFamily="18" charset="0"/>
              </a:rPr>
              <a:t> hem </a:t>
            </a:r>
            <a:r>
              <a:rPr lang="en-US" sz="3600" dirty="0" err="1">
                <a:solidFill>
                  <a:schemeClr val="tx1">
                    <a:lumMod val="65000"/>
                    <a:lumOff val="35000"/>
                  </a:schemeClr>
                </a:solidFill>
                <a:latin typeface="Palatino Linotype" panose="02040502050505030304" pitchFamily="18" charset="0"/>
              </a:rPr>
              <a:t>çocuk</a:t>
            </a:r>
            <a:r>
              <a:rPr lang="en-US" sz="3600" dirty="0">
                <a:solidFill>
                  <a:schemeClr val="tx1">
                    <a:lumMod val="65000"/>
                    <a:lumOff val="35000"/>
                  </a:schemeClr>
                </a:solidFill>
                <a:latin typeface="Palatino Linotype" panose="02040502050505030304" pitchFamily="18" charset="0"/>
              </a:rPr>
              <a:t> hem de </a:t>
            </a:r>
            <a:r>
              <a:rPr lang="en-US" sz="3600" dirty="0" err="1">
                <a:solidFill>
                  <a:schemeClr val="tx1">
                    <a:lumMod val="65000"/>
                    <a:lumOff val="35000"/>
                  </a:schemeClr>
                </a:solidFill>
                <a:latin typeface="Palatino Linotype" panose="02040502050505030304" pitchFamily="18" charset="0"/>
              </a:rPr>
              <a:t>ailesi</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için</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sosyal</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duygusal</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maddi</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ve</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manevi</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açıdan</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oldukça</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yıpratıcı</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bir</a:t>
            </a:r>
            <a:r>
              <a:rPr lang="en-US" sz="3600" dirty="0">
                <a:solidFill>
                  <a:schemeClr val="tx1">
                    <a:lumMod val="65000"/>
                    <a:lumOff val="35000"/>
                  </a:schemeClr>
                </a:solidFill>
                <a:latin typeface="Palatino Linotype" panose="02040502050505030304" pitchFamily="18" charset="0"/>
              </a:rPr>
              <a:t> </a:t>
            </a:r>
            <a:r>
              <a:rPr lang="en-US" sz="3600" dirty="0" err="1">
                <a:solidFill>
                  <a:schemeClr val="tx1">
                    <a:lumMod val="65000"/>
                    <a:lumOff val="35000"/>
                  </a:schemeClr>
                </a:solidFill>
                <a:latin typeface="Palatino Linotype" panose="02040502050505030304" pitchFamily="18" charset="0"/>
              </a:rPr>
              <a:t>süreçtir</a:t>
            </a:r>
            <a:r>
              <a:rPr lang="en-US" sz="3600" dirty="0">
                <a:solidFill>
                  <a:schemeClr val="tx1">
                    <a:lumMod val="65000"/>
                    <a:lumOff val="35000"/>
                  </a:schemeClr>
                </a:solidFill>
                <a:latin typeface="Palatino Linotype" panose="02040502050505030304" pitchFamily="18" charset="0"/>
              </a:rPr>
              <a:t>. </a:t>
            </a:r>
            <a:endParaRPr lang="tr-TR" sz="3600" dirty="0">
              <a:solidFill>
                <a:schemeClr val="tx1">
                  <a:lumMod val="65000"/>
                  <a:lumOff val="35000"/>
                </a:schemeClr>
              </a:solidFill>
              <a:latin typeface="Palatino Linotype" panose="02040502050505030304" pitchFamily="18" charset="0"/>
            </a:endParaRPr>
          </a:p>
          <a:p>
            <a:pPr algn="just">
              <a:buNone/>
            </a:pPr>
            <a:r>
              <a:rPr lang="tr-TR" sz="3300" dirty="0" smtClean="0">
                <a:solidFill>
                  <a:schemeClr val="tx1">
                    <a:lumMod val="65000"/>
                    <a:lumOff val="35000"/>
                  </a:schemeClr>
                </a:solidFill>
                <a:latin typeface="Palatino Linotype" panose="02040502050505030304" pitchFamily="18" charset="0"/>
              </a:rPr>
              <a:t>     </a:t>
            </a:r>
          </a:p>
          <a:p>
            <a:pPr algn="just">
              <a:buNone/>
            </a:pPr>
            <a:r>
              <a:rPr lang="tr-TR" sz="3300" dirty="0" smtClean="0">
                <a:solidFill>
                  <a:schemeClr val="tx1">
                    <a:lumMod val="65000"/>
                    <a:lumOff val="35000"/>
                  </a:schemeClr>
                </a:solidFill>
                <a:latin typeface="Palatino Linotype" panose="02040502050505030304" pitchFamily="18" charset="0"/>
              </a:rPr>
              <a:t>	Hastalık </a:t>
            </a:r>
            <a:r>
              <a:rPr lang="tr-TR" sz="3300" dirty="0">
                <a:solidFill>
                  <a:schemeClr val="tx1">
                    <a:lumMod val="65000"/>
                    <a:lumOff val="35000"/>
                  </a:schemeClr>
                </a:solidFill>
                <a:latin typeface="Palatino Linotype" panose="02040502050505030304" pitchFamily="18" charset="0"/>
              </a:rPr>
              <a:t>türleri akut ve kronik hastalıklar olmak üzere iki gruba ayrılmaktadır,</a:t>
            </a:r>
          </a:p>
          <a:p>
            <a:pPr algn="just">
              <a:buNone/>
            </a:pPr>
            <a:endParaRPr lang="tr-TR" sz="3300" dirty="0">
              <a:solidFill>
                <a:schemeClr val="tx1">
                  <a:lumMod val="65000"/>
                  <a:lumOff val="35000"/>
                </a:schemeClr>
              </a:solidFill>
              <a:latin typeface="Palatino Linotype" panose="0204050205050503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1" y="980728"/>
            <a:ext cx="6589199" cy="1080120"/>
          </a:xfrm>
        </p:spPr>
        <p:txBody>
          <a:bodyPr>
            <a:normAutofit/>
          </a:bodyPr>
          <a:lstStyle/>
          <a:p>
            <a:r>
              <a:rPr lang="tr-TR" sz="3200" b="1" dirty="0" smtClean="0">
                <a:solidFill>
                  <a:schemeClr val="tx1">
                    <a:lumMod val="65000"/>
                    <a:lumOff val="35000"/>
                  </a:schemeClr>
                </a:solidFill>
                <a:latin typeface="Palatino Linotype" panose="02040502050505030304" pitchFamily="18" charset="0"/>
              </a:rPr>
              <a:t>Akut Hastalık</a:t>
            </a:r>
            <a:endParaRPr lang="tr-TR" sz="3200" b="1" dirty="0">
              <a:solidFill>
                <a:schemeClr val="tx1">
                  <a:lumMod val="65000"/>
                  <a:lumOff val="35000"/>
                </a:schemeClr>
              </a:solidFill>
              <a:latin typeface="Palatino Linotype" panose="02040502050505030304" pitchFamily="18" charset="0"/>
            </a:endParaRPr>
          </a:p>
        </p:txBody>
      </p:sp>
      <p:sp>
        <p:nvSpPr>
          <p:cNvPr id="3" name="2 İçerik Yer Tutucusu"/>
          <p:cNvSpPr>
            <a:spLocks noGrp="1"/>
          </p:cNvSpPr>
          <p:nvPr>
            <p:ph idx="1"/>
          </p:nvPr>
        </p:nvSpPr>
        <p:spPr/>
        <p:txBody>
          <a:bodyPr>
            <a:normAutofit/>
          </a:bodyPr>
          <a:lstStyle/>
          <a:p>
            <a:pPr algn="just"/>
            <a:r>
              <a:rPr lang="tr-TR" sz="2000" dirty="0" smtClean="0">
                <a:solidFill>
                  <a:schemeClr val="tx1">
                    <a:lumMod val="65000"/>
                    <a:lumOff val="35000"/>
                  </a:schemeClr>
                </a:solidFill>
                <a:latin typeface="Palatino Linotype" panose="02040502050505030304" pitchFamily="18" charset="0"/>
              </a:rPr>
              <a:t>Ani gelişen, herhangi bir kaza, yaralanma sonucu ortaya çıkan, kısa süreli devam eden, tedavisi mümkün olan hastalıkları tanımlamak için kullanılan bir terimdir. </a:t>
            </a:r>
          </a:p>
          <a:p>
            <a:pPr algn="just"/>
            <a:r>
              <a:rPr lang="tr-TR" sz="2000" dirty="0" smtClean="0">
                <a:solidFill>
                  <a:schemeClr val="tx1">
                    <a:lumMod val="65000"/>
                    <a:lumOff val="35000"/>
                  </a:schemeClr>
                </a:solidFill>
                <a:latin typeface="Palatino Linotype" panose="02040502050505030304" pitchFamily="18" charset="0"/>
              </a:rPr>
              <a:t>Akut hastalığı olan çocukların tanılama işlemleri ve ilk müdahaleler yapıldıktan sonra, durumlarına göre yatarak ya da ayaktan tedavi edilir.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5201" y="624110"/>
            <a:ext cx="6589199" cy="1148706"/>
          </a:xfrm>
        </p:spPr>
        <p:txBody>
          <a:bodyPr>
            <a:normAutofit/>
          </a:bodyPr>
          <a:lstStyle/>
          <a:p>
            <a:r>
              <a:rPr lang="tr-TR" sz="2800" b="1" dirty="0" smtClean="0">
                <a:solidFill>
                  <a:schemeClr val="tx1">
                    <a:lumMod val="65000"/>
                    <a:lumOff val="35000"/>
                  </a:schemeClr>
                </a:solidFill>
                <a:latin typeface="Palatino Linotype" panose="02040502050505030304" pitchFamily="18" charset="0"/>
              </a:rPr>
              <a:t>Çocuklarda Sık Görülen Akut Hastalıklar</a:t>
            </a:r>
            <a:endParaRPr lang="tr-TR" sz="2800" b="1" dirty="0">
              <a:solidFill>
                <a:schemeClr val="tx1">
                  <a:lumMod val="65000"/>
                  <a:lumOff val="35000"/>
                </a:schemeClr>
              </a:solidFill>
              <a:latin typeface="Palatino Linotype" panose="02040502050505030304" pitchFamily="18" charset="0"/>
            </a:endParaRPr>
          </a:p>
        </p:txBody>
      </p:sp>
      <p:sp>
        <p:nvSpPr>
          <p:cNvPr id="3" name="İçerik Yer Tutucusu 2"/>
          <p:cNvSpPr>
            <a:spLocks noGrp="1"/>
          </p:cNvSpPr>
          <p:nvPr>
            <p:ph idx="1"/>
          </p:nvPr>
        </p:nvSpPr>
        <p:spPr>
          <a:xfrm>
            <a:off x="1942415" y="1772816"/>
            <a:ext cx="6591985" cy="4608512"/>
          </a:xfrm>
        </p:spPr>
        <p:txBody>
          <a:bodyPr>
            <a:normAutofit lnSpcReduction="10000"/>
          </a:bodyPr>
          <a:lstStyle/>
          <a:p>
            <a:pPr algn="just"/>
            <a:r>
              <a:rPr lang="tr-TR" dirty="0" smtClean="0">
                <a:solidFill>
                  <a:schemeClr val="tx1">
                    <a:lumMod val="65000"/>
                    <a:lumOff val="35000"/>
                  </a:schemeClr>
                </a:solidFill>
                <a:latin typeface="Palatino Linotype" panose="02040502050505030304" pitchFamily="18" charset="0"/>
              </a:rPr>
              <a:t>Kızamık       </a:t>
            </a:r>
          </a:p>
          <a:p>
            <a:pPr algn="just"/>
            <a:r>
              <a:rPr lang="tr-TR" dirty="0" smtClean="0">
                <a:solidFill>
                  <a:schemeClr val="tx1">
                    <a:lumMod val="65000"/>
                    <a:lumOff val="35000"/>
                  </a:schemeClr>
                </a:solidFill>
                <a:latin typeface="Palatino Linotype" panose="02040502050505030304" pitchFamily="18" charset="0"/>
              </a:rPr>
              <a:t>Kızamıkçık</a:t>
            </a:r>
          </a:p>
          <a:p>
            <a:pPr algn="just"/>
            <a:r>
              <a:rPr lang="tr-TR" dirty="0" smtClean="0">
                <a:solidFill>
                  <a:schemeClr val="tx1">
                    <a:lumMod val="65000"/>
                    <a:lumOff val="35000"/>
                  </a:schemeClr>
                </a:solidFill>
                <a:latin typeface="Palatino Linotype" panose="02040502050505030304" pitchFamily="18" charset="0"/>
              </a:rPr>
              <a:t>Kabakulak</a:t>
            </a:r>
          </a:p>
          <a:p>
            <a:pPr algn="just"/>
            <a:r>
              <a:rPr lang="tr-TR" dirty="0">
                <a:solidFill>
                  <a:schemeClr val="tx1">
                    <a:lumMod val="65000"/>
                    <a:lumOff val="35000"/>
                  </a:schemeClr>
                </a:solidFill>
                <a:latin typeface="Palatino Linotype" panose="02040502050505030304" pitchFamily="18" charset="0"/>
              </a:rPr>
              <a:t>Suçiçeği</a:t>
            </a:r>
          </a:p>
          <a:p>
            <a:pPr algn="just"/>
            <a:r>
              <a:rPr lang="tr-TR" dirty="0">
                <a:solidFill>
                  <a:schemeClr val="tx1">
                    <a:lumMod val="65000"/>
                    <a:lumOff val="35000"/>
                  </a:schemeClr>
                </a:solidFill>
                <a:latin typeface="Palatino Linotype" panose="02040502050505030304" pitchFamily="18" charset="0"/>
              </a:rPr>
              <a:t>Kızıl</a:t>
            </a:r>
          </a:p>
          <a:p>
            <a:pPr algn="just"/>
            <a:r>
              <a:rPr lang="tr-TR" dirty="0" err="1">
                <a:solidFill>
                  <a:schemeClr val="tx1">
                    <a:lumMod val="65000"/>
                    <a:lumOff val="35000"/>
                  </a:schemeClr>
                </a:solidFill>
                <a:latin typeface="Palatino Linotype" panose="02040502050505030304" pitchFamily="18" charset="0"/>
              </a:rPr>
              <a:t>Zatüre</a:t>
            </a:r>
            <a:r>
              <a:rPr lang="tr-TR" dirty="0">
                <a:solidFill>
                  <a:schemeClr val="tx1">
                    <a:lumMod val="65000"/>
                    <a:lumOff val="35000"/>
                  </a:schemeClr>
                </a:solidFill>
                <a:latin typeface="Palatino Linotype" panose="02040502050505030304" pitchFamily="18" charset="0"/>
              </a:rPr>
              <a:t> (</a:t>
            </a:r>
            <a:r>
              <a:rPr lang="tr-TR" dirty="0" err="1">
                <a:solidFill>
                  <a:schemeClr val="tx1">
                    <a:lumMod val="65000"/>
                    <a:lumOff val="35000"/>
                  </a:schemeClr>
                </a:solidFill>
                <a:latin typeface="Palatino Linotype" panose="02040502050505030304" pitchFamily="18" charset="0"/>
              </a:rPr>
              <a:t>pnömoni</a:t>
            </a:r>
            <a:r>
              <a:rPr lang="tr-TR" dirty="0">
                <a:solidFill>
                  <a:schemeClr val="tx1">
                    <a:lumMod val="65000"/>
                    <a:lumOff val="35000"/>
                  </a:schemeClr>
                </a:solidFill>
                <a:latin typeface="Palatino Linotype" panose="02040502050505030304" pitchFamily="18" charset="0"/>
              </a:rPr>
              <a:t>)</a:t>
            </a:r>
          </a:p>
          <a:p>
            <a:pPr algn="just"/>
            <a:r>
              <a:rPr lang="tr-TR" dirty="0">
                <a:solidFill>
                  <a:schemeClr val="tx1">
                    <a:lumMod val="65000"/>
                    <a:lumOff val="35000"/>
                  </a:schemeClr>
                </a:solidFill>
                <a:latin typeface="Palatino Linotype" panose="02040502050505030304" pitchFamily="18" charset="0"/>
              </a:rPr>
              <a:t>6.hastalık</a:t>
            </a:r>
          </a:p>
          <a:p>
            <a:pPr algn="just"/>
            <a:r>
              <a:rPr lang="tr-TR" dirty="0">
                <a:solidFill>
                  <a:schemeClr val="tx1">
                    <a:lumMod val="65000"/>
                    <a:lumOff val="35000"/>
                  </a:schemeClr>
                </a:solidFill>
                <a:latin typeface="Palatino Linotype" panose="02040502050505030304" pitchFamily="18" charset="0"/>
              </a:rPr>
              <a:t>İdrar yolu enfeksiyonu (iye)</a:t>
            </a:r>
          </a:p>
          <a:p>
            <a:pPr algn="just"/>
            <a:r>
              <a:rPr lang="tr-TR" dirty="0">
                <a:solidFill>
                  <a:schemeClr val="tx1">
                    <a:lumMod val="65000"/>
                    <a:lumOff val="35000"/>
                  </a:schemeClr>
                </a:solidFill>
                <a:latin typeface="Palatino Linotype" panose="02040502050505030304" pitchFamily="18" charset="0"/>
              </a:rPr>
              <a:t>Orta kulak iltihabı (</a:t>
            </a:r>
            <a:r>
              <a:rPr lang="tr-TR" dirty="0" err="1">
                <a:solidFill>
                  <a:schemeClr val="tx1">
                    <a:lumMod val="65000"/>
                    <a:lumOff val="35000"/>
                  </a:schemeClr>
                </a:solidFill>
                <a:latin typeface="Palatino Linotype" panose="02040502050505030304" pitchFamily="18" charset="0"/>
              </a:rPr>
              <a:t>otitismedia</a:t>
            </a:r>
            <a:r>
              <a:rPr lang="tr-TR" dirty="0">
                <a:solidFill>
                  <a:schemeClr val="tx1">
                    <a:lumMod val="65000"/>
                    <a:lumOff val="35000"/>
                  </a:schemeClr>
                </a:solidFill>
                <a:latin typeface="Palatino Linotype" panose="02040502050505030304" pitchFamily="18" charset="0"/>
              </a:rPr>
              <a:t>)</a:t>
            </a:r>
          </a:p>
          <a:p>
            <a:pPr algn="just"/>
            <a:r>
              <a:rPr lang="tr-TR" dirty="0" err="1" smtClean="0">
                <a:solidFill>
                  <a:schemeClr val="tx1">
                    <a:lumMod val="65000"/>
                    <a:lumOff val="35000"/>
                  </a:schemeClr>
                </a:solidFill>
                <a:latin typeface="Palatino Linotype" panose="02040502050505030304" pitchFamily="18" charset="0"/>
              </a:rPr>
              <a:t>Tonsilit</a:t>
            </a:r>
            <a:endParaRPr lang="tr-TR" dirty="0" smtClean="0">
              <a:solidFill>
                <a:schemeClr val="tx1">
                  <a:lumMod val="65000"/>
                  <a:lumOff val="35000"/>
                </a:schemeClr>
              </a:solidFill>
              <a:latin typeface="Palatino Linotype" panose="02040502050505030304" pitchFamily="18" charset="0"/>
            </a:endParaRPr>
          </a:p>
          <a:p>
            <a:pPr algn="just"/>
            <a:r>
              <a:rPr lang="tr-TR" dirty="0" smtClean="0">
                <a:solidFill>
                  <a:schemeClr val="tx1">
                    <a:lumMod val="65000"/>
                    <a:lumOff val="35000"/>
                  </a:schemeClr>
                </a:solidFill>
                <a:latin typeface="Palatino Linotype" panose="02040502050505030304" pitchFamily="18" charset="0"/>
              </a:rPr>
              <a:t>Bronşit</a:t>
            </a:r>
          </a:p>
          <a:p>
            <a:pPr algn="just"/>
            <a:r>
              <a:rPr lang="tr-TR" dirty="0" smtClean="0">
                <a:solidFill>
                  <a:schemeClr val="tx1">
                    <a:lumMod val="65000"/>
                    <a:lumOff val="35000"/>
                  </a:schemeClr>
                </a:solidFill>
                <a:latin typeface="Palatino Linotype" panose="02040502050505030304" pitchFamily="18" charset="0"/>
              </a:rPr>
              <a:t>Bronşiolit </a:t>
            </a:r>
            <a:endParaRPr lang="tr-TR" dirty="0">
              <a:solidFill>
                <a:schemeClr val="tx1">
                  <a:lumMod val="65000"/>
                  <a:lumOff val="35000"/>
                </a:schemeClr>
              </a:solidFill>
              <a:latin typeface="Palatino Linotype" panose="02040502050505030304" pitchFamily="18" charset="0"/>
            </a:endParaRPr>
          </a:p>
          <a:p>
            <a:pPr marL="0" indent="0">
              <a:buNone/>
            </a:pPr>
            <a:endParaRPr lang="tr-TR" dirty="0" smtClean="0"/>
          </a:p>
          <a:p>
            <a:endParaRPr lang="tr-TR" dirty="0"/>
          </a:p>
        </p:txBody>
      </p:sp>
    </p:spTree>
    <p:extLst>
      <p:ext uri="{BB962C8B-B14F-4D97-AF65-F5344CB8AC3E}">
        <p14:creationId xmlns:p14="http://schemas.microsoft.com/office/powerpoint/2010/main" val="2950430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63688" y="548680"/>
            <a:ext cx="6589199" cy="792088"/>
          </a:xfrm>
        </p:spPr>
        <p:txBody>
          <a:bodyPr>
            <a:normAutofit fontScale="90000"/>
          </a:bodyPr>
          <a:lstStyle/>
          <a:p>
            <a:r>
              <a:rPr lang="tr-TR" b="1" dirty="0">
                <a:solidFill>
                  <a:schemeClr val="tx1">
                    <a:lumMod val="65000"/>
                    <a:lumOff val="35000"/>
                  </a:schemeClr>
                </a:solidFill>
                <a:latin typeface="Palatino Linotype" panose="02040502050505030304" pitchFamily="18" charset="0"/>
              </a:rPr>
              <a:t>Akut </a:t>
            </a:r>
            <a:r>
              <a:rPr lang="tr-TR" b="1" dirty="0" smtClean="0">
                <a:solidFill>
                  <a:schemeClr val="tx1">
                    <a:lumMod val="65000"/>
                    <a:lumOff val="35000"/>
                  </a:schemeClr>
                </a:solidFill>
                <a:latin typeface="Palatino Linotype" panose="02040502050505030304" pitchFamily="18" charset="0"/>
              </a:rPr>
              <a:t>Hastalığı Olan Çocuğa Yaklaşım</a:t>
            </a:r>
            <a:r>
              <a:rPr lang="tr-TR" b="1" dirty="0">
                <a:solidFill>
                  <a:schemeClr val="tx1">
                    <a:lumMod val="65000"/>
                    <a:lumOff val="35000"/>
                  </a:schemeClr>
                </a:solidFill>
                <a:latin typeface="Palatino Linotype" panose="02040502050505030304" pitchFamily="18" charset="0"/>
              </a:rPr>
              <a:t/>
            </a:r>
            <a:br>
              <a:rPr lang="tr-TR" b="1" dirty="0">
                <a:solidFill>
                  <a:schemeClr val="tx1">
                    <a:lumMod val="65000"/>
                    <a:lumOff val="35000"/>
                  </a:schemeClr>
                </a:solidFill>
                <a:latin typeface="Palatino Linotype" panose="02040502050505030304" pitchFamily="18" charset="0"/>
              </a:rPr>
            </a:br>
            <a:endParaRPr lang="tr-TR" b="1" dirty="0"/>
          </a:p>
        </p:txBody>
      </p:sp>
      <p:sp>
        <p:nvSpPr>
          <p:cNvPr id="3" name="İçerik Yer Tutucusu 2"/>
          <p:cNvSpPr>
            <a:spLocks noGrp="1"/>
          </p:cNvSpPr>
          <p:nvPr>
            <p:ph idx="1"/>
          </p:nvPr>
        </p:nvSpPr>
        <p:spPr>
          <a:xfrm>
            <a:off x="1942415" y="1844824"/>
            <a:ext cx="6591985" cy="4680520"/>
          </a:xfrm>
        </p:spPr>
        <p:txBody>
          <a:bodyPr>
            <a:normAutofit fontScale="85000" lnSpcReduction="20000"/>
          </a:bodyPr>
          <a:lstStyle/>
          <a:p>
            <a:pPr algn="just"/>
            <a:r>
              <a:rPr lang="tr-TR" sz="2000" dirty="0">
                <a:solidFill>
                  <a:schemeClr val="tx1">
                    <a:lumMod val="65000"/>
                    <a:lumOff val="35000"/>
                  </a:schemeClr>
                </a:solidFill>
                <a:latin typeface="Palatino Linotype" panose="02040502050505030304" pitchFamily="18" charset="0"/>
              </a:rPr>
              <a:t>Çocuğun yanında ebeveynin olması, bakıma katılması, tedavi planına katkıda bulunması, hastaya verilen bakımın kalitesini ve etkinliğini artıracaktır. </a:t>
            </a:r>
          </a:p>
          <a:p>
            <a:pPr algn="just"/>
            <a:r>
              <a:rPr lang="tr-TR" sz="2000" dirty="0">
                <a:solidFill>
                  <a:schemeClr val="tx1">
                    <a:lumMod val="65000"/>
                    <a:lumOff val="35000"/>
                  </a:schemeClr>
                </a:solidFill>
                <a:latin typeface="Palatino Linotype" panose="02040502050505030304" pitchFamily="18" charset="0"/>
              </a:rPr>
              <a:t>Ailenin </a:t>
            </a:r>
            <a:r>
              <a:rPr lang="tr-TR" sz="2000" dirty="0" err="1">
                <a:solidFill>
                  <a:schemeClr val="tx1">
                    <a:lumMod val="65000"/>
                    <a:lumOff val="35000"/>
                  </a:schemeClr>
                </a:solidFill>
                <a:latin typeface="Palatino Linotype" panose="02040502050505030304" pitchFamily="18" charset="0"/>
              </a:rPr>
              <a:t>anksiyetesini</a:t>
            </a:r>
            <a:r>
              <a:rPr lang="tr-TR" sz="2000" dirty="0">
                <a:solidFill>
                  <a:schemeClr val="tx1">
                    <a:lumMod val="65000"/>
                    <a:lumOff val="35000"/>
                  </a:schemeClr>
                </a:solidFill>
                <a:latin typeface="Palatino Linotype" panose="02040502050505030304" pitchFamily="18" charset="0"/>
              </a:rPr>
              <a:t> azaltmak için, ebeveynlere ve çocuğa bir birey olarak davranılmalıdır. Sağlık personeli, iletişimi açık tutmalı ve sık aralarla çocuğun durumu hakkında ebeveynlere bilgi vermelidir</a:t>
            </a:r>
            <a:r>
              <a:rPr lang="tr-TR" sz="2000" dirty="0" smtClean="0">
                <a:solidFill>
                  <a:schemeClr val="tx1">
                    <a:lumMod val="65000"/>
                    <a:lumOff val="35000"/>
                  </a:schemeClr>
                </a:solidFill>
                <a:latin typeface="Palatino Linotype" panose="02040502050505030304" pitchFamily="18" charset="0"/>
              </a:rPr>
              <a:t>.</a:t>
            </a:r>
          </a:p>
          <a:p>
            <a:pPr algn="just"/>
            <a:r>
              <a:rPr lang="tr-TR" sz="2000" dirty="0">
                <a:solidFill>
                  <a:schemeClr val="tx1">
                    <a:lumMod val="65000"/>
                    <a:lumOff val="35000"/>
                  </a:schemeClr>
                </a:solidFill>
                <a:latin typeface="Palatino Linotype" panose="02040502050505030304" pitchFamily="18" charset="0"/>
              </a:rPr>
              <a:t>Sağlık personeli, hastalığın yönetiminden doğacak rahatsızlıkları, travma ya da sınırlamaları göz önünde tutup, çocuğun ilgi ve kaygılarını dinleyip, dürüst ve destekleyici yanıtlar vererek, sıkıntısını azaltmaya yardımcı olmalıdır.</a:t>
            </a:r>
          </a:p>
          <a:p>
            <a:pPr algn="just"/>
            <a:r>
              <a:rPr lang="tr-TR" sz="2000" dirty="0">
                <a:solidFill>
                  <a:schemeClr val="tx1">
                    <a:lumMod val="65000"/>
                    <a:lumOff val="35000"/>
                  </a:schemeClr>
                </a:solidFill>
                <a:latin typeface="Palatino Linotype" panose="02040502050505030304" pitchFamily="18" charset="0"/>
              </a:rPr>
              <a:t>Yüz yüze iletişim kurulmalı, doğrudan, basit ifadelerle anlaşılır bir iletişim sağlanmalıdır. </a:t>
            </a:r>
            <a:endParaRPr lang="tr-TR" sz="2000" dirty="0" smtClean="0">
              <a:solidFill>
                <a:schemeClr val="tx1">
                  <a:lumMod val="65000"/>
                  <a:lumOff val="35000"/>
                </a:schemeClr>
              </a:solidFill>
              <a:latin typeface="Palatino Linotype" panose="02040502050505030304" pitchFamily="18" charset="0"/>
            </a:endParaRPr>
          </a:p>
          <a:p>
            <a:pPr algn="just"/>
            <a:r>
              <a:rPr lang="tr-TR" sz="2000" dirty="0">
                <a:solidFill>
                  <a:schemeClr val="tx1">
                    <a:lumMod val="65000"/>
                    <a:lumOff val="35000"/>
                  </a:schemeClr>
                </a:solidFill>
                <a:latin typeface="Palatino Linotype" panose="02040502050505030304" pitchFamily="18" charset="0"/>
              </a:rPr>
              <a:t>Sağlık personeli vereceği mesaj hakkında bilgi sahibi olmalı, mesaj çift anlam taşımamalı, verdiği mesajın anlaşılıp anlaşılmadığını kontrol etmelidir.</a:t>
            </a:r>
          </a:p>
          <a:p>
            <a:pPr algn="just"/>
            <a:r>
              <a:rPr lang="tr-TR" sz="2000" dirty="0">
                <a:solidFill>
                  <a:schemeClr val="tx1">
                    <a:lumMod val="65000"/>
                    <a:lumOff val="35000"/>
                  </a:schemeClr>
                </a:solidFill>
                <a:latin typeface="Palatino Linotype" panose="02040502050505030304" pitchFamily="18" charset="0"/>
              </a:rPr>
              <a:t>Çocuklarla yapılan görüşmelerde, şaka espri gibi kavramlarda çok dikkatli olunmalı özellikle somut işlemler dönemindeki çocukların konuşmaları farklı algılamalarına neden olabilir</a:t>
            </a:r>
            <a:endParaRPr lang="tr-TR" sz="2000" dirty="0"/>
          </a:p>
          <a:p>
            <a:pPr algn="just"/>
            <a:endParaRPr lang="tr-TR" sz="2000" dirty="0">
              <a:solidFill>
                <a:schemeClr val="tx1">
                  <a:lumMod val="65000"/>
                  <a:lumOff val="35000"/>
                </a:schemeClr>
              </a:solidFill>
              <a:latin typeface="Palatino Linotype" panose="02040502050505030304" pitchFamily="18" charset="0"/>
            </a:endParaRPr>
          </a:p>
          <a:p>
            <a:pPr>
              <a:lnSpc>
                <a:spcPct val="150000"/>
              </a:lnSpc>
              <a:buFont typeface="Arial" panose="020B0604020202020204" pitchFamily="34" charset="0"/>
              <a:buChar char="•"/>
            </a:pPr>
            <a:endParaRPr lang="tr-TR" dirty="0">
              <a:solidFill>
                <a:schemeClr val="tx1"/>
              </a:solidFill>
            </a:endParaRPr>
          </a:p>
          <a:p>
            <a:endParaRPr lang="tr-TR" dirty="0">
              <a:solidFill>
                <a:schemeClr val="tx1">
                  <a:lumMod val="65000"/>
                  <a:lumOff val="35000"/>
                </a:schemeClr>
              </a:solidFill>
              <a:latin typeface="Palatino Linotype" panose="02040502050505030304" pitchFamily="18" charset="0"/>
            </a:endParaRPr>
          </a:p>
        </p:txBody>
      </p:sp>
    </p:spTree>
    <p:extLst>
      <p:ext uri="{BB962C8B-B14F-4D97-AF65-F5344CB8AC3E}">
        <p14:creationId xmlns:p14="http://schemas.microsoft.com/office/powerpoint/2010/main" val="41370280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68595" y="836712"/>
            <a:ext cx="6589199" cy="1076698"/>
          </a:xfrm>
        </p:spPr>
        <p:txBody>
          <a:bodyPr>
            <a:normAutofit fontScale="90000"/>
          </a:bodyPr>
          <a:lstStyle/>
          <a:p>
            <a:r>
              <a:rPr lang="tr-TR" b="1" dirty="0">
                <a:solidFill>
                  <a:schemeClr val="tx1">
                    <a:lumMod val="65000"/>
                    <a:lumOff val="35000"/>
                  </a:schemeClr>
                </a:solidFill>
                <a:latin typeface="Palatino Linotype" panose="02040502050505030304" pitchFamily="18" charset="0"/>
              </a:rPr>
              <a:t>Kronik </a:t>
            </a:r>
            <a:r>
              <a:rPr lang="tr-TR" b="1" dirty="0" smtClean="0">
                <a:solidFill>
                  <a:schemeClr val="tx1">
                    <a:lumMod val="65000"/>
                    <a:lumOff val="35000"/>
                  </a:schemeClr>
                </a:solidFill>
                <a:latin typeface="Palatino Linotype" panose="02040502050505030304" pitchFamily="18" charset="0"/>
              </a:rPr>
              <a:t>Hastalık</a:t>
            </a:r>
            <a:r>
              <a:rPr lang="tr-TR" dirty="0">
                <a:solidFill>
                  <a:schemeClr val="tx1">
                    <a:lumMod val="65000"/>
                    <a:lumOff val="35000"/>
                  </a:schemeClr>
                </a:solidFill>
                <a:latin typeface="Palatino Linotype" panose="02040502050505030304" pitchFamily="18" charset="0"/>
              </a:rPr>
              <a:t/>
            </a:r>
            <a:br>
              <a:rPr lang="tr-TR" dirty="0">
                <a:solidFill>
                  <a:schemeClr val="tx1">
                    <a:lumMod val="65000"/>
                    <a:lumOff val="35000"/>
                  </a:schemeClr>
                </a:solidFill>
                <a:latin typeface="Palatino Linotype" panose="02040502050505030304" pitchFamily="18" charset="0"/>
              </a:rPr>
            </a:br>
            <a:endParaRPr lang="tr-TR" dirty="0"/>
          </a:p>
        </p:txBody>
      </p:sp>
      <p:sp>
        <p:nvSpPr>
          <p:cNvPr id="3" name="İçerik Yer Tutucusu 2"/>
          <p:cNvSpPr>
            <a:spLocks noGrp="1"/>
          </p:cNvSpPr>
          <p:nvPr>
            <p:ph idx="1"/>
          </p:nvPr>
        </p:nvSpPr>
        <p:spPr>
          <a:xfrm>
            <a:off x="1942415" y="1628800"/>
            <a:ext cx="6591985" cy="4752528"/>
          </a:xfrm>
        </p:spPr>
        <p:txBody>
          <a:bodyPr>
            <a:normAutofit fontScale="92500" lnSpcReduction="20000"/>
          </a:bodyPr>
          <a:lstStyle/>
          <a:p>
            <a:pPr algn="just"/>
            <a:r>
              <a:rPr lang="en-US" sz="2000" dirty="0">
                <a:solidFill>
                  <a:schemeClr val="tx1">
                    <a:lumMod val="65000"/>
                    <a:lumOff val="35000"/>
                  </a:schemeClr>
                </a:solidFill>
                <a:latin typeface="Palatino Linotype" panose="02040502050505030304" pitchFamily="18" charset="0"/>
              </a:rPr>
              <a:t>Kronik </a:t>
            </a:r>
            <a:r>
              <a:rPr lang="en-US" sz="2000" dirty="0" err="1">
                <a:solidFill>
                  <a:schemeClr val="tx1">
                    <a:lumMod val="65000"/>
                    <a:lumOff val="35000"/>
                  </a:schemeClr>
                </a:solidFill>
                <a:latin typeface="Palatino Linotype" panose="02040502050505030304" pitchFamily="18" charset="0"/>
              </a:rPr>
              <a:t>hastalıklar</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dünyada</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ve</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sanayileşmiş</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ülkelerde</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görülen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en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önemli</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sağlık</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sorununu</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oluşturmaktadır</a:t>
            </a:r>
            <a:r>
              <a:rPr lang="en-US" sz="2000" dirty="0">
                <a:solidFill>
                  <a:schemeClr val="tx1">
                    <a:lumMod val="65000"/>
                    <a:lumOff val="35000"/>
                  </a:schemeClr>
                </a:solidFill>
                <a:latin typeface="Palatino Linotype" panose="02040502050505030304" pitchFamily="18" charset="0"/>
              </a:rPr>
              <a:t>. Son </a:t>
            </a:r>
            <a:r>
              <a:rPr lang="en-US" sz="2000" dirty="0" err="1">
                <a:solidFill>
                  <a:schemeClr val="tx1">
                    <a:lumMod val="65000"/>
                    <a:lumOff val="35000"/>
                  </a:schemeClr>
                </a:solidFill>
                <a:latin typeface="Palatino Linotype" panose="02040502050505030304" pitchFamily="18" charset="0"/>
              </a:rPr>
              <a:t>yirmi</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yıl</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süresince</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kronik</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hastalığı</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olan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çocukların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sayısında</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önemli</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derecede</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artışlar</a:t>
            </a:r>
            <a:r>
              <a:rPr lang="en-US" sz="2000" dirty="0">
                <a:solidFill>
                  <a:schemeClr val="tx1">
                    <a:lumMod val="65000"/>
                    <a:lumOff val="35000"/>
                  </a:schemeClr>
                </a:solidFill>
                <a:latin typeface="Palatino Linotype" panose="02040502050505030304" pitchFamily="18" charset="0"/>
              </a:rPr>
              <a:t> </a:t>
            </a:r>
            <a:r>
              <a:rPr lang="en-US" sz="2000" dirty="0" err="1" smtClean="0">
                <a:solidFill>
                  <a:schemeClr val="tx1">
                    <a:lumMod val="65000"/>
                    <a:lumOff val="35000"/>
                  </a:schemeClr>
                </a:solidFill>
                <a:latin typeface="Palatino Linotype" panose="02040502050505030304" pitchFamily="18" charset="0"/>
              </a:rPr>
              <a:t>olmuştur</a:t>
            </a:r>
            <a:r>
              <a:rPr lang="en-US" sz="2000" dirty="0" smtClean="0">
                <a:solidFill>
                  <a:schemeClr val="tx1">
                    <a:lumMod val="65000"/>
                    <a:lumOff val="35000"/>
                  </a:schemeClr>
                </a:solidFill>
                <a:latin typeface="Palatino Linotype" panose="02040502050505030304" pitchFamily="18" charset="0"/>
              </a:rPr>
              <a:t>.</a:t>
            </a:r>
            <a:endParaRPr lang="tr-TR" sz="2000" dirty="0" smtClean="0">
              <a:solidFill>
                <a:schemeClr val="tx1">
                  <a:lumMod val="65000"/>
                  <a:lumOff val="35000"/>
                </a:schemeClr>
              </a:solidFill>
              <a:latin typeface="Palatino Linotype" panose="02040502050505030304" pitchFamily="18" charset="0"/>
            </a:endParaRPr>
          </a:p>
          <a:p>
            <a:pPr algn="just"/>
            <a:r>
              <a:rPr lang="en-US" sz="2000" dirty="0" err="1" smtClean="0">
                <a:solidFill>
                  <a:schemeClr val="tx1">
                    <a:lumMod val="65000"/>
                    <a:lumOff val="35000"/>
                  </a:schemeClr>
                </a:solidFill>
                <a:latin typeface="Palatino Linotype" panose="02040502050505030304" pitchFamily="18" charset="0"/>
              </a:rPr>
              <a:t>Çocuklarda</a:t>
            </a:r>
            <a:r>
              <a:rPr lang="en-US" sz="2000" dirty="0" smtClean="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kronik</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hastalıkların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insidansının</a:t>
            </a:r>
            <a:r>
              <a:rPr lang="en-US" sz="2000" dirty="0">
                <a:solidFill>
                  <a:schemeClr val="tx1">
                    <a:lumMod val="65000"/>
                    <a:lumOff val="35000"/>
                  </a:schemeClr>
                </a:solidFill>
                <a:latin typeface="Palatino Linotype" panose="02040502050505030304" pitchFamily="18" charset="0"/>
              </a:rPr>
              <a:t> on </a:t>
            </a:r>
            <a:r>
              <a:rPr lang="en-US" sz="2000" dirty="0" err="1">
                <a:solidFill>
                  <a:schemeClr val="tx1">
                    <a:lumMod val="65000"/>
                    <a:lumOff val="35000"/>
                  </a:schemeClr>
                </a:solidFill>
                <a:latin typeface="Palatino Linotype" panose="02040502050505030304" pitchFamily="18" charset="0"/>
              </a:rPr>
              <a:t>altı</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yaşın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altındaki</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popülasyonda</a:t>
            </a:r>
            <a:r>
              <a:rPr lang="en-US" sz="2000" dirty="0">
                <a:solidFill>
                  <a:schemeClr val="tx1">
                    <a:lumMod val="65000"/>
                    <a:lumOff val="35000"/>
                  </a:schemeClr>
                </a:solidFill>
                <a:latin typeface="Palatino Linotype" panose="02040502050505030304" pitchFamily="18" charset="0"/>
              </a:rPr>
              <a:t> %5-10, on </a:t>
            </a:r>
            <a:r>
              <a:rPr lang="en-US" sz="2000" dirty="0" err="1">
                <a:solidFill>
                  <a:schemeClr val="tx1">
                    <a:lumMod val="65000"/>
                    <a:lumOff val="35000"/>
                  </a:schemeClr>
                </a:solidFill>
                <a:latin typeface="Palatino Linotype" panose="02040502050505030304" pitchFamily="18" charset="0"/>
              </a:rPr>
              <a:t>üç</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yaşın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altındaki</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nüfusta</a:t>
            </a:r>
            <a:r>
              <a:rPr lang="en-US" sz="2000" dirty="0">
                <a:solidFill>
                  <a:schemeClr val="tx1">
                    <a:lumMod val="65000"/>
                    <a:lumOff val="35000"/>
                  </a:schemeClr>
                </a:solidFill>
                <a:latin typeface="Palatino Linotype" panose="02040502050505030304" pitchFamily="18" charset="0"/>
              </a:rPr>
              <a:t> %10-15 </a:t>
            </a:r>
            <a:r>
              <a:rPr lang="en-US" sz="2000" dirty="0" err="1">
                <a:solidFill>
                  <a:schemeClr val="tx1">
                    <a:lumMod val="65000"/>
                    <a:lumOff val="35000"/>
                  </a:schemeClr>
                </a:solidFill>
                <a:latin typeface="Palatino Linotype" panose="02040502050505030304" pitchFamily="18" charset="0"/>
              </a:rPr>
              <a:t>arasında</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olduğu</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tahmin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edilmektedir</a:t>
            </a:r>
            <a:r>
              <a:rPr lang="en-US" dirty="0"/>
              <a:t>. </a:t>
            </a:r>
            <a:endParaRPr lang="tr-TR" dirty="0" smtClean="0"/>
          </a:p>
          <a:p>
            <a:pPr algn="just"/>
            <a:r>
              <a:rPr lang="en-US" dirty="0">
                <a:solidFill>
                  <a:schemeClr val="tx1">
                    <a:lumMod val="65000"/>
                    <a:lumOff val="35000"/>
                  </a:schemeClr>
                </a:solidFill>
                <a:latin typeface="Palatino Linotype" panose="02040502050505030304" pitchFamily="18" charset="0"/>
              </a:rPr>
              <a:t>Duygusal, </a:t>
            </a:r>
            <a:r>
              <a:rPr lang="en-US" dirty="0" err="1">
                <a:solidFill>
                  <a:schemeClr val="tx1">
                    <a:lumMod val="65000"/>
                    <a:lumOff val="35000"/>
                  </a:schemeClr>
                </a:solidFill>
                <a:latin typeface="Palatino Linotype" panose="02040502050505030304" pitchFamily="18" charset="0"/>
              </a:rPr>
              <a:t>davranışsal</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ve</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özel</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gereksinimli</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olan</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çocuklarda</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dahil</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edilirse</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insidans</a:t>
            </a:r>
            <a:r>
              <a:rPr lang="en-US" dirty="0">
                <a:solidFill>
                  <a:schemeClr val="tx1">
                    <a:lumMod val="65000"/>
                    <a:lumOff val="35000"/>
                  </a:schemeClr>
                </a:solidFill>
                <a:latin typeface="Palatino Linotype" panose="02040502050505030304" pitchFamily="18" charset="0"/>
              </a:rPr>
              <a:t> %30-40'a </a:t>
            </a:r>
            <a:r>
              <a:rPr lang="en-US" dirty="0" err="1" smtClean="0">
                <a:solidFill>
                  <a:schemeClr val="tx1">
                    <a:lumMod val="65000"/>
                    <a:lumOff val="35000"/>
                  </a:schemeClr>
                </a:solidFill>
                <a:latin typeface="Palatino Linotype" panose="02040502050505030304" pitchFamily="18" charset="0"/>
              </a:rPr>
              <a:t>yükselebilmektedir</a:t>
            </a:r>
            <a:r>
              <a:rPr lang="tr-TR" dirty="0" smtClean="0">
                <a:solidFill>
                  <a:schemeClr val="tx1">
                    <a:lumMod val="65000"/>
                    <a:lumOff val="35000"/>
                  </a:schemeClr>
                </a:solidFill>
                <a:latin typeface="Palatino Linotype" panose="02040502050505030304" pitchFamily="18" charset="0"/>
              </a:rPr>
              <a:t>.</a:t>
            </a:r>
            <a:endParaRPr lang="tr-TR" dirty="0">
              <a:solidFill>
                <a:schemeClr val="tx1">
                  <a:lumMod val="65000"/>
                  <a:lumOff val="35000"/>
                </a:schemeClr>
              </a:solidFill>
              <a:latin typeface="Palatino Linotype" panose="02040502050505030304" pitchFamily="18" charset="0"/>
            </a:endParaRPr>
          </a:p>
          <a:p>
            <a:pPr algn="just"/>
            <a:r>
              <a:rPr lang="en-US" dirty="0">
                <a:solidFill>
                  <a:schemeClr val="tx1">
                    <a:lumMod val="65000"/>
                    <a:lumOff val="35000"/>
                  </a:schemeClr>
                </a:solidFill>
                <a:latin typeface="Palatino Linotype" panose="02040502050505030304" pitchFamily="18" charset="0"/>
              </a:rPr>
              <a:t>On </a:t>
            </a:r>
            <a:r>
              <a:rPr lang="en-US" dirty="0" err="1">
                <a:solidFill>
                  <a:schemeClr val="tx1">
                    <a:lumMod val="65000"/>
                    <a:lumOff val="35000"/>
                  </a:schemeClr>
                </a:solidFill>
                <a:latin typeface="Palatino Linotype" panose="02040502050505030304" pitchFamily="18" charset="0"/>
              </a:rPr>
              <a:t>sekiz</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yaş</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altı</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çocuk</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nüfusunun</a:t>
            </a:r>
            <a:r>
              <a:rPr lang="en-US" dirty="0">
                <a:solidFill>
                  <a:schemeClr val="tx1">
                    <a:lumMod val="65000"/>
                    <a:lumOff val="35000"/>
                  </a:schemeClr>
                </a:solidFill>
                <a:latin typeface="Palatino Linotype" panose="02040502050505030304" pitchFamily="18" charset="0"/>
              </a:rPr>
              <a:t> %1-2'sinde </a:t>
            </a:r>
            <a:r>
              <a:rPr lang="en-US" dirty="0" err="1">
                <a:solidFill>
                  <a:schemeClr val="tx1">
                    <a:lumMod val="65000"/>
                    <a:lumOff val="35000"/>
                  </a:schemeClr>
                </a:solidFill>
                <a:latin typeface="Palatino Linotype" panose="02040502050505030304" pitchFamily="18" charset="0"/>
              </a:rPr>
              <a:t>günlük</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yaşam</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becerilerini</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etkileyen</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ya</a:t>
            </a:r>
            <a:r>
              <a:rPr lang="en-US" dirty="0">
                <a:solidFill>
                  <a:schemeClr val="tx1">
                    <a:lumMod val="65000"/>
                    <a:lumOff val="35000"/>
                  </a:schemeClr>
                </a:solidFill>
                <a:latin typeface="Palatino Linotype" panose="02040502050505030304" pitchFamily="18" charset="0"/>
              </a:rPr>
              <a:t> da </a:t>
            </a:r>
            <a:r>
              <a:rPr lang="en-US" dirty="0" err="1">
                <a:solidFill>
                  <a:schemeClr val="tx1">
                    <a:lumMod val="65000"/>
                    <a:lumOff val="35000"/>
                  </a:schemeClr>
                </a:solidFill>
                <a:latin typeface="Palatino Linotype" panose="02040502050505030304" pitchFamily="18" charset="0"/>
              </a:rPr>
              <a:t>sık</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tedavi</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gerektiren</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hastalık</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durumları</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bulunmaktadır</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ve</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bunların</a:t>
            </a:r>
            <a:r>
              <a:rPr lang="en-US" dirty="0">
                <a:solidFill>
                  <a:schemeClr val="tx1">
                    <a:lumMod val="65000"/>
                    <a:lumOff val="35000"/>
                  </a:schemeClr>
                </a:solidFill>
                <a:latin typeface="Palatino Linotype" panose="02040502050505030304" pitchFamily="18" charset="0"/>
              </a:rPr>
              <a:t> %10'u </a:t>
            </a:r>
            <a:r>
              <a:rPr lang="en-US" dirty="0" err="1">
                <a:solidFill>
                  <a:schemeClr val="tx1">
                    <a:lumMod val="65000"/>
                    <a:lumOff val="35000"/>
                  </a:schemeClr>
                </a:solidFill>
                <a:latin typeface="Palatino Linotype" panose="02040502050505030304" pitchFamily="18" charset="0"/>
              </a:rPr>
              <a:t>ağır</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kronik</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hastalıklardır</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Törüner</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ve</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Büyükgönenç</a:t>
            </a:r>
            <a:r>
              <a:rPr lang="en-US" dirty="0">
                <a:solidFill>
                  <a:schemeClr val="tx1">
                    <a:lumMod val="65000"/>
                    <a:lumOff val="35000"/>
                  </a:schemeClr>
                </a:solidFill>
                <a:latin typeface="Palatino Linotype" panose="02040502050505030304" pitchFamily="18" charset="0"/>
              </a:rPr>
              <a:t>, 2015</a:t>
            </a:r>
            <a:r>
              <a:rPr lang="en-US" dirty="0" smtClean="0">
                <a:solidFill>
                  <a:schemeClr val="tx1">
                    <a:lumMod val="65000"/>
                    <a:lumOff val="35000"/>
                  </a:schemeClr>
                </a:solidFill>
                <a:latin typeface="Palatino Linotype" panose="02040502050505030304" pitchFamily="18" charset="0"/>
              </a:rPr>
              <a:t>).</a:t>
            </a:r>
            <a:endParaRPr lang="tr-TR" dirty="0" smtClean="0">
              <a:solidFill>
                <a:schemeClr val="tx1">
                  <a:lumMod val="65000"/>
                  <a:lumOff val="35000"/>
                </a:schemeClr>
              </a:solidFill>
              <a:latin typeface="Palatino Linotype" panose="02040502050505030304" pitchFamily="18" charset="0"/>
            </a:endParaRPr>
          </a:p>
          <a:p>
            <a:pPr algn="just"/>
            <a:r>
              <a:rPr lang="en-US" dirty="0">
                <a:solidFill>
                  <a:schemeClr val="tx1">
                    <a:lumMod val="65000"/>
                    <a:lumOff val="35000"/>
                  </a:schemeClr>
                </a:solidFill>
                <a:latin typeface="Palatino Linotype" panose="02040502050505030304" pitchFamily="18" charset="0"/>
              </a:rPr>
              <a:t>Kronik </a:t>
            </a:r>
            <a:r>
              <a:rPr lang="en-US" dirty="0" err="1">
                <a:solidFill>
                  <a:schemeClr val="tx1">
                    <a:lumMod val="65000"/>
                    <a:lumOff val="35000"/>
                  </a:schemeClr>
                </a:solidFill>
                <a:latin typeface="Palatino Linotype" panose="02040502050505030304" pitchFamily="18" charset="0"/>
              </a:rPr>
              <a:t>hastalıklar</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Dünya</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Sağlık</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Örgütü</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tarafından</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kalıcı</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sekeller</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bırakan</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geri</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dönüşümsüz</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patolojik</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değişimlerin</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sebep</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olduğu</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hastanın</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rehabilitasyonu</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için</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özel</a:t>
            </a:r>
            <a:r>
              <a:rPr lang="en-US" dirty="0">
                <a:solidFill>
                  <a:schemeClr val="tx1">
                    <a:lumMod val="65000"/>
                    <a:lumOff val="35000"/>
                  </a:schemeClr>
                </a:solidFill>
                <a:latin typeface="Palatino Linotype" panose="02040502050505030304" pitchFamily="18" charset="0"/>
              </a:rPr>
              <a:t> hasta </a:t>
            </a:r>
            <a:r>
              <a:rPr lang="en-US" dirty="0" err="1">
                <a:solidFill>
                  <a:schemeClr val="tx1">
                    <a:lumMod val="65000"/>
                    <a:lumOff val="35000"/>
                  </a:schemeClr>
                </a:solidFill>
                <a:latin typeface="Palatino Linotype" panose="02040502050505030304" pitchFamily="18" charset="0"/>
              </a:rPr>
              <a:t>eğitimine</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gereksinim</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duyulan</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uzun</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süreli</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takip</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ve</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bakım</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gerektiren</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süreğen</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hastalıklar</a:t>
            </a:r>
            <a:r>
              <a:rPr lang="en-US" dirty="0">
                <a:solidFill>
                  <a:schemeClr val="tx1">
                    <a:lumMod val="65000"/>
                    <a:lumOff val="35000"/>
                  </a:schemeClr>
                </a:solidFill>
                <a:latin typeface="Palatino Linotype" panose="02040502050505030304" pitchFamily="18" charset="0"/>
              </a:rPr>
              <a:t>” </a:t>
            </a:r>
            <a:r>
              <a:rPr lang="en-US" dirty="0" err="1">
                <a:solidFill>
                  <a:schemeClr val="tx1">
                    <a:lumMod val="65000"/>
                    <a:lumOff val="35000"/>
                  </a:schemeClr>
                </a:solidFill>
                <a:latin typeface="Palatino Linotype" panose="02040502050505030304" pitchFamily="18" charset="0"/>
              </a:rPr>
              <a:t>olarak</a:t>
            </a:r>
            <a:r>
              <a:rPr lang="en-US" dirty="0">
                <a:solidFill>
                  <a:schemeClr val="tx1">
                    <a:lumMod val="65000"/>
                    <a:lumOff val="35000"/>
                  </a:schemeClr>
                </a:solidFill>
                <a:latin typeface="Palatino Linotype" panose="02040502050505030304" pitchFamily="18" charset="0"/>
              </a:rPr>
              <a:t> </a:t>
            </a:r>
            <a:r>
              <a:rPr lang="en-US" dirty="0" err="1" smtClean="0">
                <a:solidFill>
                  <a:schemeClr val="tx1">
                    <a:lumMod val="65000"/>
                    <a:lumOff val="35000"/>
                  </a:schemeClr>
                </a:solidFill>
                <a:latin typeface="Palatino Linotype" panose="02040502050505030304" pitchFamily="18" charset="0"/>
              </a:rPr>
              <a:t>tanımlanmıştır</a:t>
            </a:r>
            <a:r>
              <a:rPr lang="en-US" dirty="0" smtClean="0">
                <a:latin typeface="Palatino Linotype" panose="02040502050505030304" pitchFamily="18" charset="0"/>
              </a:rPr>
              <a:t>.</a:t>
            </a:r>
            <a:endParaRPr lang="tr-TR" dirty="0">
              <a:latin typeface="Palatino Linotype" panose="02040502050505030304" pitchFamily="18" charset="0"/>
            </a:endParaRPr>
          </a:p>
          <a:p>
            <a:pPr algn="just"/>
            <a:endParaRPr lang="tr-TR" dirty="0">
              <a:solidFill>
                <a:schemeClr val="tx1">
                  <a:lumMod val="65000"/>
                  <a:lumOff val="35000"/>
                </a:schemeClr>
              </a:solidFill>
              <a:latin typeface="Palatino Linotype" panose="02040502050505030304" pitchFamily="18" charset="0"/>
            </a:endParaRPr>
          </a:p>
          <a:p>
            <a:pPr algn="just"/>
            <a:endParaRPr lang="tr-TR" dirty="0"/>
          </a:p>
        </p:txBody>
      </p:sp>
    </p:spTree>
    <p:extLst>
      <p:ext uri="{BB962C8B-B14F-4D97-AF65-F5344CB8AC3E}">
        <p14:creationId xmlns:p14="http://schemas.microsoft.com/office/powerpoint/2010/main" val="19146627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en-US" sz="2000" dirty="0">
                <a:solidFill>
                  <a:schemeClr val="tx1">
                    <a:lumMod val="65000"/>
                    <a:lumOff val="35000"/>
                  </a:schemeClr>
                </a:solidFill>
                <a:latin typeface="Palatino Linotype" panose="02040502050505030304" pitchFamily="18" charset="0"/>
              </a:rPr>
              <a:t>Kronik </a:t>
            </a:r>
            <a:r>
              <a:rPr lang="en-US" sz="2000" dirty="0" err="1">
                <a:solidFill>
                  <a:schemeClr val="tx1">
                    <a:lumMod val="65000"/>
                    <a:lumOff val="35000"/>
                  </a:schemeClr>
                </a:solidFill>
                <a:latin typeface="Palatino Linotype" panose="02040502050505030304" pitchFamily="18" charset="0"/>
              </a:rPr>
              <a:t>hastalık</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normalden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sapma</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veya</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bozukluk</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gösteren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kalıcı</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yetersizlik</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bırakabilen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geriye</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dönüşü</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olmayan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patolojik</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değişiklikler</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sonucu</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oluşan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hastanın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rehabilitasyonu</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için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özel</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eğitim</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gerektiren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uzun</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süre</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boyunca</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bakım</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gözetim</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ve</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denetim</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gerektireceği</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beklenen</a:t>
            </a:r>
            <a:r>
              <a:rPr lang="en-US" sz="2000" dirty="0">
                <a:solidFill>
                  <a:schemeClr val="tx1">
                    <a:lumMod val="65000"/>
                    <a:lumOff val="35000"/>
                  </a:schemeClr>
                </a:solidFill>
                <a:latin typeface="Palatino Linotype" panose="02040502050505030304" pitchFamily="18" charset="0"/>
              </a:rPr>
              <a:t> durum" </a:t>
            </a:r>
            <a:r>
              <a:rPr lang="en-US" sz="2000" dirty="0" err="1">
                <a:solidFill>
                  <a:schemeClr val="tx1">
                    <a:lumMod val="65000"/>
                    <a:lumOff val="35000"/>
                  </a:schemeClr>
                </a:solidFill>
                <a:latin typeface="Palatino Linotype" panose="02040502050505030304" pitchFamily="18" charset="0"/>
              </a:rPr>
              <a:t>olarak</a:t>
            </a:r>
            <a:r>
              <a:rPr lang="en-US" sz="2000" dirty="0">
                <a:solidFill>
                  <a:schemeClr val="tx1">
                    <a:lumMod val="65000"/>
                    <a:lumOff val="35000"/>
                  </a:schemeClr>
                </a:solidFill>
                <a:latin typeface="Palatino Linotype" panose="02040502050505030304" pitchFamily="18" charset="0"/>
              </a:rPr>
              <a:t> </a:t>
            </a:r>
            <a:r>
              <a:rPr lang="en-US" sz="2000" dirty="0" err="1">
                <a:solidFill>
                  <a:schemeClr val="tx1">
                    <a:lumMod val="65000"/>
                    <a:lumOff val="35000"/>
                  </a:schemeClr>
                </a:solidFill>
                <a:latin typeface="Palatino Linotype" panose="02040502050505030304" pitchFamily="18" charset="0"/>
              </a:rPr>
              <a:t>tanımlanmaktadır</a:t>
            </a:r>
            <a:endParaRPr lang="tr-TR" sz="2000" dirty="0">
              <a:solidFill>
                <a:schemeClr val="tx1">
                  <a:lumMod val="65000"/>
                  <a:lumOff val="35000"/>
                </a:schemeClr>
              </a:solidFill>
              <a:latin typeface="Palatino Linotype" panose="02040502050505030304" pitchFamily="18" charset="0"/>
            </a:endParaRPr>
          </a:p>
        </p:txBody>
      </p:sp>
    </p:spTree>
    <p:extLst>
      <p:ext uri="{BB962C8B-B14F-4D97-AF65-F5344CB8AC3E}">
        <p14:creationId xmlns:p14="http://schemas.microsoft.com/office/powerpoint/2010/main" val="2862813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5201" y="624110"/>
            <a:ext cx="6589199" cy="1148706"/>
          </a:xfrm>
        </p:spPr>
        <p:txBody>
          <a:bodyPr>
            <a:normAutofit fontScale="90000"/>
          </a:bodyPr>
          <a:lstStyle/>
          <a:p>
            <a:r>
              <a:rPr lang="tr-TR" sz="3100" b="1" dirty="0">
                <a:solidFill>
                  <a:schemeClr val="tx1">
                    <a:lumMod val="65000"/>
                    <a:lumOff val="35000"/>
                  </a:schemeClr>
                </a:solidFill>
                <a:latin typeface="Palatino Linotype" panose="02040502050505030304" pitchFamily="18" charset="0"/>
              </a:rPr>
              <a:t>Çocuklarda Sık Görülen Kronik </a:t>
            </a:r>
            <a:r>
              <a:rPr lang="tr-TR" sz="3100" b="1" dirty="0" smtClean="0">
                <a:solidFill>
                  <a:schemeClr val="tx1">
                    <a:lumMod val="65000"/>
                    <a:lumOff val="35000"/>
                  </a:schemeClr>
                </a:solidFill>
                <a:latin typeface="Palatino Linotype" panose="02040502050505030304" pitchFamily="18" charset="0"/>
              </a:rPr>
              <a:t>Hastalıklar</a:t>
            </a:r>
            <a:r>
              <a:rPr lang="tr-TR" dirty="0">
                <a:solidFill>
                  <a:schemeClr val="tx1">
                    <a:lumMod val="65000"/>
                    <a:lumOff val="35000"/>
                  </a:schemeClr>
                </a:solidFill>
                <a:latin typeface="Palatino Linotype" panose="02040502050505030304" pitchFamily="18" charset="0"/>
              </a:rPr>
              <a:t/>
            </a:r>
            <a:br>
              <a:rPr lang="tr-TR" dirty="0">
                <a:solidFill>
                  <a:schemeClr val="tx1">
                    <a:lumMod val="65000"/>
                    <a:lumOff val="35000"/>
                  </a:schemeClr>
                </a:solidFill>
                <a:latin typeface="Palatino Linotype" panose="02040502050505030304" pitchFamily="18" charset="0"/>
              </a:rPr>
            </a:br>
            <a:endParaRPr lang="tr-TR" dirty="0"/>
          </a:p>
        </p:txBody>
      </p:sp>
      <p:sp>
        <p:nvSpPr>
          <p:cNvPr id="3" name="İçerik Yer Tutucusu 2"/>
          <p:cNvSpPr>
            <a:spLocks noGrp="1"/>
          </p:cNvSpPr>
          <p:nvPr>
            <p:ph idx="1"/>
          </p:nvPr>
        </p:nvSpPr>
        <p:spPr>
          <a:xfrm>
            <a:off x="1942415" y="1772816"/>
            <a:ext cx="6591985" cy="4138406"/>
          </a:xfrm>
        </p:spPr>
        <p:txBody>
          <a:bodyPr/>
          <a:lstStyle/>
          <a:p>
            <a:r>
              <a:rPr lang="tr-TR" dirty="0" smtClean="0">
                <a:latin typeface="Palatino Linotype" panose="02040502050505030304" pitchFamily="18" charset="0"/>
              </a:rPr>
              <a:t>Astım </a:t>
            </a:r>
          </a:p>
          <a:p>
            <a:r>
              <a:rPr lang="tr-TR" dirty="0" smtClean="0">
                <a:solidFill>
                  <a:schemeClr val="tx1">
                    <a:lumMod val="65000"/>
                    <a:lumOff val="35000"/>
                  </a:schemeClr>
                </a:solidFill>
                <a:latin typeface="Palatino Linotype" panose="02040502050505030304" pitchFamily="18" charset="0"/>
              </a:rPr>
              <a:t>Epilepsi</a:t>
            </a:r>
          </a:p>
          <a:p>
            <a:r>
              <a:rPr lang="tr-TR" dirty="0" smtClean="0">
                <a:solidFill>
                  <a:schemeClr val="tx1">
                    <a:lumMod val="65000"/>
                    <a:lumOff val="35000"/>
                  </a:schemeClr>
                </a:solidFill>
                <a:latin typeface="Palatino Linotype" panose="02040502050505030304" pitchFamily="18" charset="0"/>
              </a:rPr>
              <a:t>Fenilketonüri</a:t>
            </a:r>
          </a:p>
          <a:p>
            <a:r>
              <a:rPr lang="tr-TR" dirty="0" smtClean="0">
                <a:solidFill>
                  <a:schemeClr val="tx1">
                    <a:lumMod val="65000"/>
                    <a:lumOff val="35000"/>
                  </a:schemeClr>
                </a:solidFill>
                <a:latin typeface="Palatino Linotype" panose="02040502050505030304" pitchFamily="18" charset="0"/>
              </a:rPr>
              <a:t>Talasemi</a:t>
            </a:r>
          </a:p>
          <a:p>
            <a:r>
              <a:rPr lang="tr-TR" dirty="0">
                <a:solidFill>
                  <a:schemeClr val="tx1">
                    <a:lumMod val="65000"/>
                    <a:lumOff val="35000"/>
                  </a:schemeClr>
                </a:solidFill>
                <a:latin typeface="Palatino Linotype" panose="02040502050505030304" pitchFamily="18" charset="0"/>
              </a:rPr>
              <a:t>Kronik böbrek yetmezliği </a:t>
            </a:r>
            <a:r>
              <a:rPr lang="tr-TR" dirty="0" smtClean="0">
                <a:solidFill>
                  <a:schemeClr val="tx1">
                    <a:lumMod val="65000"/>
                    <a:lumOff val="35000"/>
                  </a:schemeClr>
                </a:solidFill>
                <a:latin typeface="Palatino Linotype" panose="02040502050505030304" pitchFamily="18" charset="0"/>
              </a:rPr>
              <a:t>(KBY)</a:t>
            </a:r>
            <a:endParaRPr lang="tr-TR" b="1" dirty="0">
              <a:solidFill>
                <a:schemeClr val="tx1">
                  <a:lumMod val="65000"/>
                  <a:lumOff val="35000"/>
                </a:schemeClr>
              </a:solidFill>
              <a:latin typeface="Palatino Linotype" panose="02040502050505030304" pitchFamily="18" charset="0"/>
            </a:endParaRPr>
          </a:p>
          <a:p>
            <a:r>
              <a:rPr lang="tr-TR" dirty="0" smtClean="0">
                <a:solidFill>
                  <a:schemeClr val="tx1">
                    <a:lumMod val="65000"/>
                    <a:lumOff val="35000"/>
                  </a:schemeClr>
                </a:solidFill>
                <a:latin typeface="Palatino Linotype" panose="02040502050505030304" pitchFamily="18" charset="0"/>
              </a:rPr>
              <a:t>Diyabet</a:t>
            </a:r>
          </a:p>
          <a:p>
            <a:endParaRPr lang="tr-TR" dirty="0">
              <a:solidFill>
                <a:schemeClr val="tx1">
                  <a:lumMod val="65000"/>
                  <a:lumOff val="35000"/>
                </a:schemeClr>
              </a:solidFill>
              <a:latin typeface="Palatino Linotype" panose="02040502050505030304" pitchFamily="18" charset="0"/>
            </a:endParaRPr>
          </a:p>
          <a:p>
            <a:endParaRPr lang="tr-TR" dirty="0">
              <a:solidFill>
                <a:schemeClr val="tx1">
                  <a:lumMod val="65000"/>
                  <a:lumOff val="35000"/>
                </a:schemeClr>
              </a:solidFill>
              <a:latin typeface="Palatino Linotype" panose="02040502050505030304" pitchFamily="18" charset="0"/>
            </a:endParaRPr>
          </a:p>
          <a:p>
            <a:endParaRPr lang="tr-TR" dirty="0">
              <a:solidFill>
                <a:schemeClr val="tx1">
                  <a:lumMod val="65000"/>
                  <a:lumOff val="35000"/>
                </a:schemeClr>
              </a:solidFill>
              <a:latin typeface="Palatino Linotype" panose="02040502050505030304" pitchFamily="18" charset="0"/>
            </a:endParaRP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4285276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smtClean="0">
                <a:solidFill>
                  <a:schemeClr val="tx1">
                    <a:lumMod val="65000"/>
                    <a:lumOff val="35000"/>
                  </a:schemeClr>
                </a:solidFill>
                <a:latin typeface="Palatino Linotype" panose="02040502050505030304" pitchFamily="18" charset="0"/>
              </a:rPr>
              <a:t>Kronik Hastalığı Olan Çocuğa Yaklaşım</a:t>
            </a:r>
            <a:endParaRPr lang="tr-TR" sz="2800" b="1" dirty="0">
              <a:solidFill>
                <a:schemeClr val="tx1">
                  <a:lumMod val="65000"/>
                  <a:lumOff val="35000"/>
                </a:schemeClr>
              </a:solidFill>
              <a:latin typeface="Palatino Linotype" panose="02040502050505030304" pitchFamily="18" charset="0"/>
            </a:endParaRPr>
          </a:p>
        </p:txBody>
      </p:sp>
      <p:sp>
        <p:nvSpPr>
          <p:cNvPr id="3" name="İçerik Yer Tutucusu 2"/>
          <p:cNvSpPr>
            <a:spLocks noGrp="1"/>
          </p:cNvSpPr>
          <p:nvPr>
            <p:ph idx="1"/>
          </p:nvPr>
        </p:nvSpPr>
        <p:spPr>
          <a:xfrm>
            <a:off x="1942415" y="1844824"/>
            <a:ext cx="6591985" cy="4536504"/>
          </a:xfrm>
        </p:spPr>
        <p:txBody>
          <a:bodyPr>
            <a:normAutofit fontScale="85000" lnSpcReduction="20000"/>
          </a:bodyPr>
          <a:lstStyle/>
          <a:p>
            <a:pPr algn="just">
              <a:lnSpc>
                <a:spcPct val="110000"/>
              </a:lnSpc>
            </a:pPr>
            <a:r>
              <a:rPr lang="tr-TR" dirty="0">
                <a:solidFill>
                  <a:schemeClr val="tx1">
                    <a:lumMod val="65000"/>
                    <a:lumOff val="35000"/>
                  </a:schemeClr>
                </a:solidFill>
                <a:latin typeface="Palatino Linotype" panose="02040502050505030304" pitchFamily="18" charset="0"/>
                <a:cs typeface="Times New Roman" panose="02020603050405020304" pitchFamily="18" charset="0"/>
              </a:rPr>
              <a:t>Kronik hastalıkların çocuklarda gerileme davranışlarına yol açabildiği gibi çeşitli gelişimsel gerilik veya gelişim gecikmelerine yol açtığı da </a:t>
            </a:r>
            <a:r>
              <a:rPr lang="tr-TR" dirty="0" smtClean="0">
                <a:solidFill>
                  <a:schemeClr val="tx1">
                    <a:lumMod val="65000"/>
                    <a:lumOff val="35000"/>
                  </a:schemeClr>
                </a:solidFill>
                <a:latin typeface="Palatino Linotype" panose="02040502050505030304" pitchFamily="18" charset="0"/>
                <a:cs typeface="Times New Roman" panose="02020603050405020304" pitchFamily="18" charset="0"/>
              </a:rPr>
              <a:t>bilinmektedir</a:t>
            </a:r>
          </a:p>
          <a:p>
            <a:pPr algn="just">
              <a:lnSpc>
                <a:spcPct val="110000"/>
              </a:lnSpc>
            </a:pPr>
            <a:r>
              <a:rPr lang="tr-TR" dirty="0" smtClean="0">
                <a:solidFill>
                  <a:schemeClr val="tx1">
                    <a:lumMod val="65000"/>
                    <a:lumOff val="35000"/>
                  </a:schemeClr>
                </a:solidFill>
                <a:latin typeface="Palatino Linotype" panose="02040502050505030304" pitchFamily="18" charset="0"/>
                <a:cs typeface="Times New Roman" panose="02020603050405020304" pitchFamily="18" charset="0"/>
              </a:rPr>
              <a:t>Ayrıca </a:t>
            </a:r>
            <a:r>
              <a:rPr lang="tr-TR" dirty="0">
                <a:solidFill>
                  <a:schemeClr val="tx1">
                    <a:lumMod val="65000"/>
                    <a:lumOff val="35000"/>
                  </a:schemeClr>
                </a:solidFill>
                <a:latin typeface="Palatino Linotype" panose="02040502050505030304" pitchFamily="18" charset="0"/>
                <a:cs typeface="Times New Roman" panose="02020603050405020304" pitchFamily="18" charset="0"/>
              </a:rPr>
              <a:t>yapılan araştırmalarda kronik hastalığın çocuğun yaşam kalitesine ve akademik başarısına olumsuz etki ettiği ortaya </a:t>
            </a:r>
            <a:r>
              <a:rPr lang="tr-TR" dirty="0" smtClean="0">
                <a:solidFill>
                  <a:schemeClr val="tx1">
                    <a:lumMod val="65000"/>
                    <a:lumOff val="35000"/>
                  </a:schemeClr>
                </a:solidFill>
                <a:latin typeface="Palatino Linotype" panose="02040502050505030304" pitchFamily="18" charset="0"/>
                <a:cs typeface="Times New Roman" panose="02020603050405020304" pitchFamily="18" charset="0"/>
              </a:rPr>
              <a:t>konmuştur</a:t>
            </a:r>
            <a:r>
              <a:rPr lang="tr-TR" dirty="0">
                <a:solidFill>
                  <a:schemeClr val="tx1">
                    <a:lumMod val="65000"/>
                    <a:lumOff val="35000"/>
                  </a:schemeClr>
                </a:solidFill>
                <a:latin typeface="Palatino Linotype" panose="02040502050505030304" pitchFamily="18" charset="0"/>
                <a:cs typeface="Times New Roman" panose="02020603050405020304" pitchFamily="18" charset="0"/>
              </a:rPr>
              <a:t>,</a:t>
            </a:r>
          </a:p>
          <a:p>
            <a:pPr algn="just">
              <a:lnSpc>
                <a:spcPct val="110000"/>
              </a:lnSpc>
            </a:pPr>
            <a:r>
              <a:rPr lang="tr-TR" dirty="0">
                <a:solidFill>
                  <a:schemeClr val="tx1">
                    <a:lumMod val="65000"/>
                    <a:lumOff val="35000"/>
                  </a:schemeClr>
                </a:solidFill>
                <a:latin typeface="Palatino Linotype" panose="02040502050505030304" pitchFamily="18" charset="0"/>
                <a:cs typeface="Times New Roman" panose="02020603050405020304" pitchFamily="18" charset="0"/>
              </a:rPr>
              <a:t>Başka bir çalışmada; </a:t>
            </a:r>
            <a:r>
              <a:rPr lang="tr-TR" dirty="0">
                <a:solidFill>
                  <a:schemeClr val="tx1">
                    <a:lumMod val="65000"/>
                    <a:lumOff val="35000"/>
                  </a:schemeClr>
                </a:solidFill>
                <a:latin typeface="Palatino Linotype" panose="02040502050505030304" pitchFamily="18" charset="0"/>
              </a:rPr>
              <a:t>8-18 yaş arasındaki kronik hastalığı olan ve olmayan çocukların yaşam kalitesi düzeyleri karşılaştırılmıştır. Sonuç olarak kronik hastalığı olmayan çocukların yaşam kalitesi düzeylerinin daha yüksek olduğu ortaya </a:t>
            </a:r>
            <a:r>
              <a:rPr lang="tr-TR" dirty="0" smtClean="0">
                <a:solidFill>
                  <a:schemeClr val="tx1">
                    <a:lumMod val="65000"/>
                    <a:lumOff val="35000"/>
                  </a:schemeClr>
                </a:solidFill>
                <a:latin typeface="Palatino Linotype" panose="02040502050505030304" pitchFamily="18" charset="0"/>
              </a:rPr>
              <a:t>konmuştur.</a:t>
            </a:r>
          </a:p>
          <a:p>
            <a:pPr algn="just"/>
            <a:r>
              <a:rPr lang="tr-TR" dirty="0">
                <a:solidFill>
                  <a:schemeClr val="tx1">
                    <a:lumMod val="65000"/>
                    <a:lumOff val="35000"/>
                  </a:schemeClr>
                </a:solidFill>
                <a:latin typeface="Palatino Linotype" panose="02040502050505030304" pitchFamily="18" charset="0"/>
              </a:rPr>
              <a:t>Kronik hastalığın çocuğun gelişimine etkisinin düzeyi, hastalığın oluşum zamanına doğuştan veya sonradan kazanılmış olmasına, kalıtsal olup olmayışına, çocuğun yaşı gibi değişkenlere bağlıdır. Çünkü çocuğun her dönemde vücudu ile ilgili algısı farklıdır. </a:t>
            </a:r>
          </a:p>
          <a:p>
            <a:pPr algn="just"/>
            <a:r>
              <a:rPr lang="tr-TR" dirty="0">
                <a:solidFill>
                  <a:schemeClr val="tx1">
                    <a:lumMod val="65000"/>
                    <a:lumOff val="35000"/>
                  </a:schemeClr>
                </a:solidFill>
                <a:latin typeface="Palatino Linotype" panose="02040502050505030304" pitchFamily="18" charset="0"/>
              </a:rPr>
              <a:t>Sağlık personelinin çocuğun yapabileceği ve yapamayacağı aktiviteleri birlikte iletmesi, bu hem anne-baba hem de çocuk için yardımcı ve yol gösterici olacaktır</a:t>
            </a:r>
            <a:r>
              <a:rPr lang="tr-TR" dirty="0" smtClean="0">
                <a:solidFill>
                  <a:schemeClr val="tx1">
                    <a:lumMod val="65000"/>
                    <a:lumOff val="35000"/>
                  </a:schemeClr>
                </a:solidFill>
                <a:latin typeface="Palatino Linotype" panose="02040502050505030304" pitchFamily="18" charset="0"/>
              </a:rPr>
              <a:t>.</a:t>
            </a:r>
          </a:p>
          <a:p>
            <a:pPr algn="just"/>
            <a:r>
              <a:rPr lang="tr-TR" dirty="0">
                <a:solidFill>
                  <a:schemeClr val="tx1">
                    <a:lumMod val="65000"/>
                    <a:lumOff val="35000"/>
                  </a:schemeClr>
                </a:solidFill>
                <a:latin typeface="Palatino Linotype" panose="02040502050505030304" pitchFamily="18" charset="0"/>
              </a:rPr>
              <a:t>Uzun dönem okul yaşantısından uzak kalmak zorunda olan çocukların eğitim hayatına devam edebilmesi için «evde eğitim» uygulaması etkin bir biçimde hayata geçirilmeli ve hastane okulları yaygınlaştırılmalıdır.</a:t>
            </a:r>
          </a:p>
          <a:p>
            <a:pPr algn="just"/>
            <a:endParaRPr lang="tr-TR" dirty="0">
              <a:solidFill>
                <a:schemeClr val="tx1">
                  <a:lumMod val="65000"/>
                  <a:lumOff val="35000"/>
                </a:schemeClr>
              </a:solidFill>
              <a:latin typeface="Palatino Linotype" panose="02040502050505030304" pitchFamily="18" charset="0"/>
            </a:endParaRPr>
          </a:p>
          <a:p>
            <a:pPr algn="just">
              <a:lnSpc>
                <a:spcPct val="110000"/>
              </a:lnSpc>
            </a:pPr>
            <a:endParaRPr lang="tr-TR" dirty="0">
              <a:solidFill>
                <a:schemeClr val="tx1">
                  <a:lumMod val="65000"/>
                  <a:lumOff val="35000"/>
                </a:schemeClr>
              </a:solidFill>
              <a:latin typeface="Palatino Linotype" panose="02040502050505030304" pitchFamily="18" charset="0"/>
            </a:endParaRPr>
          </a:p>
        </p:txBody>
      </p:sp>
    </p:spTree>
    <p:extLst>
      <p:ext uri="{BB962C8B-B14F-4D97-AF65-F5344CB8AC3E}">
        <p14:creationId xmlns:p14="http://schemas.microsoft.com/office/powerpoint/2010/main" val="104139696"/>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Retrospect</Template>
  <TotalTime>265</TotalTime>
  <Words>841</Words>
  <Application>Microsoft Office PowerPoint</Application>
  <PresentationFormat>Ekran Gösterisi (4:3)</PresentationFormat>
  <Paragraphs>66</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Century Gothic</vt:lpstr>
      <vt:lpstr>Palatino Linotype</vt:lpstr>
      <vt:lpstr>Times New Roman</vt:lpstr>
      <vt:lpstr>Wingdings 3</vt:lpstr>
      <vt:lpstr>Duman</vt:lpstr>
      <vt:lpstr>AKUT VE KRONİK HASTALIK TANIMI,  AKUT VE KRONİK HASTALIĞI OLAN ÇOCUĞA VE AİLESİNE YAKLAŞIM</vt:lpstr>
      <vt:lpstr>PowerPoint Sunusu</vt:lpstr>
      <vt:lpstr>Akut Hastalık</vt:lpstr>
      <vt:lpstr>Çocuklarda Sık Görülen Akut Hastalıklar</vt:lpstr>
      <vt:lpstr>Akut Hastalığı Olan Çocuğa Yaklaşım </vt:lpstr>
      <vt:lpstr>Kronik Hastalık </vt:lpstr>
      <vt:lpstr>PowerPoint Sunusu</vt:lpstr>
      <vt:lpstr>Çocuklarda Sık Görülen Kronik Hastalıklar </vt:lpstr>
      <vt:lpstr>Kronik Hastalığı Olan Çocuğa Yaklaşım</vt:lpstr>
      <vt:lpstr>Akut ve Kronik Hastalığa Sahip Çocuklara ve Ailelerine Yaklaşım</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Akut ve Kronik Hastalığı Olan Çocuklar</dc:title>
  <dc:creator>user</dc:creator>
  <cp:lastModifiedBy>LUGEN</cp:lastModifiedBy>
  <cp:revision>61</cp:revision>
  <dcterms:created xsi:type="dcterms:W3CDTF">2016-10-04T18:34:20Z</dcterms:created>
  <dcterms:modified xsi:type="dcterms:W3CDTF">2020-12-12T11:35:16Z</dcterms:modified>
</cp:coreProperties>
</file>