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15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3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42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20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945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18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50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36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07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85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85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2A56D-A19C-4FE3-9840-CF8E17057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25986-D9C6-47E7-B4E2-B603F2D21A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27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FİİL ÇEKİMİ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 dilinde fiille ilgili dilbilgisi kategorileri  çatı, öznelik, zaman, kip, soru, ve eylemsidir. Türk dilinde bulunan fiille ilgili kategorileri oluşturmak için başta ekleme kategorisi olmak üzere çeşitli dilbilgisi yöntemlerinden yararlanılır.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4199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Süreklilik Çatısı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Cümle kurucu, yüklem olan fiilin ifade ettiği hareketin özne tarafından sürekli gerçekleştirildiğini bildirmek istediğinde fiil süreklilik çatısına sokulur. Fiilleri bu çatıya sokmak için –ala-/-ele eklerinden yararlanılır: </a:t>
            </a:r>
            <a:r>
              <a:rPr lang="tr-TR" i="1" dirty="0" smtClean="0"/>
              <a:t>kov-ala-, ov-ala-, silk-ele-, eş-ele-, şaş-ala-, dur­ala-, gev-ele-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62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Öznelik Ekleri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Zaman veya kip eki alarak şekle sokulmuş fiilin hangi özne tarafından ifade edildiğini belirmek için kullanılan eklere öznelik ekleri denir.</a:t>
            </a:r>
          </a:p>
          <a:p>
            <a:r>
              <a:rPr lang="tr-TR" dirty="0" smtClean="0"/>
              <a:t>Öznelik ekleri kökenleri dikkate alınarak kişi zamir kökenli öznelik ekleri ve iyelik kökenli öznelik ekleri biçiminde iki gruba ayrılır.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207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 Zamiri Kökenli Öznelik Ekleri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Kişi zamirlerinin ekleşmesi sonucunda oluşmuşlardır. Geniş zaman, öğrenilen geçmiş zaman, şimdiki zaman, gelecek zaman, gereklilik ve istek kipinin ikinci kişilerinin </a:t>
            </a:r>
            <a:r>
              <a:rPr lang="tr-TR" dirty="0" err="1" smtClean="0"/>
              <a:t>çekimlenmesinde</a:t>
            </a:r>
            <a:r>
              <a:rPr lang="tr-TR" dirty="0" smtClean="0"/>
              <a:t> yararlanılır</a:t>
            </a:r>
            <a:r>
              <a:rPr lang="tr-TR" dirty="0"/>
              <a:t>. Türkiye Türkçesi ölçünlü dilinde kullanılan biçimleri şöyledir.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dirty="0"/>
              <a:t>TEKLİK</a:t>
            </a:r>
          </a:p>
          <a:p>
            <a:pPr>
              <a:lnSpc>
                <a:spcPct val="80000"/>
              </a:lnSpc>
            </a:pPr>
            <a:r>
              <a:rPr lang="tr-TR" dirty="0"/>
              <a:t>      1.ŞAHIS:-IM,-İM,</a:t>
            </a:r>
          </a:p>
          <a:p>
            <a:pPr>
              <a:lnSpc>
                <a:spcPct val="80000"/>
              </a:lnSpc>
            </a:pPr>
            <a:r>
              <a:rPr lang="tr-TR" dirty="0"/>
              <a:t>      2.ŞAHIS:-SIN,-SİN</a:t>
            </a:r>
          </a:p>
          <a:p>
            <a:pPr>
              <a:lnSpc>
                <a:spcPct val="80000"/>
              </a:lnSpc>
            </a:pPr>
            <a:r>
              <a:rPr lang="tr-TR" dirty="0"/>
              <a:t>      3.ŞAHIS</a:t>
            </a:r>
            <a:r>
              <a:rPr lang="tr-TR" dirty="0" smtClean="0"/>
              <a:t>:</a:t>
            </a:r>
            <a:r>
              <a:rPr lang="en-US" dirty="0">
                <a:cs typeface="Tahoma" pitchFamily="34" charset="0"/>
              </a:rPr>
              <a:t> Ø</a:t>
            </a: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ÇOKLUK</a:t>
            </a:r>
          </a:p>
          <a:p>
            <a:pPr>
              <a:lnSpc>
                <a:spcPct val="80000"/>
              </a:lnSpc>
            </a:pPr>
            <a:r>
              <a:rPr lang="tr-TR" dirty="0"/>
              <a:t>      1.ŞAHIS:-IZ,-İZ</a:t>
            </a:r>
          </a:p>
          <a:p>
            <a:pPr>
              <a:lnSpc>
                <a:spcPct val="80000"/>
              </a:lnSpc>
            </a:pPr>
            <a:r>
              <a:rPr lang="tr-TR" dirty="0"/>
              <a:t>      2.ŞAHIS:-SINIZ</a:t>
            </a:r>
          </a:p>
          <a:p>
            <a:pPr>
              <a:lnSpc>
                <a:spcPct val="80000"/>
              </a:lnSpc>
            </a:pPr>
            <a:r>
              <a:rPr lang="tr-TR" dirty="0"/>
              <a:t>      3.ŞAHIS:-</a:t>
            </a:r>
            <a:r>
              <a:rPr lang="en-US" dirty="0">
                <a:cs typeface="Tahoma" pitchFamily="34" charset="0"/>
              </a:rPr>
              <a:t>Ø</a:t>
            </a:r>
            <a:r>
              <a:rPr lang="tr-TR" dirty="0">
                <a:cs typeface="Tahoma" pitchFamily="34" charset="0"/>
              </a:rPr>
              <a:t>, </a:t>
            </a:r>
            <a:r>
              <a:rPr lang="tr-TR" dirty="0"/>
              <a:t>LAR,-LER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550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İyelik Kökenli Öznelik Ekleri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İyelik ekleri kökenli olduğu düşünülen öznelik ekleridir.  Görülen geçmiş zaman, şart kipi ve istek kipinin I. kişilerinin </a:t>
            </a:r>
            <a:r>
              <a:rPr lang="tr-TR" dirty="0" err="1" smtClean="0"/>
              <a:t>çekimlenmesinde</a:t>
            </a:r>
            <a:r>
              <a:rPr lang="tr-TR" dirty="0" smtClean="0"/>
              <a:t> yararlanılır. Türkiye Türkçesi ölçünlü dilinde kullanılan biçimleri şöyledir.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 smtClean="0"/>
              <a:t>TEKLİK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          1.ŞAHIS:-M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          2.ŞAHIS:-N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          3.ŞAHIS:</a:t>
            </a:r>
            <a:r>
              <a:rPr lang="en-US" dirty="0" smtClean="0">
                <a:cs typeface="Tahoma" pitchFamily="34" charset="0"/>
              </a:rPr>
              <a:t>Ø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ÇOKLUK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          1.ŞAHIS:-K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          2.ŞAHIS:-NIZ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          3.ŞAHIS:</a:t>
            </a:r>
            <a:r>
              <a:rPr lang="en-US" dirty="0" smtClean="0">
                <a:cs typeface="Tahoma" pitchFamily="34" charset="0"/>
              </a:rPr>
              <a:t>Ø</a:t>
            </a:r>
            <a:r>
              <a:rPr lang="tr-TR" dirty="0" smtClean="0">
                <a:cs typeface="Tahoma" pitchFamily="34" charset="0"/>
              </a:rPr>
              <a:t>, </a:t>
            </a:r>
            <a:r>
              <a:rPr lang="tr-TR" dirty="0" smtClean="0"/>
              <a:t>-LAR   </a:t>
            </a:r>
          </a:p>
        </p:txBody>
      </p:sp>
    </p:spTree>
    <p:extLst>
      <p:ext uri="{BB962C8B-B14F-4D97-AF65-F5344CB8AC3E}">
        <p14:creationId xmlns:p14="http://schemas.microsoft.com/office/powerpoint/2010/main" val="48128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Ergin M. (1982) Türk Dil Bilgisi, İstanbul: Bayrak.</a:t>
            </a:r>
          </a:p>
          <a:p>
            <a:r>
              <a:rPr lang="tr-TR" dirty="0" err="1"/>
              <a:t>Ahanov</a:t>
            </a:r>
            <a:r>
              <a:rPr lang="tr-TR" dirty="0"/>
              <a:t> K. (2008) Dil </a:t>
            </a:r>
            <a:r>
              <a:rPr lang="tr-TR" dirty="0" err="1"/>
              <a:t>Bilminin</a:t>
            </a:r>
            <a:r>
              <a:rPr lang="tr-TR" dirty="0"/>
              <a:t> Esasları, çev. Murat </a:t>
            </a:r>
            <a:r>
              <a:rPr lang="tr-TR" dirty="0" err="1"/>
              <a:t>Ceritoglu</a:t>
            </a:r>
            <a:r>
              <a:rPr lang="tr-TR" dirty="0"/>
              <a:t>, Ankara: TDK.</a:t>
            </a:r>
          </a:p>
          <a:p>
            <a:r>
              <a:rPr lang="tr-TR" dirty="0"/>
              <a:t>Karaağaç G. (2012) Türkçenin Dil Bilgisi, İstanbul: </a:t>
            </a:r>
            <a:r>
              <a:rPr lang="tr-TR" dirty="0" err="1"/>
              <a:t>Akçağ</a:t>
            </a:r>
            <a:r>
              <a:rPr lang="tr-TR" dirty="0"/>
              <a:t>.</a:t>
            </a:r>
          </a:p>
          <a:p>
            <a:r>
              <a:rPr lang="tr-TR" dirty="0"/>
              <a:t>Vardar B. vd. (1998) Açıklamalı Dilbilim </a:t>
            </a:r>
            <a:r>
              <a:rPr lang="tr-TR" dirty="0" err="1"/>
              <a:t>Yerimleri</a:t>
            </a:r>
            <a:r>
              <a:rPr lang="tr-TR" dirty="0"/>
              <a:t> Sözlüğü, İstanbul: </a:t>
            </a:r>
            <a:r>
              <a:rPr lang="tr-TR" dirty="0" err="1"/>
              <a:t>abc</a:t>
            </a:r>
            <a:r>
              <a:rPr lang="tr-TR" dirty="0"/>
              <a:t>.</a:t>
            </a:r>
          </a:p>
          <a:p>
            <a:r>
              <a:rPr lang="tr-TR" dirty="0"/>
              <a:t>Karaağaç G. (2013) Dil Bilimi Terimleri Sözlüğü, Ankara: TDK.</a:t>
            </a:r>
          </a:p>
          <a:p>
            <a:r>
              <a:rPr lang="tr-TR" dirty="0"/>
              <a:t>Aksan D. (2015) Her Yönüyle Dil (Ana Çizgileriyle Dilbilim), Ankara: TDK.</a:t>
            </a:r>
          </a:p>
          <a:p>
            <a:r>
              <a:rPr lang="tr-TR" dirty="0"/>
              <a:t>Eker S. (2010) Çağdaş Türk Dili, Ankara: Grafiker.</a:t>
            </a:r>
          </a:p>
          <a:p>
            <a:r>
              <a:rPr lang="tr-TR" dirty="0" err="1"/>
              <a:t>Hasenov</a:t>
            </a:r>
            <a:r>
              <a:rPr lang="tr-TR" dirty="0"/>
              <a:t> É. (2003) </a:t>
            </a:r>
            <a:r>
              <a:rPr lang="tr-TR" dirty="0" err="1"/>
              <a:t>Til</a:t>
            </a:r>
            <a:r>
              <a:rPr lang="tr-TR" dirty="0"/>
              <a:t> Bilimi, Almatı: Sanat.</a:t>
            </a:r>
          </a:p>
          <a:p>
            <a:r>
              <a:rPr lang="tr-TR" dirty="0" err="1"/>
              <a:t>Safiyullina</a:t>
            </a:r>
            <a:r>
              <a:rPr lang="tr-TR" dirty="0"/>
              <a:t> F:S. (2001)</a:t>
            </a:r>
            <a:r>
              <a:rPr lang="tr-TR" dirty="0" err="1"/>
              <a:t>Til</a:t>
            </a:r>
            <a:r>
              <a:rPr lang="tr-TR" dirty="0"/>
              <a:t> </a:t>
            </a:r>
            <a:r>
              <a:rPr lang="tr-TR" dirty="0" err="1"/>
              <a:t>Gıylimine</a:t>
            </a:r>
            <a:r>
              <a:rPr lang="tr-TR" dirty="0"/>
              <a:t> Kiriş, Kazan: </a:t>
            </a:r>
            <a:r>
              <a:rPr lang="tr-TR" dirty="0" err="1"/>
              <a:t>TaRİH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692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Çatı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Cümle kurucuya göre özne yüklem, özne yüklem, nesne tümleci ilişkisini ifade eden kategoridir. Bu kategoriyi oluşturmak için öncelikle ekleme yönteminden yararlanılır. Yardımcı söz yöntemiyle oluşturulan çatı kategorisi bulunmaktadır.</a:t>
            </a:r>
          </a:p>
          <a:p>
            <a:r>
              <a:rPr lang="tr-TR" dirty="0" smtClean="0"/>
              <a:t>Çatı kategorisinde fiilin geçişli veya </a:t>
            </a:r>
            <a:r>
              <a:rPr lang="tr-TR" dirty="0" err="1" smtClean="0"/>
              <a:t>geçişsiz</a:t>
            </a:r>
            <a:r>
              <a:rPr lang="tr-TR" dirty="0" smtClean="0"/>
              <a:t> olması önemlidir. Geçişli fiil dışa dönük olup yapma ifade eder. Geçişli fiiller cümlede veya söz öbeğinde  yüklem olarak kullanıldığında söylensin veya söylenmesin  bir nesne tümlecini gerektirir. </a:t>
            </a:r>
            <a:r>
              <a:rPr lang="tr-TR" dirty="0" err="1" smtClean="0"/>
              <a:t>Geçişsiz</a:t>
            </a:r>
            <a:r>
              <a:rPr lang="tr-TR" dirty="0" smtClean="0"/>
              <a:t> fiiller ise içe dönük olup olma ifade ederler. Cümlede veya söz öbeğinde  yüklem olarak kullanıldığında bir nesne tümlecini gerektirmeyip hareket özneye olma biçiminde geri döner.</a:t>
            </a:r>
          </a:p>
          <a:p>
            <a:r>
              <a:rPr lang="tr-TR" dirty="0" smtClean="0"/>
              <a:t>Çatı ekleri, eklendikleri sözlerden yeni anlamlı sözler türetmezler. </a:t>
            </a:r>
          </a:p>
          <a:p>
            <a:r>
              <a:rPr lang="tr-TR" dirty="0" smtClean="0"/>
              <a:t>Türk dilindeki belli başlı fiil çatıları şunlardır: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359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Olumsuzluk Çatısı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Cümle kurucuya göre söz öbeğinde veya cümlede yüklem durumunda olan fiilin ifade ettiği hareketin ortaya çıkmadığını bildirir. Türk dilinde olumsuz çatıyı oluşturmak için ekleme yönteminden yararlanılır. </a:t>
            </a:r>
          </a:p>
          <a:p>
            <a:r>
              <a:rPr lang="tr-TR" dirty="0" smtClean="0"/>
              <a:t>Bu çatıyı oluşturmak için fiil tabanlarına «-</a:t>
            </a:r>
            <a:r>
              <a:rPr lang="tr-TR" dirty="0" err="1" smtClean="0"/>
              <a:t>ma</a:t>
            </a:r>
            <a:r>
              <a:rPr lang="tr-TR" dirty="0" smtClean="0"/>
              <a:t>-/-me-» ekleri ulanır: </a:t>
            </a:r>
            <a:r>
              <a:rPr lang="tr-TR" i="1" dirty="0" smtClean="0"/>
              <a:t>gelmedi, yazmadı, okumadı, görmedi.</a:t>
            </a:r>
          </a:p>
          <a:p>
            <a:r>
              <a:rPr lang="tr-TR" dirty="0" smtClean="0"/>
              <a:t>Olumsuzluk eki her fiile eklenir ve eklendiği fiilin </a:t>
            </a:r>
            <a:r>
              <a:rPr lang="tr-TR" dirty="0" err="1" smtClean="0"/>
              <a:t>geçişlilik</a:t>
            </a:r>
            <a:r>
              <a:rPr lang="tr-TR" dirty="0" smtClean="0"/>
              <a:t> veya </a:t>
            </a:r>
            <a:r>
              <a:rPr lang="tr-TR" dirty="0" err="1" smtClean="0"/>
              <a:t>geçişsizliğini</a:t>
            </a:r>
            <a:r>
              <a:rPr lang="tr-TR" dirty="0" smtClean="0"/>
              <a:t> etkilemez.</a:t>
            </a:r>
          </a:p>
          <a:p>
            <a:r>
              <a:rPr lang="tr-TR" dirty="0" smtClean="0"/>
              <a:t>Diğer çatı ekleri olumsuzluk ekinden önce fiile ulanır, ondan sonra zaman, kip veya fiilimsi ekleri eklenebilir.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584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Dönüşlülük</a:t>
            </a:r>
            <a:r>
              <a:rPr lang="tr-TR" dirty="0" smtClean="0"/>
              <a:t> Çatısı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Cümle kurucuya göre, cümledeki öznenin yüklemin ifade ettiği hareketten etkilendiğini, ifade eden çatıdır. </a:t>
            </a:r>
            <a:r>
              <a:rPr lang="tr-TR" dirty="0" err="1" smtClean="0"/>
              <a:t>Dönüşlülük</a:t>
            </a:r>
            <a:r>
              <a:rPr lang="tr-TR" dirty="0" smtClean="0"/>
              <a:t> çatısını oluşturmak için genellikle ekleme yönteminden yararlanılır. Fiilleri bu çatıya sokmak için «-n-» ekinden yararlanılır.</a:t>
            </a:r>
          </a:p>
          <a:p>
            <a:r>
              <a:rPr lang="tr-TR" dirty="0" smtClean="0"/>
              <a:t>-n- eki ulanarak </a:t>
            </a:r>
            <a:r>
              <a:rPr lang="tr-TR" dirty="0" err="1" smtClean="0"/>
              <a:t>dönüşlülük</a:t>
            </a:r>
            <a:r>
              <a:rPr lang="tr-TR" dirty="0" smtClean="0"/>
              <a:t> çatısına sokulmuş fiiller kendi kendine yapma veya olma ifade ederler. Bu kendi kendine yapma veya olmanın iki cephesi vardır: Biri kendi kendine, kendi başına yapma veya olma; diğeri kendisine yapma ve­ya olma. Yani bu ekle yapılan fiiller öznenin kendi kendisine yaptığı hareke­ti ve kendisine tesir eden, kendisi için yaptığı hareketi ifade ederler.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031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Dönüşlü fiillerin büyük bir kısmı olma ifade eder, pek az olmakla beraber yapma ifade edenleri de vardır. </a:t>
            </a:r>
          </a:p>
          <a:p>
            <a:r>
              <a:rPr lang="tr-TR" dirty="0" smtClean="0"/>
              <a:t>Dönüşlü fiiller genellikle ge­çişli fiillerden </a:t>
            </a:r>
            <a:r>
              <a:rPr lang="tr-TR" dirty="0" err="1" smtClean="0"/>
              <a:t>oluştururlur</a:t>
            </a:r>
            <a:r>
              <a:rPr lang="tr-TR" dirty="0" smtClean="0"/>
              <a:t>. Fakat </a:t>
            </a:r>
            <a:r>
              <a:rPr lang="tr-TR" dirty="0" err="1" smtClean="0"/>
              <a:t>geçişsiz</a:t>
            </a:r>
            <a:r>
              <a:rPr lang="tr-TR" dirty="0" smtClean="0"/>
              <a:t> fiillerden yapılanları da vardır. Bü­tün bunları şu örneklerde görmek mümkündür: </a:t>
            </a:r>
            <a:r>
              <a:rPr lang="tr-TR" i="1" dirty="0" smtClean="0"/>
              <a:t>al-ı-n-, sal-ı-n-, gez-i-n-, giy-i-n-, dola-n-, tıka-n-, bul-u-n-, aç-ı-n-, </a:t>
            </a:r>
            <a:r>
              <a:rPr lang="tr-TR" i="1" dirty="0" err="1" smtClean="0"/>
              <a:t>öğre</a:t>
            </a:r>
            <a:r>
              <a:rPr lang="tr-TR" i="1" dirty="0" smtClean="0"/>
              <a:t>-n-, tut-u-n-, döv-ü-n-, saklan-, ara-n-, taşı-n-, sürü-n-, söyle-n-, kaç-ı-n-,,  tap-ı-n-.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789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Edilgen Çatı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Cümle kurucuya göre öznenin yüklemin ifade ettiği hareketin edilgen öznesi olduğunu ifade eden çatıdır. Esasta geçişli fiil tabanlarına -l- ekinin ulanmasıyla edilgen fiiller elde edilir. Ünlü ile veya /l/ ünsüzüyle sonlanan geçişli fiillerin edilgen çatısını oluşturmak için ise /n/ ekinden yararlanılır. </a:t>
            </a:r>
          </a:p>
          <a:p>
            <a:r>
              <a:rPr lang="tr-TR" dirty="0" smtClean="0"/>
              <a:t>Edilgen fiillerin yüklem olduğu cümlelerde özne pasiftir: Kalem kırıldı. Kitap okundu. Mektup yazıldı. Ödev yapıldı.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92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Belirsiz Çatı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Geçişsiz</a:t>
            </a:r>
            <a:r>
              <a:rPr lang="tr-TR" dirty="0" smtClean="0"/>
              <a:t> fiillere -l- ekinin ulanmasıyla edilgen çatılı fiiller oluşturulur. Ünlü veya /l/ ünsüzüyle sonlanan </a:t>
            </a:r>
            <a:r>
              <a:rPr lang="tr-TR" dirty="0" err="1" smtClean="0"/>
              <a:t>geçişsiz</a:t>
            </a:r>
            <a:r>
              <a:rPr lang="tr-TR" dirty="0" smtClean="0"/>
              <a:t> fiillere ise -n- eki ulanır.</a:t>
            </a:r>
          </a:p>
          <a:p>
            <a:r>
              <a:rPr lang="tr-TR" dirty="0" smtClean="0"/>
              <a:t>Belirsiz çatılı fiillerin yüklem olduğu cümlelerde özne belirsizdir. Özne ne söz olarak ne de ekle ifade edilir. Bu sebeple belirsiz çatılı fiiller, cümlede yüklem olduğunda 3. kişiymiş gibi </a:t>
            </a:r>
            <a:r>
              <a:rPr lang="tr-TR" dirty="0" err="1" smtClean="0"/>
              <a:t>çekimlenir</a:t>
            </a:r>
            <a:r>
              <a:rPr lang="tr-TR" dirty="0" smtClean="0"/>
              <a:t>. Çünkü  normal fiil çekimlerinde öznenin ekle ifade tek çekim 3. kişi çekimidir: </a:t>
            </a:r>
            <a:r>
              <a:rPr lang="tr-TR" i="1" dirty="0" smtClean="0"/>
              <a:t>yatıldı, susuldu, çıkıldı, ölünür, gülündü vb.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090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İşteş Çatı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Cümle kurucu, yüklem olacak fiilin özne tarafından ortaklaşa yapıldığını ifade etmek istediğinde fiil tabanına –ş- ekini ular. –ş- eki ulanmış fillere işteş çatılı fiiller denir.</a:t>
            </a:r>
          </a:p>
          <a:p>
            <a:r>
              <a:rPr lang="tr-TR" dirty="0" smtClean="0"/>
              <a:t>Geçişli fiillere ulanan –ş- ekiyle, öznelerin hareketi karşılıklı ortaklaşa yaptığı ifade edilir. Böylesi fiillerin yüklem olduğu cümlelerde özneler karşılıklı olarak birbirlerini etkilerler: dövüştü, atıştı, kucaklaştı, görüştü vb.</a:t>
            </a:r>
          </a:p>
          <a:p>
            <a:r>
              <a:rPr lang="tr-TR" dirty="0" err="1" smtClean="0"/>
              <a:t>Geçişsiz</a:t>
            </a:r>
            <a:r>
              <a:rPr lang="tr-TR" dirty="0" smtClean="0"/>
              <a:t> fiillere ulanan –ş- ekiyle, öznelerin hareketi birlikte ortaklaşa yaptığı ifade edilir. Böylesi fiillerin yüklem olduğu cümlelerde özneler hareketi birlikte yaparlar: </a:t>
            </a:r>
            <a:r>
              <a:rPr lang="tr-TR" i="1" dirty="0" smtClean="0"/>
              <a:t>kaçıştı, gülüştü, uçuştu, ağlaştı</a:t>
            </a:r>
            <a:r>
              <a:rPr lang="tr-TR" dirty="0" smtClean="0"/>
              <a:t> vb.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078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Ettirgen Çatı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Cümle kurucu,  yüklem olan fiilin ifade ettiği hareketi özne tarafından başka birisine yaptırıldığı ifade edilmek istendiğinde fiil ettirgen çatıya dönüştürülür. Ettirgen çatı geçişli fiillere –Ar-, -r-, -t-, -</a:t>
            </a:r>
            <a:r>
              <a:rPr lang="tr-TR" dirty="0" err="1" smtClean="0"/>
              <a:t>DIr</a:t>
            </a:r>
            <a:r>
              <a:rPr lang="tr-TR" dirty="0" smtClean="0"/>
              <a:t>-, -z-, -dar-, -Gır-, -</a:t>
            </a:r>
            <a:r>
              <a:rPr lang="tr-TR" dirty="0" err="1" smtClean="0"/>
              <a:t>Gız</a:t>
            </a:r>
            <a:r>
              <a:rPr lang="tr-TR" dirty="0" smtClean="0"/>
              <a:t>- vb. eklerin ulanmasıyla elde edilir: </a:t>
            </a:r>
            <a:r>
              <a:rPr lang="tr-TR" i="1" dirty="0" smtClean="0"/>
              <a:t>içir-, geçir-, arat-, söylet-, çıkar-, yazdır-, kurdur-, emzir-, gönder-, </a:t>
            </a:r>
            <a:r>
              <a:rPr lang="tr-TR" i="1" dirty="0" err="1" smtClean="0"/>
              <a:t>irgür</a:t>
            </a:r>
            <a:r>
              <a:rPr lang="tr-TR" i="1" dirty="0" smtClean="0"/>
              <a:t>-, </a:t>
            </a:r>
            <a:r>
              <a:rPr lang="tr-TR" i="1" dirty="0" err="1" smtClean="0"/>
              <a:t>körgüz</a:t>
            </a:r>
            <a:r>
              <a:rPr lang="tr-TR" i="1" dirty="0" smtClean="0"/>
              <a:t>-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80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1122</Words>
  <Application>Microsoft Office PowerPoint</Application>
  <PresentationFormat>Ekran Gösterisi (4:3)</PresentationFormat>
  <Paragraphs>65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Tahoma</vt:lpstr>
      <vt:lpstr>Ofis Teması</vt:lpstr>
      <vt:lpstr>FİİL ÇEKİMİ</vt:lpstr>
      <vt:lpstr>Çatı Kategorisi</vt:lpstr>
      <vt:lpstr>Olumsuzluk Çatısı</vt:lpstr>
      <vt:lpstr>Dönüşlülük Çatısı</vt:lpstr>
      <vt:lpstr>PowerPoint Sunusu</vt:lpstr>
      <vt:lpstr>Edilgen Çatı</vt:lpstr>
      <vt:lpstr>Belirsiz Çatı</vt:lpstr>
      <vt:lpstr>İşteş Çatı</vt:lpstr>
      <vt:lpstr>Ettirgen Çatı</vt:lpstr>
      <vt:lpstr>Süreklilik Çatısı</vt:lpstr>
      <vt:lpstr>Öznelik Ekleri</vt:lpstr>
      <vt:lpstr>Kişi Zamiri Kökenli Öznelik Ekleri</vt:lpstr>
      <vt:lpstr>İyelik Kökenli Öznelik Ekleri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FİİL ÇEKİMİ</dc:title>
  <dc:creator>ceritoglu</dc:creator>
  <cp:lastModifiedBy>kutbilge</cp:lastModifiedBy>
  <cp:revision>17</cp:revision>
  <dcterms:created xsi:type="dcterms:W3CDTF">2018-02-25T17:26:15Z</dcterms:created>
  <dcterms:modified xsi:type="dcterms:W3CDTF">2018-03-08T10:40:50Z</dcterms:modified>
</cp:coreProperties>
</file>