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7" r:id="rId41"/>
    <p:sldId id="298" r:id="rId42"/>
    <p:sldId id="299" r:id="rId43"/>
    <p:sldId id="300" r:id="rId44"/>
    <p:sldId id="301" r:id="rId45"/>
    <p:sldId id="302" r:id="rId46"/>
    <p:sldId id="303" r:id="rId47"/>
    <p:sldId id="304" r:id="rId48"/>
    <p:sldId id="305" r:id="rId4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499" y="35"/>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30.09.2019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30.09.2019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5A7F831-DC06-4B65-86A3-832CC411DB04}"/>
              </a:ext>
            </a:extLst>
          </p:cNvPr>
          <p:cNvSpPr>
            <a:spLocks noGrp="1"/>
          </p:cNvSpPr>
          <p:nvPr>
            <p:ph type="ctrTitle"/>
          </p:nvPr>
        </p:nvSpPr>
        <p:spPr/>
        <p:txBody>
          <a:bodyPr>
            <a:normAutofit fontScale="90000"/>
          </a:bodyPr>
          <a:lstStyle/>
          <a:p>
            <a:r>
              <a:rPr lang="tr-TR" dirty="0"/>
              <a:t>KONU 3</a:t>
            </a:r>
            <a:br>
              <a:rPr lang="tr-TR" dirty="0"/>
            </a:br>
            <a:r>
              <a:rPr lang="tr-TR" dirty="0"/>
              <a:t>Propaganda, Rıza Üretimi ve Halkla İlişkiler</a:t>
            </a:r>
          </a:p>
        </p:txBody>
      </p:sp>
    </p:spTree>
    <p:extLst>
      <p:ext uri="{BB962C8B-B14F-4D97-AF65-F5344CB8AC3E}">
        <p14:creationId xmlns:p14="http://schemas.microsoft.com/office/powerpoint/2010/main" val="14006423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ÖRNEK </a:t>
            </a:r>
          </a:p>
          <a:p>
            <a:pPr marL="0" indent="0">
              <a:buNone/>
            </a:pPr>
            <a:r>
              <a:rPr lang="tr-TR" b="1" dirty="0"/>
              <a:t>Yazar:</a:t>
            </a:r>
            <a:r>
              <a:rPr lang="tr-TR" dirty="0"/>
              <a:t> Mehmet Cemil Topal, </a:t>
            </a:r>
          </a:p>
          <a:p>
            <a:pPr marL="0" indent="0">
              <a:buNone/>
            </a:pPr>
            <a:r>
              <a:rPr lang="tr-TR" b="1" dirty="0"/>
              <a:t>HALKLA İLİŞKİLER VE SAVAŞ: TOPLUMLARI CİNAYETE ORTAK ETMEK</a:t>
            </a:r>
            <a:r>
              <a:rPr lang="tr-TR" dirty="0"/>
              <a:t>,</a:t>
            </a:r>
          </a:p>
          <a:p>
            <a:pPr marL="0" indent="0">
              <a:buNone/>
            </a:pPr>
            <a:r>
              <a:rPr lang="tr-TR" b="1" dirty="0"/>
              <a:t>İçinde</a:t>
            </a:r>
            <a:r>
              <a:rPr lang="tr-TR" dirty="0"/>
              <a:t> Halkla İlişkiler ve Reklamın Anatomisi Eleştirel Bir Kavrayış (der. Sema Yıldırım Becerikli, 2011, Ütopya Yay. </a:t>
            </a:r>
            <a:r>
              <a:rPr lang="tr-TR" dirty="0" err="1"/>
              <a:t>ss</a:t>
            </a:r>
            <a:r>
              <a:rPr lang="tr-TR" dirty="0"/>
              <a:t>. 166-196)</a:t>
            </a:r>
          </a:p>
        </p:txBody>
      </p:sp>
    </p:spTree>
    <p:extLst>
      <p:ext uri="{BB962C8B-B14F-4D97-AF65-F5344CB8AC3E}">
        <p14:creationId xmlns:p14="http://schemas.microsoft.com/office/powerpoint/2010/main" val="20891121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Bu makalede, her yanı iletişim ağlarıyla çevrili modern kapitalist toplumların iktidarlar tarafından uygulanan savaş politikalarını onaylama sürecinde Halkla İlişkilerin üstlendiği rol ele alınmaktadır.</a:t>
            </a:r>
          </a:p>
          <a:p>
            <a:pPr marL="0" indent="0">
              <a:buNone/>
            </a:pPr>
            <a:r>
              <a:rPr lang="tr-TR" dirty="0"/>
              <a:t>Halkla ilişkiler bir ikna ve meşrulaştırma yöntemi olarak kitle iletişim araçları yardımıyla yürüttüğü kampanyalar sonucunda ortaya çıkan kanlı savaşlarda ve bu savaşların sürdürülmesinde önemli görevler üstlenmektedir.</a:t>
            </a:r>
          </a:p>
          <a:p>
            <a:pPr marL="0" indent="0">
              <a:buNone/>
            </a:pPr>
            <a:endParaRPr lang="tr-TR" dirty="0"/>
          </a:p>
        </p:txBody>
      </p:sp>
    </p:spTree>
    <p:extLst>
      <p:ext uri="{BB962C8B-B14F-4D97-AF65-F5344CB8AC3E}">
        <p14:creationId xmlns:p14="http://schemas.microsoft.com/office/powerpoint/2010/main" val="37372470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normAutofit lnSpcReduction="10000"/>
          </a:bodyPr>
          <a:lstStyle/>
          <a:p>
            <a:pPr marL="0" indent="0">
              <a:buNone/>
            </a:pPr>
            <a:r>
              <a:rPr lang="tr-TR" dirty="0"/>
              <a:t>Halkla ilişkiler, hakim yapının menfaatleri doğrultusunda ürettiği iletişim stratejileriyle gerçeklerin üzerini örtebilmektedir. Bu gizleme ve kabullendirme sürecinde yazılı ve görsel medyadan faydalanılır. Kimi zaman bir haber metnine şekil verilir, kimi zaman mesajlar bir sanat filminin içine gizlenir.</a:t>
            </a:r>
          </a:p>
          <a:p>
            <a:pPr marL="0" indent="0">
              <a:buNone/>
            </a:pPr>
            <a:r>
              <a:rPr lang="tr-TR" dirty="0"/>
              <a:t>Neyin haber olup, neyin algılanması gerektiği konusunu Kurt </a:t>
            </a:r>
            <a:r>
              <a:rPr lang="tr-TR" dirty="0" err="1"/>
              <a:t>Lewin</a:t>
            </a:r>
            <a:r>
              <a:rPr lang="tr-TR" dirty="0"/>
              <a:t>, “eşik bekçileri” terimiyle açıklar. Topluma neyin bildirilip neyin arka planda tutulacağına eşik bekçileri karar verir. </a:t>
            </a:r>
            <a:r>
              <a:rPr lang="tr-TR" dirty="0" err="1"/>
              <a:t>Lipmann</a:t>
            </a:r>
            <a:r>
              <a:rPr lang="tr-TR" dirty="0"/>
              <a:t> ise, “okuyucuya ulaşan her gazete bir dizi seçimin ürünüdür” demektedir.</a:t>
            </a:r>
          </a:p>
          <a:p>
            <a:pPr marL="0" indent="0">
              <a:buNone/>
            </a:pPr>
            <a:endParaRPr lang="tr-TR" dirty="0"/>
          </a:p>
        </p:txBody>
      </p:sp>
    </p:spTree>
    <p:extLst>
      <p:ext uri="{BB962C8B-B14F-4D97-AF65-F5344CB8AC3E}">
        <p14:creationId xmlns:p14="http://schemas.microsoft.com/office/powerpoint/2010/main" val="3108357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Günümüzde medyanın gündem belirleme işlevinden etkilenmeyen bir kamuoyu yoktur herhalde. Kamuoyu sürecinde medya, özellikle de bireyin çevre gözlemleri bağlamında önemlidir. İnsanlar kanaat ortamını gözlemlerlerken iki kaynaktan yararlanırlar: Birincisi, doğrudan gözlemlediği çevre, ikincisi medya(dolaylı algılama).</a:t>
            </a:r>
          </a:p>
          <a:p>
            <a:pPr marL="0" indent="0">
              <a:buNone/>
            </a:pPr>
            <a:r>
              <a:rPr lang="tr-TR" dirty="0"/>
              <a:t>Film senaryolarına yapılan eklemeler, haber programlarında sürekli tekrarlanan kelimeler, devlet yöneticilerinin  halkı korkuyla örülü bir paranoyaya hapsetmeleri için aşama </a:t>
            </a:r>
            <a:r>
              <a:rPr lang="tr-TR" dirty="0" err="1"/>
              <a:t>aşama</a:t>
            </a:r>
            <a:r>
              <a:rPr lang="tr-TR" dirty="0"/>
              <a:t> uyguladıkları kampanyanın birer parçasıdır. </a:t>
            </a:r>
          </a:p>
          <a:p>
            <a:pPr marL="0" indent="0">
              <a:buNone/>
            </a:pPr>
            <a:endParaRPr lang="tr-TR" dirty="0"/>
          </a:p>
        </p:txBody>
      </p:sp>
    </p:spTree>
    <p:extLst>
      <p:ext uri="{BB962C8B-B14F-4D97-AF65-F5344CB8AC3E}">
        <p14:creationId xmlns:p14="http://schemas.microsoft.com/office/powerpoint/2010/main" val="23990983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İktidarlar, kitle iletişim araçlarıyla yürütülecek savaş kampanyalarında halkla ilişkiler uzmanlarından ve halkla ilişkilerin ikna edici yönünden oldukça faydalanırlar. Bu savaş kampanyasının başındaki uzmanlar öylesine büyük bir halk desteği sağlar ki, insanlar başka bir ülkeye açılacak savaşın destekleyicisi haline dönüştürülebilir.</a:t>
            </a:r>
          </a:p>
          <a:p>
            <a:pPr marL="0" indent="0">
              <a:buNone/>
            </a:pPr>
            <a:r>
              <a:rPr lang="tr-TR" dirty="0"/>
              <a:t>Halkla ilişkilerin kökeni ilk propagandistlere kadar uzanmaktadır. Eski tarihlerden beri uygulanan halkla ilişkiler, insanları ikna etmek ve onların davranışlarında değişiklik yaratmak için kullanılagelmiştir.</a:t>
            </a:r>
          </a:p>
          <a:p>
            <a:pPr marL="0" indent="0">
              <a:buNone/>
            </a:pPr>
            <a:endParaRPr lang="tr-TR" dirty="0"/>
          </a:p>
        </p:txBody>
      </p:sp>
    </p:spTree>
    <p:extLst>
      <p:ext uri="{BB962C8B-B14F-4D97-AF65-F5344CB8AC3E}">
        <p14:creationId xmlns:p14="http://schemas.microsoft.com/office/powerpoint/2010/main" val="19166246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normAutofit lnSpcReduction="10000"/>
          </a:bodyPr>
          <a:lstStyle/>
          <a:p>
            <a:pPr marL="0" indent="0">
              <a:buNone/>
            </a:pPr>
            <a:r>
              <a:rPr lang="tr-TR" dirty="0"/>
              <a:t>Bazen halkla ilişkilerin yeni bir olgu olduğu söylenir, fakat amacının, toplumdaki rolünün ve gerektirdiği iletişim türünün yaklaşık </a:t>
            </a:r>
            <a:r>
              <a:rPr lang="tr-TR" dirty="0" err="1"/>
              <a:t>ikibinbeşyüz</a:t>
            </a:r>
            <a:r>
              <a:rPr lang="tr-TR" dirty="0"/>
              <a:t> yıldır retoriğe sorulan soruları devraldığı açıktır. Halkla ilişkilerle ilgili gelişen fikirlerin iletişim, etik, politika ve sosyolojideki temel sorunlarla bağlantılı olduğu açıktır. </a:t>
            </a:r>
          </a:p>
          <a:p>
            <a:pPr marL="0" indent="0">
              <a:buNone/>
            </a:pPr>
            <a:r>
              <a:rPr lang="tr-TR" dirty="0"/>
              <a:t>Halkla ilişkilerin propaganda ile ilişkisine geçmeden, propaganda kavramına bir göz atalım: Propaganda, bir fikrin, önyargılarımızı ve duygularımızı etkileyen imajlar, sloganlar ve sembollerin becerikli bir şekilde kullanılması yoluyla iletilmesidir ki böylece çağrıyı dinleyen, o fikri ‘kendi isteğiyle’ kendi fikri gibi benimsesin</a:t>
            </a:r>
          </a:p>
        </p:txBody>
      </p:sp>
    </p:spTree>
    <p:extLst>
      <p:ext uri="{BB962C8B-B14F-4D97-AF65-F5344CB8AC3E}">
        <p14:creationId xmlns:p14="http://schemas.microsoft.com/office/powerpoint/2010/main" val="17679231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Misyonerlik çalışmalarıyla, sözcüsü oldukları dinin mensubiyetine çağrı yapan propagandistler, insanları ilahi bir erdeme davet etmişlerdi. Bu ikna süreci sancısız ve kansız değildi. Kamu </a:t>
            </a:r>
            <a:r>
              <a:rPr lang="tr-TR" dirty="0" err="1"/>
              <a:t>eşikçisi</a:t>
            </a:r>
            <a:r>
              <a:rPr lang="tr-TR" dirty="0"/>
              <a:t> din adamları, Tanrının sorgulanamaz buyruklarını insanlara ulaştırmaya adandıklarını söylüyorlardı. </a:t>
            </a:r>
          </a:p>
          <a:p>
            <a:pPr marL="0" indent="0">
              <a:buNone/>
            </a:pPr>
            <a:r>
              <a:rPr lang="tr-TR" dirty="0"/>
              <a:t>Dökülen kanın ve yapılan haksızlıkların artık karşı konulamaz bir meşruiyeti vardı. Tanrının emirlerini yerine getirme amacıyla tebliğ vazifesinin çok ötesine geçerek ‘kafirleri’ cezalandırmak için harekete geçen kalabalıklar “Agora “ filminde çarpıcı bir dille anlatılır.</a:t>
            </a:r>
          </a:p>
          <a:p>
            <a:pPr marL="0" indent="0">
              <a:buNone/>
            </a:pPr>
            <a:endParaRPr lang="tr-TR" dirty="0"/>
          </a:p>
        </p:txBody>
      </p:sp>
    </p:spTree>
    <p:extLst>
      <p:ext uri="{BB962C8B-B14F-4D97-AF65-F5344CB8AC3E}">
        <p14:creationId xmlns:p14="http://schemas.microsoft.com/office/powerpoint/2010/main" val="244080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b="1" dirty="0"/>
              <a:t>AGORA</a:t>
            </a:r>
          </a:p>
          <a:p>
            <a:pPr marL="0" indent="0">
              <a:buNone/>
            </a:pPr>
            <a:r>
              <a:rPr lang="tr-TR" dirty="0"/>
              <a:t>2009 İspanyol yapımı</a:t>
            </a:r>
          </a:p>
          <a:p>
            <a:pPr marL="0" indent="0">
              <a:buNone/>
            </a:pPr>
            <a:r>
              <a:rPr lang="tr-TR" dirty="0"/>
              <a:t>Senaryosunu yazan ve yöneten </a:t>
            </a:r>
            <a:r>
              <a:rPr lang="tr-TR" dirty="0" err="1"/>
              <a:t>Alejandro</a:t>
            </a:r>
            <a:r>
              <a:rPr lang="tr-TR" dirty="0"/>
              <a:t> </a:t>
            </a:r>
            <a:r>
              <a:rPr lang="tr-TR" dirty="0" err="1"/>
              <a:t>Amenbar</a:t>
            </a:r>
            <a:endParaRPr lang="tr-TR" dirty="0"/>
          </a:p>
          <a:p>
            <a:pPr marL="0" indent="0">
              <a:buNone/>
            </a:pPr>
            <a:r>
              <a:rPr lang="tr-TR" dirty="0"/>
              <a:t>Konu: iç içe yaşayan insanların inançları uğruna nasıl bir körleşmeye ve kan </a:t>
            </a:r>
            <a:r>
              <a:rPr lang="tr-TR" dirty="0" err="1"/>
              <a:t>dökücülüğe</a:t>
            </a:r>
            <a:r>
              <a:rPr lang="tr-TR" dirty="0"/>
              <a:t> sürüklendikleri anlatılmaktadır. </a:t>
            </a:r>
          </a:p>
          <a:p>
            <a:pPr marL="0" indent="0">
              <a:buNone/>
            </a:pPr>
            <a:r>
              <a:rPr lang="tr-TR" dirty="0"/>
              <a:t>‘Tanrının </a:t>
            </a:r>
            <a:r>
              <a:rPr lang="tr-TR" dirty="0" err="1"/>
              <a:t>Elçileri’kendi</a:t>
            </a:r>
            <a:r>
              <a:rPr lang="tr-TR" dirty="0"/>
              <a:t> inandıkları yola katılmayan kafirlerin cezalandırılmaları için kalabalıkları harekete geçirir. Propagandistler iktidarı paylaşan birer din adamına, devlet adamları ya da yanlarından ayırmadıkları bu ‘kamu </a:t>
            </a:r>
            <a:r>
              <a:rPr lang="tr-TR" dirty="0" err="1"/>
              <a:t>eşikçileriyle</a:t>
            </a:r>
            <a:r>
              <a:rPr lang="tr-TR" dirty="0"/>
              <a:t>’ Tanrının yeryüzündeki temsilcilerine  dönüşmüştür.</a:t>
            </a:r>
          </a:p>
          <a:p>
            <a:pPr marL="0" indent="0">
              <a:buNone/>
            </a:pPr>
            <a:endParaRPr lang="tr-TR" dirty="0"/>
          </a:p>
        </p:txBody>
      </p:sp>
    </p:spTree>
    <p:extLst>
      <p:ext uri="{BB962C8B-B14F-4D97-AF65-F5344CB8AC3E}">
        <p14:creationId xmlns:p14="http://schemas.microsoft.com/office/powerpoint/2010/main" val="41728586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Din için, Tanrı adına yapılan savaşlar halkla ilişkiler pratiğinin temellerini atan propagandistlere çok şey borçludur. Doğunun göz alıcı güzelliği ve sömürülmeyi bekleyen kaynakları gerçekte ne için savaştıklarını bilmeyen insanlardan gizlenmeliydi. Bu görevi yerine getirmek de ‘kamu </a:t>
            </a:r>
            <a:r>
              <a:rPr lang="tr-TR" dirty="0" err="1"/>
              <a:t>eşikçisi</a:t>
            </a:r>
            <a:r>
              <a:rPr lang="tr-TR" dirty="0"/>
              <a:t>’ olan rahiplere düşüyordu. </a:t>
            </a:r>
          </a:p>
          <a:p>
            <a:pPr marL="0" indent="0">
              <a:buNone/>
            </a:pPr>
            <a:endParaRPr lang="tr-TR" dirty="0"/>
          </a:p>
        </p:txBody>
      </p:sp>
    </p:spTree>
    <p:extLst>
      <p:ext uri="{BB962C8B-B14F-4D97-AF65-F5344CB8AC3E}">
        <p14:creationId xmlns:p14="http://schemas.microsoft.com/office/powerpoint/2010/main" val="30880428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b="1" dirty="0"/>
              <a:t>CENNETİN KRALLIĞI</a:t>
            </a:r>
          </a:p>
          <a:p>
            <a:pPr marL="0" indent="0">
              <a:buNone/>
            </a:pPr>
            <a:r>
              <a:rPr lang="tr-TR" dirty="0"/>
              <a:t>2005 Hollywood yapımı</a:t>
            </a:r>
          </a:p>
          <a:p>
            <a:pPr marL="0" indent="0">
              <a:buNone/>
            </a:pPr>
            <a:r>
              <a:rPr lang="tr-TR" dirty="0"/>
              <a:t>Yönetmen: </a:t>
            </a:r>
            <a:r>
              <a:rPr lang="tr-TR" dirty="0" err="1"/>
              <a:t>Ridley</a:t>
            </a:r>
            <a:r>
              <a:rPr lang="tr-TR" dirty="0"/>
              <a:t> </a:t>
            </a:r>
            <a:r>
              <a:rPr lang="tr-TR" dirty="0" err="1"/>
              <a:t>Scott</a:t>
            </a:r>
            <a:endParaRPr lang="tr-TR" dirty="0"/>
          </a:p>
          <a:p>
            <a:pPr marL="0" indent="0">
              <a:buNone/>
            </a:pPr>
            <a:r>
              <a:rPr lang="tr-TR" dirty="0"/>
              <a:t>Senaryo: William </a:t>
            </a:r>
            <a:r>
              <a:rPr lang="tr-TR" dirty="0" err="1"/>
              <a:t>Monahan</a:t>
            </a:r>
            <a:endParaRPr lang="tr-TR" dirty="0"/>
          </a:p>
          <a:p>
            <a:pPr marL="0" indent="0">
              <a:buNone/>
            </a:pPr>
            <a:r>
              <a:rPr lang="tr-TR" dirty="0"/>
              <a:t>Konu: Kalabalıkların din adına ve cennet için savaşmaya nasıl ikna edildikleri anlatılmaktadır. </a:t>
            </a:r>
          </a:p>
          <a:p>
            <a:pPr marL="0" indent="0">
              <a:buNone/>
            </a:pPr>
            <a:r>
              <a:rPr lang="tr-TR" dirty="0"/>
              <a:t>Engizisyon çağıyla birlikte kiliseye karşı duyulan öfke tıpkı havarilerin kullandığı gibi mağdurun dilini benimsemiş ‘kamu </a:t>
            </a:r>
            <a:r>
              <a:rPr lang="tr-TR" dirty="0" err="1"/>
              <a:t>eşikçilerine</a:t>
            </a:r>
            <a:r>
              <a:rPr lang="tr-TR" dirty="0"/>
              <a:t>’ ihtiyaç duymaktaydı. Bu kez bu halkla ilişkiler faaliyetini yürütmek üzere insanları ikna etmek sanatçılara ve bilim adamlarına düşmekteydi. </a:t>
            </a:r>
          </a:p>
          <a:p>
            <a:pPr marL="0" indent="0">
              <a:buNone/>
            </a:pPr>
            <a:endParaRPr lang="tr-TR" dirty="0"/>
          </a:p>
        </p:txBody>
      </p:sp>
    </p:spTree>
    <p:extLst>
      <p:ext uri="{BB962C8B-B14F-4D97-AF65-F5344CB8AC3E}">
        <p14:creationId xmlns:p14="http://schemas.microsoft.com/office/powerpoint/2010/main" val="3473687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normAutofit lnSpcReduction="10000"/>
          </a:bodyPr>
          <a:lstStyle/>
          <a:p>
            <a:pPr marL="0" indent="0">
              <a:buNone/>
            </a:pPr>
            <a:r>
              <a:rPr lang="tr-TR" dirty="0"/>
              <a:t>Kitlelerin ve kişilerin belli bir kanaat edinmelerini ve buna uygun davranmalarını amaçlayan ikna edici iletişim açısından halkla ilişkiler, reklam ve propaganda birbirlerine benzemektedirler. </a:t>
            </a:r>
          </a:p>
          <a:p>
            <a:pPr marL="0" indent="0">
              <a:buNone/>
            </a:pPr>
            <a:r>
              <a:rPr lang="tr-TR" dirty="0" err="1"/>
              <a:t>Mills</a:t>
            </a:r>
            <a:r>
              <a:rPr lang="tr-TR" dirty="0"/>
              <a:t>, Amerika’daki iktidar seçkinlerinin halkla ilişkileri kullanış biçimleri arasında bir bağ kurmuştur. «</a:t>
            </a:r>
            <a:r>
              <a:rPr lang="tr-TR" dirty="0" err="1"/>
              <a:t>Mills</a:t>
            </a:r>
            <a:r>
              <a:rPr lang="tr-TR" dirty="0"/>
              <a:t>; ABD’de Kongre ve Beyaz Saray’a bağlı bir yönetim seçkini, Pentagon’a dayalı bir askeri seçkin ve büyük şirketlerin yöneticilerini </a:t>
            </a:r>
            <a:r>
              <a:rPr lang="tr-TR" dirty="0" err="1"/>
              <a:t>biraraya</a:t>
            </a:r>
            <a:r>
              <a:rPr lang="tr-TR" dirty="0"/>
              <a:t> getiren is seçkini olarak sınıflandırdığı üç seçkin sınıfın iç içe geçerek iktidar seçkinlerini oluşturduğunu» ileri sürmüştür. (Becerikli, 2008: 27-28)</a:t>
            </a:r>
          </a:p>
        </p:txBody>
      </p:sp>
    </p:spTree>
    <p:extLst>
      <p:ext uri="{BB962C8B-B14F-4D97-AF65-F5344CB8AC3E}">
        <p14:creationId xmlns:p14="http://schemas.microsoft.com/office/powerpoint/2010/main" val="1077094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Meşruiyetin adresi ‘kilise’ olmaktan çıkıyor rahiplerin yerini akla biat etmiş bilim adamları alıyordu. Yazdıkları ve söyledikleriyle insanları yeni bir çağın bireyleri olmaya davet eden bu rasyonel aklın havarileri, tüm vaatlerini kilisenin aksine, cennet için değil bu dünya için yapıyordu. </a:t>
            </a:r>
          </a:p>
          <a:p>
            <a:pPr marL="0" indent="0">
              <a:buNone/>
            </a:pPr>
            <a:r>
              <a:rPr lang="tr-TR" dirty="0"/>
              <a:t>Yürütülen halkla ilişkiler faaliyetleri de daha ‘demokratik’ ve hümanist bir hal almıştı, propagandistler artık cümlelerini; ‘çünkü tanrı böyle istiyor’ önermesiyle değil, ‘bu söylediklerim tamamen bilimsel’ diye noktalıyordu</a:t>
            </a:r>
          </a:p>
        </p:txBody>
      </p:sp>
    </p:spTree>
    <p:extLst>
      <p:ext uri="{BB962C8B-B14F-4D97-AF65-F5344CB8AC3E}">
        <p14:creationId xmlns:p14="http://schemas.microsoft.com/office/powerpoint/2010/main" val="24763298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Devlet iktidarını ellerinde bulunduranlar, daha önceleri yanlarından ayırmadıkları din adamlarından yüz çevirmiş, onlardan boşalan koltukların yeni sahipleri olarak bilim adamlarını ilan etmişti. Akıl çağının aç gözlülüğüyle değişmeyen devlet iktidarı, yer değiştiren iktidar ortaklarıyla dünyayı aydınlatma teorilerini birer meşruiyet aracı olarak kullanmaya başlamıştı.</a:t>
            </a:r>
          </a:p>
          <a:p>
            <a:pPr marL="0" indent="0">
              <a:buNone/>
            </a:pPr>
            <a:endParaRPr lang="tr-TR" dirty="0"/>
          </a:p>
        </p:txBody>
      </p:sp>
    </p:spTree>
    <p:extLst>
      <p:ext uri="{BB962C8B-B14F-4D97-AF65-F5344CB8AC3E}">
        <p14:creationId xmlns:p14="http://schemas.microsoft.com/office/powerpoint/2010/main" val="32401849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Buharlı makineler, motorlu taşıtlar ve bunlar gibi birçok buluş insanların hayatını kolaylaştırırken, aynı bilim adamları bir yandan da silah üretiyorlardı. Dünyanın bugüne kadar görmediği bir savaş kapıdaydı ve kitleler halinde yaşayan insanları savaşmaya ikna etmek ve vicdanen kendilerini rahat hissetmelerini sağlamak kolaylaşmıştı.</a:t>
            </a:r>
          </a:p>
          <a:p>
            <a:pPr marL="0" indent="0">
              <a:buNone/>
            </a:pPr>
            <a:endParaRPr lang="tr-TR" dirty="0"/>
          </a:p>
        </p:txBody>
      </p:sp>
    </p:spTree>
    <p:extLst>
      <p:ext uri="{BB962C8B-B14F-4D97-AF65-F5344CB8AC3E}">
        <p14:creationId xmlns:p14="http://schemas.microsoft.com/office/powerpoint/2010/main" val="7580597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normAutofit lnSpcReduction="10000"/>
          </a:bodyPr>
          <a:lstStyle/>
          <a:p>
            <a:pPr marL="0" indent="0">
              <a:buNone/>
            </a:pPr>
            <a:r>
              <a:rPr lang="tr-TR" b="1" dirty="0"/>
              <a:t>1.Dünya Savaşı ve Halkla İlişkilerin Rolü</a:t>
            </a:r>
          </a:p>
          <a:p>
            <a:pPr marL="0" indent="0">
              <a:buNone/>
            </a:pPr>
            <a:r>
              <a:rPr lang="tr-TR" dirty="0"/>
              <a:t>Matbaanın sağladığı kolaylıkla gazeteler, kitleleri bilgilendirme ve bilinçlendirme şiarıyla ortaya çıkmıştı. Halkla ilişkiler pratiğinin köken olarak gösterildiği adres işte bu ‘sesinin sahibi’, ‘özgür’ ve ‘doğru’ haber kaynakları olan gazetelerdi.</a:t>
            </a:r>
          </a:p>
          <a:p>
            <a:pPr marL="0" indent="0">
              <a:buNone/>
            </a:pPr>
            <a:r>
              <a:rPr lang="tr-TR" dirty="0"/>
              <a:t>Gazeteciler birer ‘kanaat önderiydi’, onlar yazıyorsa doğruydu ve insanlar onlara </a:t>
            </a:r>
            <a:r>
              <a:rPr lang="tr-TR" dirty="0" err="1"/>
              <a:t>inanıyorlardı.Aynı</a:t>
            </a:r>
            <a:r>
              <a:rPr lang="tr-TR" dirty="0"/>
              <a:t> mesajın kitlelere ulaştırılması, haberlerin elenip basılmaya uygun olanların seçilmesi, muhalif düşüncelerin kenar sütunlara itilip önemsizleştirilmesi gibi uygulamalarıyla gazeteciler esaslı propagandistler olarak çalışmışlardır.</a:t>
            </a:r>
          </a:p>
          <a:p>
            <a:pPr marL="0" indent="0">
              <a:buNone/>
            </a:pPr>
            <a:endParaRPr lang="tr-TR" dirty="0"/>
          </a:p>
        </p:txBody>
      </p:sp>
    </p:spTree>
    <p:extLst>
      <p:ext uri="{BB962C8B-B14F-4D97-AF65-F5344CB8AC3E}">
        <p14:creationId xmlns:p14="http://schemas.microsoft.com/office/powerpoint/2010/main" val="10444390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Bununla birlikte, devlet politikalarının uygulanabilmesi ve insanların gönüllü katılabilecekleri savaşların ilanı için sosyal psikolojiyi çok iyi bilen ikna uzmanları iş başındaydı. Demokrasinin hakim olduğu bir dünyada insanlar için birer rıza imalathaneleri halini alan medya organlarının ilk örnekleriydi gazeteler.</a:t>
            </a:r>
          </a:p>
          <a:p>
            <a:pPr marL="0" indent="0">
              <a:buNone/>
            </a:pPr>
            <a:r>
              <a:rPr lang="tr-TR" dirty="0"/>
              <a:t>1. Dünya Savaşı’nın en şiddetli günlerinde James </a:t>
            </a:r>
            <a:r>
              <a:rPr lang="tr-TR" dirty="0" err="1"/>
              <a:t>Montgomery</a:t>
            </a:r>
            <a:r>
              <a:rPr lang="tr-TR" dirty="0"/>
              <a:t> </a:t>
            </a:r>
            <a:r>
              <a:rPr lang="tr-TR" dirty="0" err="1"/>
              <a:t>Flagg</a:t>
            </a:r>
            <a:r>
              <a:rPr lang="tr-TR" dirty="0"/>
              <a:t> tarafından yaratılan Sam Amca Portresi, Amerikalıları savaşa çağırmak için etkin olarak kullanılmıştır. </a:t>
            </a:r>
          </a:p>
          <a:p>
            <a:pPr marL="0" indent="0">
              <a:buNone/>
            </a:pPr>
            <a:endParaRPr lang="tr-TR" dirty="0"/>
          </a:p>
        </p:txBody>
      </p:sp>
    </p:spTree>
    <p:extLst>
      <p:ext uri="{BB962C8B-B14F-4D97-AF65-F5344CB8AC3E}">
        <p14:creationId xmlns:p14="http://schemas.microsoft.com/office/powerpoint/2010/main" val="20953884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Bugünkü anlamıyla propaganda teknikleri ilk defa 20. yüzyılın başında gazeteci </a:t>
            </a:r>
            <a:r>
              <a:rPr lang="tr-TR" dirty="0" err="1"/>
              <a:t>Walter</a:t>
            </a:r>
            <a:r>
              <a:rPr lang="tr-TR" dirty="0"/>
              <a:t> </a:t>
            </a:r>
            <a:r>
              <a:rPr lang="tr-TR" dirty="0" err="1"/>
              <a:t>Lippman</a:t>
            </a:r>
            <a:r>
              <a:rPr lang="tr-TR" dirty="0"/>
              <a:t> ve halkla ilişkilerin babası kabul edilen Edward </a:t>
            </a:r>
            <a:r>
              <a:rPr lang="tr-TR" dirty="0" err="1"/>
              <a:t>Bernays</a:t>
            </a:r>
            <a:r>
              <a:rPr lang="tr-TR" dirty="0"/>
              <a:t> tarafından tanımlanmış ve bilimsel bir şekilde uygulanmıştır. </a:t>
            </a:r>
            <a:r>
              <a:rPr lang="tr-TR" dirty="0" err="1"/>
              <a:t>Lippman</a:t>
            </a:r>
            <a:r>
              <a:rPr lang="tr-TR" dirty="0"/>
              <a:t> ve </a:t>
            </a:r>
            <a:r>
              <a:rPr lang="tr-TR" dirty="0" err="1"/>
              <a:t>Bernays</a:t>
            </a:r>
            <a:r>
              <a:rPr lang="tr-TR" dirty="0"/>
              <a:t> ABD’nin İngiltere yanında savaşa girmek için kamuoyunun fikrini etkilemeye çalışan </a:t>
            </a:r>
            <a:r>
              <a:rPr lang="tr-TR" dirty="0" err="1"/>
              <a:t>Creel</a:t>
            </a:r>
            <a:r>
              <a:rPr lang="tr-TR" dirty="0"/>
              <a:t> Komisyonunda çalışmışlardır.</a:t>
            </a:r>
          </a:p>
          <a:p>
            <a:pPr marL="0" indent="0">
              <a:buNone/>
            </a:pPr>
            <a:endParaRPr lang="tr-TR" dirty="0"/>
          </a:p>
        </p:txBody>
      </p:sp>
    </p:spTree>
    <p:extLst>
      <p:ext uri="{BB962C8B-B14F-4D97-AF65-F5344CB8AC3E}">
        <p14:creationId xmlns:p14="http://schemas.microsoft.com/office/powerpoint/2010/main" val="4942055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normAutofit lnSpcReduction="10000"/>
          </a:bodyPr>
          <a:lstStyle/>
          <a:p>
            <a:pPr marL="0" indent="0">
              <a:buNone/>
            </a:pPr>
            <a:r>
              <a:rPr lang="tr-TR" dirty="0" err="1"/>
              <a:t>Lippman</a:t>
            </a:r>
            <a:r>
              <a:rPr lang="tr-TR" dirty="0"/>
              <a:t> ve </a:t>
            </a:r>
            <a:r>
              <a:rPr lang="tr-TR" dirty="0" err="1"/>
              <a:t>Bernays’ın</a:t>
            </a:r>
            <a:r>
              <a:rPr lang="tr-TR" dirty="0"/>
              <a:t> propaganda kampanyası altı ay içinde o kadar büyük bir anti-Alman histerisi yaratmıştı ki, Amerikan iş alemini ve kamuoyunu geniş boyutlu propagandayla kontrol etme potansiyeliyle etkilemiştir. </a:t>
            </a:r>
            <a:r>
              <a:rPr lang="tr-TR" dirty="0" err="1"/>
              <a:t>Bernays</a:t>
            </a:r>
            <a:r>
              <a:rPr lang="tr-TR" dirty="0"/>
              <a:t> ‘grup zihni’ ve ‘niyetin tasarlanması’ gibi pratik propaganda çalışmalarında kullanılan tanımları ortaya atmıştır. </a:t>
            </a:r>
          </a:p>
          <a:p>
            <a:pPr marL="0" indent="0">
              <a:buNone/>
            </a:pPr>
            <a:r>
              <a:rPr lang="tr-TR" dirty="0"/>
              <a:t>Bu dönemdeki propagandanın yoğun kullanımı etki çalışmalarında “</a:t>
            </a:r>
            <a:r>
              <a:rPr lang="tr-TR" dirty="0" err="1"/>
              <a:t>hipodermik</a:t>
            </a:r>
            <a:r>
              <a:rPr lang="tr-TR" dirty="0"/>
              <a:t> iğne modeli” olarak kendini göstermiştir. H. </a:t>
            </a:r>
            <a:r>
              <a:rPr lang="tr-TR" dirty="0" err="1"/>
              <a:t>Lasswell’in</a:t>
            </a:r>
            <a:r>
              <a:rPr lang="tr-TR" dirty="0"/>
              <a:t> modeline göre, kitle iletişim araçları, kamuoyunu şekillendirebilen ve kitleleri herhangi bir fikre doğru kaydırabilen malumattan oluşan sihirli mermileri ateşleyebilmekteydi.</a:t>
            </a:r>
          </a:p>
          <a:p>
            <a:pPr marL="0" indent="0">
              <a:buNone/>
            </a:pPr>
            <a:endParaRPr lang="tr-TR" dirty="0"/>
          </a:p>
        </p:txBody>
      </p:sp>
    </p:spTree>
    <p:extLst>
      <p:ext uri="{BB962C8B-B14F-4D97-AF65-F5344CB8AC3E}">
        <p14:creationId xmlns:p14="http://schemas.microsoft.com/office/powerpoint/2010/main" val="42616029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b="1" dirty="0"/>
              <a:t>2. Dünya Savaşı ve Propaganda Rekabeti</a:t>
            </a:r>
          </a:p>
          <a:p>
            <a:pPr marL="0" indent="0">
              <a:buNone/>
            </a:pPr>
            <a:r>
              <a:rPr lang="tr-TR" dirty="0"/>
              <a:t>Adolf Hitler, I. Dünya Savaşı’nda Müttefiklerin yaptığı propagandanın gücünden çok etkilenmiş ve moralin çökmesi ve 1918 senesinde deniz kuvvetleri ile cephede çıkan isyanların ana sebebinin bu olduğuna inanmıştı. </a:t>
            </a:r>
          </a:p>
          <a:p>
            <a:pPr marL="0" indent="0">
              <a:buNone/>
            </a:pPr>
            <a:r>
              <a:rPr lang="tr-TR" dirty="0"/>
              <a:t>Hitler ve propaganda bakanı </a:t>
            </a:r>
            <a:r>
              <a:rPr lang="tr-TR" dirty="0" err="1"/>
              <a:t>Göbbels</a:t>
            </a:r>
            <a:r>
              <a:rPr lang="tr-TR" dirty="0"/>
              <a:t>, propagandada tekrarın gücünü anlamışlardı. Bu dönemde yayıncılar ve gazeteciler çalışmalarını yayınlamadan önce onay almak zorundaydılar. Naziler, yanlış olduğunu bildikleri bilgileri yaymakta sakınca görmezlerdi. </a:t>
            </a:r>
          </a:p>
          <a:p>
            <a:pPr marL="0" indent="0">
              <a:buNone/>
            </a:pPr>
            <a:endParaRPr lang="tr-TR" dirty="0"/>
          </a:p>
        </p:txBody>
      </p:sp>
    </p:spTree>
    <p:extLst>
      <p:ext uri="{BB962C8B-B14F-4D97-AF65-F5344CB8AC3E}">
        <p14:creationId xmlns:p14="http://schemas.microsoft.com/office/powerpoint/2010/main" val="31251716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normAutofit lnSpcReduction="10000"/>
          </a:bodyPr>
          <a:lstStyle/>
          <a:p>
            <a:pPr marL="0" indent="0">
              <a:buNone/>
            </a:pPr>
            <a:r>
              <a:rPr lang="tr-TR" dirty="0"/>
              <a:t>2. Dünya Savaşı esnasında yapılan Alman propagandasının zirvesi, bir başyapıt sayılan 1935 yapımı ‘İradenin Zaferi’ isimli belgesel filmidir. Almanya Nazi Partisi’nin 1934’te </a:t>
            </a:r>
            <a:r>
              <a:rPr lang="tr-TR" dirty="0" err="1"/>
              <a:t>Nremberg</a:t>
            </a:r>
            <a:r>
              <a:rPr lang="tr-TR" dirty="0"/>
              <a:t> şehrinde yaptığı 6. kongresini belgelemek üzere ısmarlama yaptırılmış bir propaganda filmidir.</a:t>
            </a:r>
          </a:p>
          <a:p>
            <a:pPr marL="0" indent="0">
              <a:buNone/>
            </a:pPr>
            <a:r>
              <a:rPr lang="tr-TR" dirty="0"/>
              <a:t>Film için </a:t>
            </a:r>
            <a:r>
              <a:rPr lang="tr-TR" dirty="0" err="1"/>
              <a:t>Leni</a:t>
            </a:r>
            <a:r>
              <a:rPr lang="tr-TR" dirty="0"/>
              <a:t> </a:t>
            </a:r>
            <a:r>
              <a:rPr lang="tr-TR" dirty="0" err="1"/>
              <a:t>Riefenstahl</a:t>
            </a:r>
            <a:r>
              <a:rPr lang="tr-TR" dirty="0"/>
              <a:t> (1902-2003) görevlendirilmiştir. Hitler filme özel önem vermiş, hatta adını kendisi belirlemiştir. Nazi Partisi’nin büyük mali ve teknik desteği ve </a:t>
            </a:r>
            <a:r>
              <a:rPr lang="tr-TR" dirty="0" err="1"/>
              <a:t>Riefenstahl’ın</a:t>
            </a:r>
            <a:r>
              <a:rPr lang="tr-TR" dirty="0"/>
              <a:t> yönetmenlik performansı tarih boyunca yapılmış en etkili ve başarılı propaganda filminin ve tüm zamanların en iyi filmlerinden birinin ortaya çıkmasını sağlamıştır. </a:t>
            </a:r>
          </a:p>
          <a:p>
            <a:pPr marL="0" indent="0">
              <a:buNone/>
            </a:pPr>
            <a:endParaRPr lang="tr-TR" dirty="0"/>
          </a:p>
        </p:txBody>
      </p:sp>
    </p:spTree>
    <p:extLst>
      <p:ext uri="{BB962C8B-B14F-4D97-AF65-F5344CB8AC3E}">
        <p14:creationId xmlns:p14="http://schemas.microsoft.com/office/powerpoint/2010/main" val="37246850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normAutofit lnSpcReduction="10000"/>
          </a:bodyPr>
          <a:lstStyle/>
          <a:p>
            <a:pPr marL="0" indent="0">
              <a:buNone/>
            </a:pPr>
            <a:r>
              <a:rPr lang="tr-TR" dirty="0"/>
              <a:t>2. Dünya Savaşı esnasındaki ikinci önemli yapıt ‘Olimpiyat’ filmidir. </a:t>
            </a:r>
            <a:r>
              <a:rPr lang="tr-TR" dirty="0" err="1"/>
              <a:t>Riefenstahl</a:t>
            </a:r>
            <a:r>
              <a:rPr lang="tr-TR" dirty="0"/>
              <a:t>, 1936 Berlin olimpiyatlarını kaydeder. Filmin çekimi ve kurgulanması iki yıl sürer. Fotoğraf estetiği açısından bugüne kadar daha iyisinin yapılmadığı söyleniyor. Olimpiyat filmiyle amaçlanan Almanya’nın hoşgörülü, huzurlu ve demokratik yüzünün tüm dünyaya yansıtılmasıdır. </a:t>
            </a:r>
          </a:p>
          <a:p>
            <a:pPr marL="0" indent="0">
              <a:buNone/>
            </a:pPr>
            <a:r>
              <a:rPr lang="tr-TR" dirty="0"/>
              <a:t>Filmlerin büyük masraflara mal olmasına rağmen propaganda amacıyla sık sık tercih edildiğini görmekteyiz. Özellikle Hollywood sineması bu konuda haklı bir üne sahiptir. Filmlerle yaşadığımız imaj sarhoşluğunun etkisi filmin seyredildiği birkaç saatten sonra da sürer. </a:t>
            </a:r>
          </a:p>
          <a:p>
            <a:pPr marL="0" indent="0">
              <a:buNone/>
            </a:pPr>
            <a:endParaRPr lang="tr-TR" dirty="0"/>
          </a:p>
        </p:txBody>
      </p:sp>
    </p:spTree>
    <p:extLst>
      <p:ext uri="{BB962C8B-B14F-4D97-AF65-F5344CB8AC3E}">
        <p14:creationId xmlns:p14="http://schemas.microsoft.com/office/powerpoint/2010/main" val="721421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normAutofit/>
          </a:bodyPr>
          <a:lstStyle/>
          <a:p>
            <a:pPr marL="0" indent="0">
              <a:buNone/>
            </a:pPr>
            <a:r>
              <a:rPr lang="tr-TR" dirty="0" err="1"/>
              <a:t>Mills’e</a:t>
            </a:r>
            <a:r>
              <a:rPr lang="tr-TR" dirty="0"/>
              <a:t> göre iktidar seçkinleri, danışmanlardan, akıl hocalarından, halkla ilişkiler uzmanlarından destek alarak ülkeyi yönetmektedirler. Sıradan insanların gündelik yaşamın dünyasını aşacak güce sahip olmadığını belirten </a:t>
            </a:r>
            <a:r>
              <a:rPr lang="tr-TR" dirty="0" err="1"/>
              <a:t>Mills’e</a:t>
            </a:r>
            <a:r>
              <a:rPr lang="tr-TR" dirty="0"/>
              <a:t> göre ekonomik, siyasal ve askeri iktidar çevreleri bir üst sınıfın elinde bulunmaktadır. «Kitle iletişim araçları, halkla ilişkiler ve reklam faaliyetleri, propaganda çalışmaları, satışı yapılacak fikirlerin, malların ve hizmetlerin potansiyel müşterilerini yaratmak üzere birlikte ve uyumlu bir biçimde hareket etmektedirler.» (</a:t>
            </a:r>
            <a:r>
              <a:rPr lang="tr-TR" dirty="0" err="1"/>
              <a:t>akt</a:t>
            </a:r>
            <a:r>
              <a:rPr lang="tr-TR" dirty="0"/>
              <a:t>. Becerikli, 2008: 28)</a:t>
            </a:r>
          </a:p>
        </p:txBody>
      </p:sp>
    </p:spTree>
    <p:extLst>
      <p:ext uri="{BB962C8B-B14F-4D97-AF65-F5344CB8AC3E}">
        <p14:creationId xmlns:p14="http://schemas.microsoft.com/office/powerpoint/2010/main" val="21481910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B5A7A59-17F4-4430-8960-2DB0F7DD36D6}"/>
              </a:ext>
            </a:extLst>
          </p:cNvPr>
          <p:cNvSpPr>
            <a:spLocks noGrp="1"/>
          </p:cNvSpPr>
          <p:nvPr>
            <p:ph idx="1"/>
          </p:nvPr>
        </p:nvSpPr>
        <p:spPr>
          <a:xfrm>
            <a:off x="107504" y="260648"/>
            <a:ext cx="8784976" cy="6552728"/>
          </a:xfrm>
        </p:spPr>
        <p:txBody>
          <a:bodyPr/>
          <a:lstStyle/>
          <a:p>
            <a:pPr marL="0" indent="0">
              <a:buNone/>
            </a:pPr>
            <a:r>
              <a:rPr lang="tr-TR" dirty="0"/>
              <a:t>Tarafların, kan döken ve fikirleri kontrol eden tüm silahlarıyla birbirine üstünlük sağlamaya çalıştığı 2. Dünya Savaşı bir bakıma propaganda yarışı olarak da nitelendirilebilir.  Savaş boyunca sürdürülen propaganda rekabetini perdeye yansıtan iki örnek verelim.</a:t>
            </a:r>
          </a:p>
          <a:p>
            <a:pPr marL="0" indent="0">
              <a:buNone/>
            </a:pPr>
            <a:endParaRPr lang="tr-TR" dirty="0"/>
          </a:p>
        </p:txBody>
      </p:sp>
    </p:spTree>
    <p:extLst>
      <p:ext uri="{BB962C8B-B14F-4D97-AF65-F5344CB8AC3E}">
        <p14:creationId xmlns:p14="http://schemas.microsoft.com/office/powerpoint/2010/main" val="11608729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B5A7A59-17F4-4430-8960-2DB0F7DD36D6}"/>
              </a:ext>
            </a:extLst>
          </p:cNvPr>
          <p:cNvSpPr>
            <a:spLocks noGrp="1"/>
          </p:cNvSpPr>
          <p:nvPr>
            <p:ph idx="1"/>
          </p:nvPr>
        </p:nvSpPr>
        <p:spPr>
          <a:xfrm>
            <a:off x="107504" y="260648"/>
            <a:ext cx="8784976" cy="6552728"/>
          </a:xfrm>
        </p:spPr>
        <p:txBody>
          <a:bodyPr/>
          <a:lstStyle/>
          <a:p>
            <a:pPr marL="0" indent="0">
              <a:buNone/>
            </a:pPr>
            <a:r>
              <a:rPr lang="tr-TR" b="1" dirty="0"/>
              <a:t>Atalarımızın Bayrakları</a:t>
            </a:r>
          </a:p>
          <a:p>
            <a:pPr marL="0" indent="0">
              <a:buNone/>
            </a:pPr>
            <a:r>
              <a:rPr lang="tr-TR" dirty="0"/>
              <a:t>2006 Hollywood yapımı</a:t>
            </a:r>
          </a:p>
          <a:p>
            <a:pPr marL="0" indent="0">
              <a:buNone/>
            </a:pPr>
            <a:r>
              <a:rPr lang="tr-TR" dirty="0"/>
              <a:t>Yönetmen:  </a:t>
            </a:r>
            <a:r>
              <a:rPr lang="tr-TR" dirty="0" err="1"/>
              <a:t>Clint</a:t>
            </a:r>
            <a:r>
              <a:rPr lang="tr-TR" dirty="0"/>
              <a:t> </a:t>
            </a:r>
            <a:r>
              <a:rPr lang="tr-TR" dirty="0" err="1"/>
              <a:t>Eastwood</a:t>
            </a:r>
            <a:endParaRPr lang="tr-TR" dirty="0"/>
          </a:p>
          <a:p>
            <a:pPr marL="0" indent="0">
              <a:buNone/>
            </a:pPr>
            <a:r>
              <a:rPr lang="tr-TR" dirty="0"/>
              <a:t>James </a:t>
            </a:r>
            <a:r>
              <a:rPr lang="tr-TR" dirty="0" err="1"/>
              <a:t>Bradley</a:t>
            </a:r>
            <a:r>
              <a:rPr lang="tr-TR" dirty="0"/>
              <a:t> ve </a:t>
            </a:r>
            <a:r>
              <a:rPr lang="tr-TR" dirty="0" err="1"/>
              <a:t>Ron</a:t>
            </a:r>
            <a:r>
              <a:rPr lang="tr-TR" dirty="0"/>
              <a:t> Powers’ın kitabından senaryolaştırılmış.</a:t>
            </a:r>
          </a:p>
          <a:p>
            <a:pPr marL="0" indent="0">
              <a:buNone/>
            </a:pPr>
            <a:r>
              <a:rPr lang="tr-TR" dirty="0"/>
              <a:t>Konu: 2. Dünya Savaşı’ndaki </a:t>
            </a:r>
            <a:r>
              <a:rPr lang="tr-TR" dirty="0" err="1"/>
              <a:t>Iwo</a:t>
            </a:r>
            <a:r>
              <a:rPr lang="tr-TR" dirty="0"/>
              <a:t> </a:t>
            </a:r>
            <a:r>
              <a:rPr lang="tr-TR" dirty="0" err="1"/>
              <a:t>Jima</a:t>
            </a:r>
            <a:r>
              <a:rPr lang="tr-TR" dirty="0"/>
              <a:t> Muharebelerini ve burada çekilen </a:t>
            </a:r>
            <a:r>
              <a:rPr lang="tr-TR" dirty="0" err="1"/>
              <a:t>Suribachi</a:t>
            </a:r>
            <a:r>
              <a:rPr lang="tr-TR" dirty="0"/>
              <a:t> tepesine bayrak dikilirken çekilen fotoğrafı konu almaktadır. Fotoğraf ABD’de savaş ve ekonomik buhran nedeniyle yaşanan kötü günlerde moral olmuştur. </a:t>
            </a:r>
          </a:p>
          <a:p>
            <a:pPr marL="0" indent="0">
              <a:buNone/>
            </a:pPr>
            <a:endParaRPr lang="tr-TR" dirty="0"/>
          </a:p>
        </p:txBody>
      </p:sp>
    </p:spTree>
    <p:extLst>
      <p:ext uri="{BB962C8B-B14F-4D97-AF65-F5344CB8AC3E}">
        <p14:creationId xmlns:p14="http://schemas.microsoft.com/office/powerpoint/2010/main" val="28555694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B5A7A59-17F4-4430-8960-2DB0F7DD36D6}"/>
              </a:ext>
            </a:extLst>
          </p:cNvPr>
          <p:cNvSpPr>
            <a:spLocks noGrp="1"/>
          </p:cNvSpPr>
          <p:nvPr>
            <p:ph idx="1"/>
          </p:nvPr>
        </p:nvSpPr>
        <p:spPr>
          <a:xfrm>
            <a:off x="107504" y="260648"/>
            <a:ext cx="8784976" cy="6552728"/>
          </a:xfrm>
        </p:spPr>
        <p:txBody>
          <a:bodyPr/>
          <a:lstStyle/>
          <a:p>
            <a:pPr marL="0" indent="0">
              <a:buNone/>
            </a:pPr>
            <a:r>
              <a:rPr lang="tr-TR" dirty="0"/>
              <a:t>Filmde konu edilen fotoğraf binlerce kelimeye bedel bir propaganda öğesi olarak önemli bir halkla ilişkiler kampanyasına dönüştürülür. Bir imajlar evreni tarafından kuşatılmış durumdayız: fotoğraflar, filmler, TV, reklam, reklam panoları, yol işaretleri, resimlemeler vb. Alışkanlık icabı her şeyi görselleştiririz. </a:t>
            </a:r>
          </a:p>
          <a:p>
            <a:pPr marL="0" indent="0">
              <a:buNone/>
            </a:pPr>
            <a:endParaRPr lang="tr-TR" dirty="0"/>
          </a:p>
        </p:txBody>
      </p:sp>
    </p:spTree>
    <p:extLst>
      <p:ext uri="{BB962C8B-B14F-4D97-AF65-F5344CB8AC3E}">
        <p14:creationId xmlns:p14="http://schemas.microsoft.com/office/powerpoint/2010/main" val="36881829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B5A7A59-17F4-4430-8960-2DB0F7DD36D6}"/>
              </a:ext>
            </a:extLst>
          </p:cNvPr>
          <p:cNvSpPr>
            <a:spLocks noGrp="1"/>
          </p:cNvSpPr>
          <p:nvPr>
            <p:ph idx="1"/>
          </p:nvPr>
        </p:nvSpPr>
        <p:spPr>
          <a:xfrm>
            <a:off x="107504" y="260648"/>
            <a:ext cx="8784976" cy="6552728"/>
          </a:xfrm>
        </p:spPr>
        <p:txBody>
          <a:bodyPr/>
          <a:lstStyle/>
          <a:p>
            <a:pPr marL="0" indent="0">
              <a:buNone/>
            </a:pPr>
            <a:r>
              <a:rPr lang="tr-TR" dirty="0"/>
              <a:t>Savaşın sürdürülebilmesi için yaratılmış olan bu kahramanlık hikayesi bir halkla ilişkiler kampanyasına dönüştürülerek önemli bir propaganda örneği olarak tarihe geçmiştir.  Bu duruma bir diğer örnek, ‘Kapıdaki Düşman’ filmidir. </a:t>
            </a:r>
            <a:r>
              <a:rPr lang="tr-TR" dirty="0" err="1"/>
              <a:t>Vassili’yi</a:t>
            </a:r>
            <a:r>
              <a:rPr lang="tr-TR" dirty="0"/>
              <a:t> bir halkla ilişkiler kampanyasına dönüştüren Rus ordusu, Stalingrad’daki savunma hattını eskisinden daha güçlü hale getirmiştir. </a:t>
            </a:r>
          </a:p>
          <a:p>
            <a:pPr marL="0" indent="0">
              <a:buNone/>
            </a:pPr>
            <a:endParaRPr lang="tr-TR" dirty="0"/>
          </a:p>
        </p:txBody>
      </p:sp>
    </p:spTree>
    <p:extLst>
      <p:ext uri="{BB962C8B-B14F-4D97-AF65-F5344CB8AC3E}">
        <p14:creationId xmlns:p14="http://schemas.microsoft.com/office/powerpoint/2010/main" val="18603549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B5A7A59-17F4-4430-8960-2DB0F7DD36D6}"/>
              </a:ext>
            </a:extLst>
          </p:cNvPr>
          <p:cNvSpPr>
            <a:spLocks noGrp="1"/>
          </p:cNvSpPr>
          <p:nvPr>
            <p:ph idx="1"/>
          </p:nvPr>
        </p:nvSpPr>
        <p:spPr>
          <a:xfrm>
            <a:off x="107504" y="260648"/>
            <a:ext cx="8784976" cy="6552728"/>
          </a:xfrm>
        </p:spPr>
        <p:txBody>
          <a:bodyPr/>
          <a:lstStyle/>
          <a:p>
            <a:pPr marL="0" indent="0">
              <a:buNone/>
            </a:pPr>
            <a:r>
              <a:rPr lang="tr-TR" b="1" dirty="0"/>
              <a:t>Kapıdaki Düşman</a:t>
            </a:r>
          </a:p>
          <a:p>
            <a:pPr marL="0" indent="0">
              <a:buNone/>
            </a:pPr>
            <a:r>
              <a:rPr lang="tr-TR" dirty="0"/>
              <a:t>2001</a:t>
            </a:r>
          </a:p>
          <a:p>
            <a:pPr marL="0" indent="0">
              <a:buNone/>
            </a:pPr>
            <a:r>
              <a:rPr lang="tr-TR" dirty="0"/>
              <a:t>Yönetmen: Jean-</a:t>
            </a:r>
            <a:r>
              <a:rPr lang="tr-TR" dirty="0" err="1"/>
              <a:t>Jacques</a:t>
            </a:r>
            <a:r>
              <a:rPr lang="tr-TR" dirty="0"/>
              <a:t> </a:t>
            </a:r>
            <a:r>
              <a:rPr lang="tr-TR" dirty="0" err="1"/>
              <a:t>Annaud</a:t>
            </a:r>
            <a:endParaRPr lang="tr-TR" dirty="0"/>
          </a:p>
          <a:p>
            <a:pPr marL="0" indent="0">
              <a:buNone/>
            </a:pPr>
            <a:r>
              <a:rPr lang="tr-TR" dirty="0"/>
              <a:t>Konu: Rus ve Nazi savaşında Stalingrad’daki Rus keskin nişancısı </a:t>
            </a:r>
            <a:r>
              <a:rPr lang="tr-TR" dirty="0" err="1"/>
              <a:t>Vassili</a:t>
            </a:r>
            <a:r>
              <a:rPr lang="tr-TR" dirty="0"/>
              <a:t> </a:t>
            </a:r>
            <a:r>
              <a:rPr lang="tr-TR" dirty="0" err="1"/>
              <a:t>Zaitsev’in</a:t>
            </a:r>
            <a:r>
              <a:rPr lang="tr-TR" dirty="0"/>
              <a:t> öyküsü.</a:t>
            </a:r>
          </a:p>
          <a:p>
            <a:pPr marL="0" indent="0">
              <a:buNone/>
            </a:pPr>
            <a:endParaRPr lang="tr-TR" dirty="0"/>
          </a:p>
        </p:txBody>
      </p:sp>
    </p:spTree>
    <p:extLst>
      <p:ext uri="{BB962C8B-B14F-4D97-AF65-F5344CB8AC3E}">
        <p14:creationId xmlns:p14="http://schemas.microsoft.com/office/powerpoint/2010/main" val="33942573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B5A7A59-17F4-4430-8960-2DB0F7DD36D6}"/>
              </a:ext>
            </a:extLst>
          </p:cNvPr>
          <p:cNvSpPr>
            <a:spLocks noGrp="1"/>
          </p:cNvSpPr>
          <p:nvPr>
            <p:ph idx="1"/>
          </p:nvPr>
        </p:nvSpPr>
        <p:spPr>
          <a:xfrm>
            <a:off x="107504" y="260648"/>
            <a:ext cx="8784976" cy="6552728"/>
          </a:xfrm>
        </p:spPr>
        <p:txBody>
          <a:bodyPr/>
          <a:lstStyle/>
          <a:p>
            <a:pPr marL="0" indent="0">
              <a:buNone/>
            </a:pPr>
            <a:r>
              <a:rPr lang="tr-TR" b="1" dirty="0"/>
              <a:t>Savaş Kamuoyu, Halkla İlişkiler ve Sinema</a:t>
            </a:r>
          </a:p>
          <a:p>
            <a:pPr marL="0" indent="0">
              <a:buNone/>
            </a:pPr>
            <a:r>
              <a:rPr lang="tr-TR" dirty="0"/>
              <a:t>2. Dünya Savaşı sonrasında başlayan Soğuk Savaş dönemi, psikolojik harp oyununun tüm teknikleri kullanılarak tarafların birbirini etkilediği bir süreçtir. Bu propaganda mücadelesinin tartışmasız galibi Amerika olmuştur. ABD tüm kültür endüstrisi ürünleriyle devasa bir üstünlük sağlamıştır. </a:t>
            </a:r>
          </a:p>
          <a:p>
            <a:pPr marL="0" indent="0">
              <a:buNone/>
            </a:pPr>
            <a:r>
              <a:rPr lang="tr-TR" dirty="0"/>
              <a:t>Amerikan kamuoyu, ‘komünizm tehdidi’ ve ‘nükleer saldırı’ korkusuyla sürekli tedirginlik içinde yaşayan ama sonu hep mutlu biten filmlerdeki gibi ülkesini kurtaran kahramanlar sayesinde hep güvende hisseden bir halkla dönüştürülmüştü.</a:t>
            </a:r>
          </a:p>
          <a:p>
            <a:pPr marL="0" indent="0">
              <a:buNone/>
            </a:pPr>
            <a:endParaRPr lang="tr-TR" dirty="0"/>
          </a:p>
        </p:txBody>
      </p:sp>
    </p:spTree>
    <p:extLst>
      <p:ext uri="{BB962C8B-B14F-4D97-AF65-F5344CB8AC3E}">
        <p14:creationId xmlns:p14="http://schemas.microsoft.com/office/powerpoint/2010/main" val="6855356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6B4B2C-1763-41CF-8B74-0B0C4BFE8CB1}"/>
              </a:ext>
            </a:extLst>
          </p:cNvPr>
          <p:cNvSpPr>
            <a:spLocks noGrp="1"/>
          </p:cNvSpPr>
          <p:nvPr>
            <p:ph idx="1"/>
          </p:nvPr>
        </p:nvSpPr>
        <p:spPr>
          <a:xfrm>
            <a:off x="179512" y="260648"/>
            <a:ext cx="8784976" cy="6408712"/>
          </a:xfrm>
        </p:spPr>
        <p:txBody>
          <a:bodyPr/>
          <a:lstStyle/>
          <a:p>
            <a:pPr marL="0" indent="0">
              <a:buNone/>
            </a:pPr>
            <a:r>
              <a:rPr lang="tr-TR" dirty="0"/>
              <a:t>Savaş propagandasının en korkunç işlevlerinden biri, bir milletin üyelerinin başka bir milletin üyelerini bütün psikolojik sorumluluklardan muaf biçimde öldürülmesini kolaylaştırmasıdır.</a:t>
            </a:r>
          </a:p>
          <a:p>
            <a:pPr marL="0" indent="0">
              <a:buNone/>
            </a:pPr>
            <a:r>
              <a:rPr lang="tr-TR" dirty="0"/>
              <a:t>Şimdi Amerikan Hollywood filmlerine örnekler verelim:</a:t>
            </a:r>
          </a:p>
          <a:p>
            <a:pPr marL="0" indent="0">
              <a:buNone/>
            </a:pPr>
            <a:endParaRPr lang="tr-TR" dirty="0"/>
          </a:p>
        </p:txBody>
      </p:sp>
    </p:spTree>
    <p:extLst>
      <p:ext uri="{BB962C8B-B14F-4D97-AF65-F5344CB8AC3E}">
        <p14:creationId xmlns:p14="http://schemas.microsoft.com/office/powerpoint/2010/main" val="2123345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87ED78-601B-44EF-BE21-311212416F66}"/>
              </a:ext>
            </a:extLst>
          </p:cNvPr>
          <p:cNvSpPr>
            <a:spLocks noGrp="1"/>
          </p:cNvSpPr>
          <p:nvPr>
            <p:ph idx="1"/>
          </p:nvPr>
        </p:nvSpPr>
        <p:spPr>
          <a:xfrm>
            <a:off x="179512" y="260648"/>
            <a:ext cx="8712968" cy="6408712"/>
          </a:xfrm>
        </p:spPr>
        <p:txBody>
          <a:bodyPr/>
          <a:lstStyle/>
          <a:p>
            <a:pPr marL="0" indent="0">
              <a:buNone/>
            </a:pPr>
            <a:r>
              <a:rPr lang="tr-TR" b="1" dirty="0" err="1"/>
              <a:t>Rambo</a:t>
            </a:r>
            <a:r>
              <a:rPr lang="tr-TR" b="1" dirty="0"/>
              <a:t> 2</a:t>
            </a:r>
          </a:p>
          <a:p>
            <a:pPr marL="0" indent="0">
              <a:buNone/>
            </a:pPr>
            <a:r>
              <a:rPr lang="tr-TR" dirty="0"/>
              <a:t>Hollywood</a:t>
            </a:r>
          </a:p>
          <a:p>
            <a:pPr marL="0" indent="0">
              <a:buNone/>
            </a:pPr>
            <a:r>
              <a:rPr lang="tr-TR" dirty="0"/>
              <a:t>Yönetmen: </a:t>
            </a:r>
            <a:r>
              <a:rPr lang="tr-TR" dirty="0" err="1"/>
              <a:t>Ted</a:t>
            </a:r>
            <a:r>
              <a:rPr lang="tr-TR" dirty="0"/>
              <a:t> </a:t>
            </a:r>
            <a:r>
              <a:rPr lang="tr-TR" dirty="0" err="1"/>
              <a:t>Kotcheff</a:t>
            </a:r>
            <a:endParaRPr lang="tr-TR" dirty="0"/>
          </a:p>
          <a:p>
            <a:pPr marL="0" indent="0">
              <a:buNone/>
            </a:pPr>
            <a:r>
              <a:rPr lang="tr-TR" dirty="0"/>
              <a:t>David </a:t>
            </a:r>
            <a:r>
              <a:rPr lang="tr-TR" dirty="0" err="1"/>
              <a:t>Morell’in</a:t>
            </a:r>
            <a:r>
              <a:rPr lang="tr-TR" dirty="0"/>
              <a:t> İlk Kan romanından senaryolaştırılmıştır. </a:t>
            </a:r>
          </a:p>
          <a:p>
            <a:pPr marL="0" indent="0">
              <a:buNone/>
            </a:pPr>
            <a:r>
              <a:rPr lang="tr-TR" dirty="0"/>
              <a:t>Konu: Vietnam gazisi </a:t>
            </a:r>
            <a:r>
              <a:rPr lang="tr-TR" dirty="0" err="1"/>
              <a:t>Rambo</a:t>
            </a:r>
            <a:r>
              <a:rPr lang="tr-TR" dirty="0"/>
              <a:t>, bir dağ kasabasında suçlu muamelesi görerek hapse atılır. </a:t>
            </a:r>
            <a:r>
              <a:rPr lang="tr-TR" dirty="0" err="1"/>
              <a:t>Rambo</a:t>
            </a:r>
            <a:r>
              <a:rPr lang="tr-TR" dirty="0"/>
              <a:t> filmde ABD güvenlik güçlerine karşı da savaşır. </a:t>
            </a:r>
            <a:r>
              <a:rPr lang="tr-TR" dirty="0" err="1"/>
              <a:t>Rambo</a:t>
            </a:r>
            <a:r>
              <a:rPr lang="tr-TR" dirty="0"/>
              <a:t>, Vietnamlı ve Afganistanlı mazlumların yanında zalimlere karşı savaşan bir ABD kahramanı olmuştur.(Mağdurun diliyle konuşan, mazlumun yanında olan kahraman)</a:t>
            </a:r>
          </a:p>
          <a:p>
            <a:pPr marL="0" indent="0">
              <a:buNone/>
            </a:pPr>
            <a:endParaRPr lang="tr-TR" dirty="0"/>
          </a:p>
        </p:txBody>
      </p:sp>
    </p:spTree>
    <p:extLst>
      <p:ext uri="{BB962C8B-B14F-4D97-AF65-F5344CB8AC3E}">
        <p14:creationId xmlns:p14="http://schemas.microsoft.com/office/powerpoint/2010/main" val="3492172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87ED78-601B-44EF-BE21-311212416F66}"/>
              </a:ext>
            </a:extLst>
          </p:cNvPr>
          <p:cNvSpPr>
            <a:spLocks noGrp="1"/>
          </p:cNvSpPr>
          <p:nvPr>
            <p:ph idx="1"/>
          </p:nvPr>
        </p:nvSpPr>
        <p:spPr>
          <a:xfrm>
            <a:off x="179512" y="260648"/>
            <a:ext cx="8712968" cy="6408712"/>
          </a:xfrm>
        </p:spPr>
        <p:txBody>
          <a:bodyPr/>
          <a:lstStyle/>
          <a:p>
            <a:pPr marL="0" indent="0">
              <a:buNone/>
            </a:pPr>
            <a:r>
              <a:rPr lang="tr-TR" b="1" dirty="0"/>
              <a:t>Top </a:t>
            </a:r>
            <a:r>
              <a:rPr lang="tr-TR" b="1" dirty="0" err="1"/>
              <a:t>Gun</a:t>
            </a:r>
            <a:endParaRPr lang="tr-TR" b="1" dirty="0"/>
          </a:p>
          <a:p>
            <a:pPr marL="0" indent="0">
              <a:buNone/>
            </a:pPr>
            <a:r>
              <a:rPr lang="tr-TR" dirty="0"/>
              <a:t>1986 Hollywood</a:t>
            </a:r>
          </a:p>
          <a:p>
            <a:pPr marL="0" indent="0">
              <a:buNone/>
            </a:pPr>
            <a:r>
              <a:rPr lang="tr-TR" dirty="0"/>
              <a:t>Yönetmen </a:t>
            </a:r>
            <a:r>
              <a:rPr lang="tr-TR" dirty="0" err="1"/>
              <a:t>Tony</a:t>
            </a:r>
            <a:r>
              <a:rPr lang="tr-TR" dirty="0"/>
              <a:t> </a:t>
            </a:r>
            <a:r>
              <a:rPr lang="tr-TR" dirty="0" err="1"/>
              <a:t>Scott</a:t>
            </a:r>
            <a:endParaRPr lang="tr-TR" dirty="0"/>
          </a:p>
          <a:p>
            <a:pPr marL="0" indent="0">
              <a:buNone/>
            </a:pPr>
            <a:r>
              <a:rPr lang="tr-TR" dirty="0"/>
              <a:t>Konu: Bir pilotun hikayesini anlatan filmde, uçaklar ve uçak gemilerinin kullanımıyla donanma ruhu sürekli vurgulanmaktadır.</a:t>
            </a:r>
          </a:p>
          <a:p>
            <a:pPr marL="0" indent="0">
              <a:buNone/>
            </a:pPr>
            <a:r>
              <a:rPr lang="tr-TR" dirty="0" err="1"/>
              <a:t>Dz.Kuv.K.lığı</a:t>
            </a:r>
            <a:r>
              <a:rPr lang="tr-TR" dirty="0"/>
              <a:t> sinema salonlarının çıkışlarına askere yazdırma büroları oluşturmuştur. </a:t>
            </a:r>
          </a:p>
          <a:p>
            <a:pPr marL="0" indent="0">
              <a:buNone/>
            </a:pPr>
            <a:endParaRPr lang="tr-TR" dirty="0"/>
          </a:p>
        </p:txBody>
      </p:sp>
    </p:spTree>
    <p:extLst>
      <p:ext uri="{BB962C8B-B14F-4D97-AF65-F5344CB8AC3E}">
        <p14:creationId xmlns:p14="http://schemas.microsoft.com/office/powerpoint/2010/main" val="28268691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87ED78-601B-44EF-BE21-311212416F66}"/>
              </a:ext>
            </a:extLst>
          </p:cNvPr>
          <p:cNvSpPr>
            <a:spLocks noGrp="1"/>
          </p:cNvSpPr>
          <p:nvPr>
            <p:ph idx="1"/>
          </p:nvPr>
        </p:nvSpPr>
        <p:spPr>
          <a:xfrm>
            <a:off x="179512" y="260648"/>
            <a:ext cx="8712968" cy="6408712"/>
          </a:xfrm>
        </p:spPr>
        <p:txBody>
          <a:bodyPr/>
          <a:lstStyle/>
          <a:p>
            <a:pPr marL="0" indent="0">
              <a:buNone/>
            </a:pPr>
            <a:r>
              <a:rPr lang="tr-TR" dirty="0"/>
              <a:t>Sovyetler Birliği’nin dağılmasıyla sonlanan Soğuk Savaş Dönemi, ABD için yeni bir düşmanın icadını zorunlu kılmaktaydı. Bu düşman ‘terör’ kavramı üzerinde kurgulandı ve üçüncü dünya ülkeleri düşman olarak konumlandırıldı. </a:t>
            </a:r>
          </a:p>
          <a:p>
            <a:pPr marL="0" indent="0">
              <a:buNone/>
            </a:pPr>
            <a:r>
              <a:rPr lang="tr-TR" dirty="0"/>
              <a:t>Bu durumda üçüncü dünya ülkelerinin insanları için halkla ilişkiler kampanyalarına ihtiyaç vardı. Teröristlerin nerede yaşadığı, ülkelerinin gerçekte neden işgal edildiği ya da böylesine güçlü yapılar karşısında nasıl bir korku hükümdarlığı yarattıkları gibi küçük ayrıntılarla kafamızı yormayalım diye güçlü kampanyalar yürütülmeliydi.</a:t>
            </a:r>
          </a:p>
          <a:p>
            <a:pPr marL="0" indent="0">
              <a:buNone/>
            </a:pPr>
            <a:endParaRPr lang="tr-TR" dirty="0"/>
          </a:p>
        </p:txBody>
      </p:sp>
    </p:spTree>
    <p:extLst>
      <p:ext uri="{BB962C8B-B14F-4D97-AF65-F5344CB8AC3E}">
        <p14:creationId xmlns:p14="http://schemas.microsoft.com/office/powerpoint/2010/main" val="42398566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Bu açıdan bakıldığında halkla ilişkiler uzmanları (reklam, propaganda </a:t>
            </a:r>
            <a:r>
              <a:rPr lang="tr-TR" dirty="0" err="1"/>
              <a:t>vb</a:t>
            </a:r>
            <a:r>
              <a:rPr lang="tr-TR" dirty="0"/>
              <a:t>) iktidar seçkinlerinden hemen sonraki toplumsal tabakadadırlar. Kamuoyunun oluşumunu etkileyen ve biçimlendiren bu uzmanlar, iktidar seçkinlerini sevimli ve meşru göstermektedirler. (Becerikli, 2008: 28)</a:t>
            </a:r>
          </a:p>
        </p:txBody>
      </p:sp>
    </p:spTree>
    <p:extLst>
      <p:ext uri="{BB962C8B-B14F-4D97-AF65-F5344CB8AC3E}">
        <p14:creationId xmlns:p14="http://schemas.microsoft.com/office/powerpoint/2010/main" val="200804012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87ED78-601B-44EF-BE21-311212416F66}"/>
              </a:ext>
            </a:extLst>
          </p:cNvPr>
          <p:cNvSpPr>
            <a:spLocks noGrp="1"/>
          </p:cNvSpPr>
          <p:nvPr>
            <p:ph idx="1"/>
          </p:nvPr>
        </p:nvSpPr>
        <p:spPr>
          <a:xfrm>
            <a:off x="179512" y="260648"/>
            <a:ext cx="8712968" cy="6408712"/>
          </a:xfrm>
        </p:spPr>
        <p:txBody>
          <a:bodyPr/>
          <a:lstStyle/>
          <a:p>
            <a:pPr marL="0" indent="0">
              <a:buNone/>
            </a:pPr>
            <a:r>
              <a:rPr lang="tr-TR" dirty="0"/>
              <a:t>1990’lı yıllar boyunca yapılan politik savaş türü filmlerinin büyük bölümü ulusal güvenlik, terör ve Ortadoğu konularını işler. Bu filmlerde, ABD’yi </a:t>
            </a:r>
            <a:r>
              <a:rPr lang="tr-TR" dirty="0" err="1"/>
              <a:t>Ortadoğu’lu</a:t>
            </a:r>
            <a:r>
              <a:rPr lang="tr-TR" dirty="0"/>
              <a:t> </a:t>
            </a:r>
            <a:r>
              <a:rPr lang="tr-TR" dirty="0" err="1"/>
              <a:t>Müslümanlar’ın</a:t>
            </a:r>
            <a:r>
              <a:rPr lang="tr-TR" dirty="0"/>
              <a:t>, nükleer başlıklı silahlarla ABD’yi tehdit ettikleri ve </a:t>
            </a:r>
            <a:r>
              <a:rPr lang="tr-TR" dirty="0" err="1"/>
              <a:t>Asya’lıların</a:t>
            </a:r>
            <a:r>
              <a:rPr lang="tr-TR" dirty="0"/>
              <a:t> yardımcı oldukları alt metin olarak işlenmektedir.</a:t>
            </a:r>
          </a:p>
          <a:p>
            <a:pPr marL="0" indent="0">
              <a:buNone/>
            </a:pPr>
            <a:endParaRPr lang="tr-TR" dirty="0"/>
          </a:p>
        </p:txBody>
      </p:sp>
    </p:spTree>
    <p:extLst>
      <p:ext uri="{BB962C8B-B14F-4D97-AF65-F5344CB8AC3E}">
        <p14:creationId xmlns:p14="http://schemas.microsoft.com/office/powerpoint/2010/main" val="8971695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87ED78-601B-44EF-BE21-311212416F66}"/>
              </a:ext>
            </a:extLst>
          </p:cNvPr>
          <p:cNvSpPr>
            <a:spLocks noGrp="1"/>
          </p:cNvSpPr>
          <p:nvPr>
            <p:ph idx="1"/>
          </p:nvPr>
        </p:nvSpPr>
        <p:spPr>
          <a:xfrm>
            <a:off x="179512" y="260648"/>
            <a:ext cx="8712968" cy="6408712"/>
          </a:xfrm>
        </p:spPr>
        <p:txBody>
          <a:bodyPr/>
          <a:lstStyle/>
          <a:p>
            <a:pPr marL="0" indent="0">
              <a:buNone/>
            </a:pPr>
            <a:r>
              <a:rPr lang="tr-TR" b="1" dirty="0"/>
              <a:t>Gerçek Yalanlar</a:t>
            </a:r>
          </a:p>
          <a:p>
            <a:pPr marL="0" indent="0">
              <a:buNone/>
            </a:pPr>
            <a:r>
              <a:rPr lang="tr-TR" dirty="0"/>
              <a:t>1994</a:t>
            </a:r>
          </a:p>
          <a:p>
            <a:pPr marL="0" indent="0">
              <a:buNone/>
            </a:pPr>
            <a:r>
              <a:rPr lang="tr-TR" dirty="0"/>
              <a:t>Yönetmen ve Senarist: James </a:t>
            </a:r>
            <a:r>
              <a:rPr lang="tr-TR" dirty="0" err="1"/>
              <a:t>Cameron</a:t>
            </a:r>
            <a:endParaRPr lang="tr-TR" dirty="0"/>
          </a:p>
          <a:p>
            <a:pPr marL="0" indent="0">
              <a:buNone/>
            </a:pPr>
            <a:r>
              <a:rPr lang="tr-TR" dirty="0"/>
              <a:t>Konu: Hükümet Ortadoğulu teröristlerin dağılan Sovyetlerden nükleer bomba aldıklarını öğrenir ve gizli bir operasyon düzenler. Satıcı gibi görünen ajan Harry hem karısıyla hem de teröristlerle uğraşır. </a:t>
            </a:r>
          </a:p>
          <a:p>
            <a:pPr marL="0" indent="0">
              <a:buNone/>
            </a:pPr>
            <a:endParaRPr lang="tr-TR" dirty="0"/>
          </a:p>
        </p:txBody>
      </p:sp>
    </p:spTree>
    <p:extLst>
      <p:ext uri="{BB962C8B-B14F-4D97-AF65-F5344CB8AC3E}">
        <p14:creationId xmlns:p14="http://schemas.microsoft.com/office/powerpoint/2010/main" val="209519133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87ED78-601B-44EF-BE21-311212416F66}"/>
              </a:ext>
            </a:extLst>
          </p:cNvPr>
          <p:cNvSpPr>
            <a:spLocks noGrp="1"/>
          </p:cNvSpPr>
          <p:nvPr>
            <p:ph idx="1"/>
          </p:nvPr>
        </p:nvSpPr>
        <p:spPr>
          <a:xfrm>
            <a:off x="179512" y="260648"/>
            <a:ext cx="8712968" cy="6408712"/>
          </a:xfrm>
        </p:spPr>
        <p:txBody>
          <a:bodyPr/>
          <a:lstStyle/>
          <a:p>
            <a:pPr marL="0" indent="0">
              <a:buNone/>
            </a:pPr>
            <a:r>
              <a:rPr lang="tr-TR" b="1" dirty="0"/>
              <a:t>Kritik Karar</a:t>
            </a:r>
          </a:p>
          <a:p>
            <a:pPr marL="0" indent="0">
              <a:buNone/>
            </a:pPr>
            <a:r>
              <a:rPr lang="tr-TR" dirty="0"/>
              <a:t>1996</a:t>
            </a:r>
          </a:p>
          <a:p>
            <a:pPr marL="0" indent="0">
              <a:buNone/>
            </a:pPr>
            <a:r>
              <a:rPr lang="tr-TR" dirty="0"/>
              <a:t>Yönetmen </a:t>
            </a:r>
            <a:r>
              <a:rPr lang="tr-TR" dirty="0" err="1"/>
              <a:t>Stuart</a:t>
            </a:r>
            <a:r>
              <a:rPr lang="tr-TR" dirty="0"/>
              <a:t> </a:t>
            </a:r>
            <a:r>
              <a:rPr lang="tr-TR" dirty="0" err="1"/>
              <a:t>Baird</a:t>
            </a:r>
            <a:endParaRPr lang="tr-TR" dirty="0"/>
          </a:p>
          <a:p>
            <a:pPr marL="0" indent="0">
              <a:buNone/>
            </a:pPr>
            <a:r>
              <a:rPr lang="tr-TR" dirty="0"/>
              <a:t>Konu: ‘Şarklı’ teröristler  kimyasal bir bombayla havaya uçurmak istedikleri sivil bir uçağı kaçırırlar ve New York üzerinde patlatmak istemektedirler. Bir komando uçuş halindeki uçağa sızarak teröristleri etkisiz hale getirir.</a:t>
            </a:r>
          </a:p>
          <a:p>
            <a:pPr marL="0" indent="0">
              <a:buNone/>
            </a:pPr>
            <a:endParaRPr lang="tr-TR" dirty="0"/>
          </a:p>
        </p:txBody>
      </p:sp>
    </p:spTree>
    <p:extLst>
      <p:ext uri="{BB962C8B-B14F-4D97-AF65-F5344CB8AC3E}">
        <p14:creationId xmlns:p14="http://schemas.microsoft.com/office/powerpoint/2010/main" val="219103171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87ED78-601B-44EF-BE21-311212416F66}"/>
              </a:ext>
            </a:extLst>
          </p:cNvPr>
          <p:cNvSpPr>
            <a:spLocks noGrp="1"/>
          </p:cNvSpPr>
          <p:nvPr>
            <p:ph idx="1"/>
          </p:nvPr>
        </p:nvSpPr>
        <p:spPr>
          <a:xfrm>
            <a:off x="179512" y="260648"/>
            <a:ext cx="8712968" cy="6408712"/>
          </a:xfrm>
        </p:spPr>
        <p:txBody>
          <a:bodyPr/>
          <a:lstStyle/>
          <a:p>
            <a:pPr marL="0" indent="0">
              <a:buNone/>
            </a:pPr>
            <a:r>
              <a:rPr lang="tr-TR" dirty="0"/>
              <a:t>Tehdit üretimi, siyasi fikrin kesişmesi ve sahnelenmesiyle mümkün olmuştur. Güvenlik mekanizmalarıyla büyük senaryolar arasındaki işbirliği karmaşıklaşmakta ve gelişmektedir. Bu tür yapıtlar düzenli yapımların konusu olup, ABD stratejisi tartışmalarını sahneye taşır ve güncelliklerini devam ettirmeye yardımcı olurlar. </a:t>
            </a:r>
          </a:p>
          <a:p>
            <a:pPr marL="0" indent="0">
              <a:buNone/>
            </a:pPr>
            <a:endParaRPr lang="tr-TR" dirty="0"/>
          </a:p>
        </p:txBody>
      </p:sp>
    </p:spTree>
    <p:extLst>
      <p:ext uri="{BB962C8B-B14F-4D97-AF65-F5344CB8AC3E}">
        <p14:creationId xmlns:p14="http://schemas.microsoft.com/office/powerpoint/2010/main" val="406605881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87ED78-601B-44EF-BE21-311212416F66}"/>
              </a:ext>
            </a:extLst>
          </p:cNvPr>
          <p:cNvSpPr>
            <a:spLocks noGrp="1"/>
          </p:cNvSpPr>
          <p:nvPr>
            <p:ph idx="1"/>
          </p:nvPr>
        </p:nvSpPr>
        <p:spPr>
          <a:xfrm>
            <a:off x="179512" y="260648"/>
            <a:ext cx="8712968" cy="6408712"/>
          </a:xfrm>
        </p:spPr>
        <p:txBody>
          <a:bodyPr/>
          <a:lstStyle/>
          <a:p>
            <a:pPr marL="0" indent="0">
              <a:buNone/>
            </a:pPr>
            <a:r>
              <a:rPr lang="tr-TR" dirty="0"/>
              <a:t>Sistem içinden bir bakışla, savaş kampanyası yürüten birçok yapımın yanı sıra ender de olsa eleştirel filmlere örnek verebiliriz. Başkanın Adamları (</a:t>
            </a:r>
            <a:r>
              <a:rPr lang="tr-TR" dirty="0" err="1"/>
              <a:t>Wag</a:t>
            </a:r>
            <a:r>
              <a:rPr lang="tr-TR" dirty="0"/>
              <a:t> </a:t>
            </a:r>
            <a:r>
              <a:rPr lang="tr-TR" dirty="0" err="1"/>
              <a:t>The</a:t>
            </a:r>
            <a:r>
              <a:rPr lang="tr-TR" dirty="0"/>
              <a:t> </a:t>
            </a:r>
            <a:r>
              <a:rPr lang="tr-TR" dirty="0" err="1"/>
              <a:t>Dog</a:t>
            </a:r>
            <a:r>
              <a:rPr lang="tr-TR" dirty="0"/>
              <a:t>) bunlara örnek olarak gösterilebilir.</a:t>
            </a:r>
          </a:p>
          <a:p>
            <a:pPr marL="0" indent="0">
              <a:buNone/>
            </a:pPr>
            <a:endParaRPr lang="tr-TR" dirty="0"/>
          </a:p>
        </p:txBody>
      </p:sp>
    </p:spTree>
    <p:extLst>
      <p:ext uri="{BB962C8B-B14F-4D97-AF65-F5344CB8AC3E}">
        <p14:creationId xmlns:p14="http://schemas.microsoft.com/office/powerpoint/2010/main" val="428954566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87ED78-601B-44EF-BE21-311212416F66}"/>
              </a:ext>
            </a:extLst>
          </p:cNvPr>
          <p:cNvSpPr>
            <a:spLocks noGrp="1"/>
          </p:cNvSpPr>
          <p:nvPr>
            <p:ph idx="1"/>
          </p:nvPr>
        </p:nvSpPr>
        <p:spPr>
          <a:xfrm>
            <a:off x="179512" y="260648"/>
            <a:ext cx="8712968" cy="6408712"/>
          </a:xfrm>
        </p:spPr>
        <p:txBody>
          <a:bodyPr/>
          <a:lstStyle/>
          <a:p>
            <a:pPr marL="0" indent="0">
              <a:buNone/>
            </a:pPr>
            <a:r>
              <a:rPr lang="tr-TR" b="1" dirty="0" err="1"/>
              <a:t>Wag</a:t>
            </a:r>
            <a:r>
              <a:rPr lang="tr-TR" b="1" dirty="0"/>
              <a:t> </a:t>
            </a:r>
            <a:r>
              <a:rPr lang="tr-TR" b="1" dirty="0" err="1"/>
              <a:t>The</a:t>
            </a:r>
            <a:r>
              <a:rPr lang="tr-TR" b="1" dirty="0"/>
              <a:t> </a:t>
            </a:r>
            <a:r>
              <a:rPr lang="tr-TR" b="1" dirty="0" err="1"/>
              <a:t>Dog</a:t>
            </a:r>
            <a:endParaRPr lang="tr-TR" b="1" dirty="0"/>
          </a:p>
          <a:p>
            <a:pPr marL="0" indent="0">
              <a:buNone/>
            </a:pPr>
            <a:r>
              <a:rPr lang="tr-TR" dirty="0"/>
              <a:t>1997</a:t>
            </a:r>
          </a:p>
          <a:p>
            <a:pPr marL="0" indent="0">
              <a:buNone/>
            </a:pPr>
            <a:r>
              <a:rPr lang="tr-TR" dirty="0"/>
              <a:t>Yönetmen: </a:t>
            </a:r>
            <a:r>
              <a:rPr lang="tr-TR" dirty="0" err="1"/>
              <a:t>Barry</a:t>
            </a:r>
            <a:r>
              <a:rPr lang="tr-TR" dirty="0"/>
              <a:t> </a:t>
            </a:r>
            <a:r>
              <a:rPr lang="tr-TR" dirty="0" err="1"/>
              <a:t>Levinson</a:t>
            </a:r>
            <a:endParaRPr lang="tr-TR" dirty="0"/>
          </a:p>
          <a:p>
            <a:pPr marL="0" indent="0">
              <a:buNone/>
            </a:pPr>
            <a:r>
              <a:rPr lang="tr-TR" dirty="0"/>
              <a:t>Konu: ABD seçimlerine iki hafta kala patlak veren skandalla ilgilenmek için bir danışman tutulur. Danışman bir Hollywood yapımcısı ve ekibiyle kirli gerçeklerin üzerini örterek dikkatleri başka yöne çekerler. (Manipülasyon, medyanın gerçeği gizlemesi vb.)</a:t>
            </a:r>
          </a:p>
          <a:p>
            <a:pPr marL="0" indent="0">
              <a:buNone/>
            </a:pPr>
            <a:endParaRPr lang="tr-TR" dirty="0"/>
          </a:p>
        </p:txBody>
      </p:sp>
    </p:spTree>
    <p:extLst>
      <p:ext uri="{BB962C8B-B14F-4D97-AF65-F5344CB8AC3E}">
        <p14:creationId xmlns:p14="http://schemas.microsoft.com/office/powerpoint/2010/main" val="34782900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187ED78-601B-44EF-BE21-311212416F66}"/>
              </a:ext>
            </a:extLst>
          </p:cNvPr>
          <p:cNvSpPr>
            <a:spLocks noGrp="1"/>
          </p:cNvSpPr>
          <p:nvPr>
            <p:ph idx="1"/>
          </p:nvPr>
        </p:nvSpPr>
        <p:spPr>
          <a:xfrm>
            <a:off x="179512" y="260648"/>
            <a:ext cx="8712968" cy="6408712"/>
          </a:xfrm>
        </p:spPr>
        <p:txBody>
          <a:bodyPr/>
          <a:lstStyle/>
          <a:p>
            <a:pPr marL="0" indent="0">
              <a:buNone/>
            </a:pPr>
            <a:r>
              <a:rPr lang="tr-TR" dirty="0"/>
              <a:t>Üçüncü dünya ülkelerinin özellikle Müslümanların konu edildiği Hollywood filmlerinin tamamına yakınında taraflı ve oryantalist bir dilin kullanıldığı hemen dikkat çekmektedir. Hollywood yaratılan birçok karaktere nispeten olumlu resmedilen </a:t>
            </a:r>
            <a:r>
              <a:rPr lang="tr-TR" dirty="0" err="1"/>
              <a:t>Lost</a:t>
            </a:r>
            <a:r>
              <a:rPr lang="tr-TR" dirty="0"/>
              <a:t> dizisindeki </a:t>
            </a:r>
            <a:r>
              <a:rPr lang="tr-TR" dirty="0" err="1"/>
              <a:t>Sayid</a:t>
            </a:r>
            <a:r>
              <a:rPr lang="tr-TR" dirty="0"/>
              <a:t> karakteri bile işkence ve savaş suçları gibi unsurlarla bezeli bir geçmişe sahip olarak tasarlanmıştır. Hollywood’un genelde üçüncü dünyaya, özelde de Ortadoğu ve Müslümanlara bakışını en belirgin şekilde okuyabileceğimiz bir sinema yapımı olarak Kuşatma (</a:t>
            </a:r>
            <a:r>
              <a:rPr lang="tr-TR" dirty="0" err="1"/>
              <a:t>The</a:t>
            </a:r>
            <a:r>
              <a:rPr lang="tr-TR" dirty="0"/>
              <a:t> Siege) filmi örnek verilebilir.</a:t>
            </a:r>
          </a:p>
          <a:p>
            <a:pPr marL="0" indent="0">
              <a:buNone/>
            </a:pPr>
            <a:endParaRPr lang="tr-TR" dirty="0"/>
          </a:p>
          <a:p>
            <a:pPr marL="0" indent="0">
              <a:buNone/>
            </a:pPr>
            <a:endParaRPr lang="tr-TR" dirty="0"/>
          </a:p>
        </p:txBody>
      </p:sp>
    </p:spTree>
    <p:extLst>
      <p:ext uri="{BB962C8B-B14F-4D97-AF65-F5344CB8AC3E}">
        <p14:creationId xmlns:p14="http://schemas.microsoft.com/office/powerpoint/2010/main" val="28031408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A61F3FC-00E9-4E6D-8577-B36901148151}"/>
              </a:ext>
            </a:extLst>
          </p:cNvPr>
          <p:cNvSpPr>
            <a:spLocks noGrp="1"/>
          </p:cNvSpPr>
          <p:nvPr>
            <p:ph idx="1"/>
          </p:nvPr>
        </p:nvSpPr>
        <p:spPr>
          <a:xfrm>
            <a:off x="323528" y="188640"/>
            <a:ext cx="8568952" cy="6408712"/>
          </a:xfrm>
        </p:spPr>
        <p:txBody>
          <a:bodyPr/>
          <a:lstStyle/>
          <a:p>
            <a:pPr marL="0" indent="0">
              <a:buNone/>
            </a:pPr>
            <a:r>
              <a:rPr lang="tr-TR" dirty="0"/>
              <a:t>SONUÇ</a:t>
            </a:r>
          </a:p>
          <a:p>
            <a:pPr marL="0" indent="0">
              <a:buNone/>
            </a:pPr>
            <a:r>
              <a:rPr lang="tr-TR" dirty="0"/>
              <a:t>-Halkla ilişkiler ve propaganda yöntemleri arasında benzerlikler vardır.</a:t>
            </a:r>
          </a:p>
          <a:p>
            <a:pPr marL="0" indent="0">
              <a:buNone/>
            </a:pPr>
            <a:r>
              <a:rPr lang="tr-TR" dirty="0"/>
              <a:t>-Kanlı ya da kansız birtakım menfaatlerin söz konusu olduğu tüm mücadele alanlarında ikna edici ve meşrulaştırıcı araçlara gereksinim duyan sistem, halkla ilişkileri kendi emelleri doğrultusunda kullanmıştır. </a:t>
            </a:r>
          </a:p>
          <a:p>
            <a:pPr marL="0" indent="0">
              <a:buNone/>
            </a:pPr>
            <a:endParaRPr lang="tr-TR" dirty="0"/>
          </a:p>
        </p:txBody>
      </p:sp>
    </p:spTree>
    <p:extLst>
      <p:ext uri="{BB962C8B-B14F-4D97-AF65-F5344CB8AC3E}">
        <p14:creationId xmlns:p14="http://schemas.microsoft.com/office/powerpoint/2010/main" val="30129355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A61F3FC-00E9-4E6D-8577-B36901148151}"/>
              </a:ext>
            </a:extLst>
          </p:cNvPr>
          <p:cNvSpPr>
            <a:spLocks noGrp="1"/>
          </p:cNvSpPr>
          <p:nvPr>
            <p:ph idx="1"/>
          </p:nvPr>
        </p:nvSpPr>
        <p:spPr>
          <a:xfrm>
            <a:off x="323528" y="188640"/>
            <a:ext cx="8568952" cy="6408712"/>
          </a:xfrm>
        </p:spPr>
        <p:txBody>
          <a:bodyPr/>
          <a:lstStyle/>
          <a:p>
            <a:pPr marL="0" indent="0">
              <a:buNone/>
            </a:pPr>
            <a:r>
              <a:rPr lang="tr-TR" dirty="0"/>
              <a:t>-Ulusal güvenlik, ülke menfaati vs. gibi argümanlarla bezenmiş propaganda öğeleri savaş kamuoyunun oluşmasına katkı sağlar. </a:t>
            </a:r>
          </a:p>
          <a:p>
            <a:pPr marL="0" indent="0">
              <a:buNone/>
            </a:pPr>
            <a:r>
              <a:rPr lang="tr-TR" dirty="0"/>
              <a:t>-En iyi reklam bize reklammış gibi görünmeyen ikna edici pratik, en iyi propaganda ise propaganda yapıldığı hissini uyandırmayan eylemdir. Halkla ilişkiler burada devreye girer. </a:t>
            </a:r>
          </a:p>
          <a:p>
            <a:pPr marL="0" indent="0">
              <a:buNone/>
            </a:pPr>
            <a:endParaRPr lang="tr-TR" dirty="0"/>
          </a:p>
        </p:txBody>
      </p:sp>
    </p:spTree>
    <p:extLst>
      <p:ext uri="{BB962C8B-B14F-4D97-AF65-F5344CB8AC3E}">
        <p14:creationId xmlns:p14="http://schemas.microsoft.com/office/powerpoint/2010/main" val="1268455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1935-1960 </a:t>
            </a:r>
            <a:r>
              <a:rPr lang="tr-TR" dirty="0">
                <a:sym typeface="Wingdings" panose="05000000000000000000" pitchFamily="2" charset="2"/>
              </a:rPr>
              <a:t> Güçlü etkiler dönemi  Kitle iletişim araçlarının gücü sorgulanmadan kabul edilmiştir. Savaş döneminde yapılan çalışmalar ve söylenen yalanlar nedeniyle güven kaybı yaşanmıştır. Sonrasında bireylerin yaşayışı, toplumsal ortam gibi unsurlar incelenerek bunlardan yararlanılmış ve kitleler </a:t>
            </a:r>
            <a:r>
              <a:rPr lang="tr-TR" dirty="0" err="1">
                <a:sym typeface="Wingdings" panose="05000000000000000000" pitchFamily="2" charset="2"/>
              </a:rPr>
              <a:t>güdümlenmiştir</a:t>
            </a:r>
            <a:r>
              <a:rPr lang="tr-TR" dirty="0">
                <a:sym typeface="Wingdings" panose="05000000000000000000" pitchFamily="2" charset="2"/>
              </a:rPr>
              <a:t>. (Becerikli, 2008: 28-29)</a:t>
            </a:r>
          </a:p>
          <a:p>
            <a:pPr marL="0" indent="0">
              <a:buNone/>
            </a:pPr>
            <a:endParaRPr lang="tr-TR" dirty="0">
              <a:sym typeface="Wingdings" panose="05000000000000000000" pitchFamily="2" charset="2"/>
            </a:endParaRPr>
          </a:p>
          <a:p>
            <a:pPr marL="0" indent="0">
              <a:buNone/>
            </a:pPr>
            <a:endParaRPr lang="tr-TR" dirty="0"/>
          </a:p>
          <a:p>
            <a:pPr marL="0" indent="0">
              <a:buNone/>
            </a:pPr>
            <a:endParaRPr lang="tr-TR" dirty="0"/>
          </a:p>
        </p:txBody>
      </p:sp>
    </p:spTree>
    <p:extLst>
      <p:ext uri="{BB962C8B-B14F-4D97-AF65-F5344CB8AC3E}">
        <p14:creationId xmlns:p14="http://schemas.microsoft.com/office/powerpoint/2010/main" val="19895393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0" y="0"/>
            <a:ext cx="9036496" cy="6813376"/>
          </a:xfrm>
        </p:spPr>
        <p:txBody>
          <a:bodyPr>
            <a:normAutofit fontScale="85000" lnSpcReduction="10000"/>
          </a:bodyPr>
          <a:lstStyle/>
          <a:p>
            <a:pPr marL="0" indent="0">
              <a:buNone/>
            </a:pPr>
            <a:r>
              <a:rPr lang="tr-TR" dirty="0"/>
              <a:t>«1929 Ekonomik </a:t>
            </a:r>
            <a:r>
              <a:rPr lang="tr-TR" dirty="0" err="1"/>
              <a:t>Bunalımı’ndan</a:t>
            </a:r>
            <a:r>
              <a:rPr lang="tr-TR" dirty="0"/>
              <a:t> ve New </a:t>
            </a:r>
            <a:r>
              <a:rPr lang="tr-TR" dirty="0" err="1"/>
              <a:t>Deal’den</a:t>
            </a:r>
            <a:r>
              <a:rPr lang="tr-TR" dirty="0"/>
              <a:t> sonra büyük zenginler “teknik” islerden, vergi mevzuatından, çeşitli yasal düzenlemelerden, şirket hukukundan, yeniden örgütlenme ve birleşme islerinden, halkla ilişkilerden, devlet ihalelerinden anlayan teknisyenlerden yararlanmak, islerini bu gibi  kimselerin aracılığıyla yürütmek zorunda kalmışlardır. Diğer yandan da dikkatleri çekmemek için değişik bir görünüme girerek, iyiliksever basit insanlar gibi davranmak; “sanayi alanında çalışan devlet adamları” olarak görünmek, “millete is sağlayan” büyük buluşların sahibi, fakat sade insanlar olarak görünmeye başlamışlardır. Büyük is çevreleri güçlü azınlık görünümünden kurtulmak için “gönüllü kuruluşları” ve “baskı gruplarını” halkla ilişkiler tekniğine uyarak bir çeşit araç olarak kullanmaktadırlar. En üst düzeydeki kliklerin kumandası altında bulunan birkaç şirket birden, böylece bu tür kliklerin komuta, halkla ilişkiler ve baskı aracı olarak kullanılmaktadırlar.» (</a:t>
            </a:r>
            <a:r>
              <a:rPr lang="tr-TR" dirty="0" err="1"/>
              <a:t>Mills</a:t>
            </a:r>
            <a:r>
              <a:rPr lang="tr-TR" dirty="0"/>
              <a:t>, 1974: 157-158, 341’den </a:t>
            </a:r>
            <a:r>
              <a:rPr lang="tr-TR" dirty="0" err="1"/>
              <a:t>akt</a:t>
            </a:r>
            <a:r>
              <a:rPr lang="tr-TR" dirty="0"/>
              <a:t>. Becerikli, 2008: 29-30).</a:t>
            </a:r>
          </a:p>
        </p:txBody>
      </p:sp>
    </p:spTree>
    <p:extLst>
      <p:ext uri="{BB962C8B-B14F-4D97-AF65-F5344CB8AC3E}">
        <p14:creationId xmlns:p14="http://schemas.microsoft.com/office/powerpoint/2010/main" val="2017544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a:t>Paul F. </a:t>
            </a:r>
            <a:r>
              <a:rPr lang="tr-TR" dirty="0" err="1"/>
              <a:t>Lazarsfeld</a:t>
            </a:r>
            <a:r>
              <a:rPr lang="tr-TR" dirty="0"/>
              <a:t> ve Robert K. </a:t>
            </a:r>
            <a:r>
              <a:rPr lang="tr-TR" dirty="0" err="1"/>
              <a:t>Merton</a:t>
            </a:r>
            <a:endParaRPr lang="tr-TR" dirty="0"/>
          </a:p>
          <a:p>
            <a:pPr marL="0" indent="0">
              <a:buNone/>
            </a:pPr>
            <a:r>
              <a:rPr lang="en-GB" i="1" dirty="0"/>
              <a:t>Mass Communication, Popular Taste and Organized Social Action</a:t>
            </a:r>
            <a:endParaRPr lang="tr-TR" i="1" dirty="0"/>
          </a:p>
          <a:p>
            <a:pPr marL="0" indent="0">
              <a:buNone/>
            </a:pPr>
            <a:r>
              <a:rPr lang="tr-TR" dirty="0"/>
              <a:t>«Örgütlenmiş is çevreleri halkla ilişkiler olarak  adlandırdıkları propaganda yoluyla daha doğrudan bir şekilde kamuların kontrolünü sağlamaktadırlar. </a:t>
            </a:r>
          </a:p>
          <a:p>
            <a:pPr marL="0" indent="0">
              <a:buNone/>
            </a:pPr>
            <a:r>
              <a:rPr lang="tr-TR" dirty="0"/>
              <a:t>(</a:t>
            </a:r>
            <a:r>
              <a:rPr lang="tr-TR" dirty="0" err="1"/>
              <a:t>akt</a:t>
            </a:r>
            <a:r>
              <a:rPr lang="tr-TR" dirty="0"/>
              <a:t>. Becerikli, 2008: 30)</a:t>
            </a:r>
          </a:p>
        </p:txBody>
      </p:sp>
    </p:spTree>
    <p:extLst>
      <p:ext uri="{BB962C8B-B14F-4D97-AF65-F5344CB8AC3E}">
        <p14:creationId xmlns:p14="http://schemas.microsoft.com/office/powerpoint/2010/main" val="2310708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lstStyle/>
          <a:p>
            <a:pPr marL="0" indent="0">
              <a:buNone/>
            </a:pPr>
            <a:r>
              <a:rPr lang="tr-TR" dirty="0" err="1"/>
              <a:t>Althusser</a:t>
            </a:r>
            <a:endParaRPr lang="tr-TR" dirty="0"/>
          </a:p>
          <a:p>
            <a:pPr marL="0" indent="0">
              <a:buNone/>
            </a:pPr>
            <a:r>
              <a:rPr lang="tr-TR" b="1" dirty="0"/>
              <a:t>Devletin ideolojik aygıtları</a:t>
            </a:r>
          </a:p>
          <a:p>
            <a:pPr marL="0" indent="0">
              <a:buNone/>
            </a:pPr>
            <a:r>
              <a:rPr lang="tr-TR" dirty="0"/>
              <a:t>-aile</a:t>
            </a:r>
          </a:p>
          <a:p>
            <a:pPr marL="0" indent="0">
              <a:buNone/>
            </a:pPr>
            <a:r>
              <a:rPr lang="tr-TR" dirty="0"/>
              <a:t>-okul</a:t>
            </a:r>
          </a:p>
          <a:p>
            <a:pPr marL="0" indent="0">
              <a:buNone/>
            </a:pPr>
            <a:r>
              <a:rPr lang="tr-TR" dirty="0"/>
              <a:t>-kilise</a:t>
            </a:r>
          </a:p>
          <a:p>
            <a:pPr marL="0" indent="0">
              <a:buNone/>
            </a:pPr>
            <a:r>
              <a:rPr lang="tr-TR" dirty="0"/>
              <a:t>-sendikalar </a:t>
            </a:r>
          </a:p>
          <a:p>
            <a:pPr marL="0" indent="0">
              <a:buNone/>
            </a:pPr>
            <a:r>
              <a:rPr lang="tr-TR" b="1" dirty="0"/>
              <a:t>Devletin baskı aygıtları</a:t>
            </a:r>
          </a:p>
          <a:p>
            <a:pPr marL="0" indent="0">
              <a:buNone/>
            </a:pPr>
            <a:r>
              <a:rPr lang="tr-TR" dirty="0"/>
              <a:t>-ordu, </a:t>
            </a:r>
          </a:p>
          <a:p>
            <a:pPr marL="0" indent="0">
              <a:buNone/>
            </a:pPr>
            <a:r>
              <a:rPr lang="tr-TR" dirty="0"/>
              <a:t>-polis, </a:t>
            </a:r>
          </a:p>
          <a:p>
            <a:pPr marL="0" indent="0">
              <a:buNone/>
            </a:pPr>
            <a:r>
              <a:rPr lang="tr-TR" dirty="0"/>
              <a:t>-mahkemeler</a:t>
            </a:r>
          </a:p>
        </p:txBody>
      </p:sp>
    </p:spTree>
    <p:extLst>
      <p:ext uri="{BB962C8B-B14F-4D97-AF65-F5344CB8AC3E}">
        <p14:creationId xmlns:p14="http://schemas.microsoft.com/office/powerpoint/2010/main" val="551746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CD4240A-87B9-4C51-8BE3-C277D40AB590}"/>
              </a:ext>
            </a:extLst>
          </p:cNvPr>
          <p:cNvSpPr>
            <a:spLocks noGrp="1"/>
          </p:cNvSpPr>
          <p:nvPr>
            <p:ph idx="1"/>
          </p:nvPr>
        </p:nvSpPr>
        <p:spPr>
          <a:xfrm>
            <a:off x="251520" y="260648"/>
            <a:ext cx="8784976" cy="6480720"/>
          </a:xfrm>
        </p:spPr>
        <p:txBody>
          <a:bodyPr>
            <a:normAutofit fontScale="92500" lnSpcReduction="20000"/>
          </a:bodyPr>
          <a:lstStyle/>
          <a:p>
            <a:pPr marL="0" indent="0">
              <a:buNone/>
            </a:pPr>
            <a:r>
              <a:rPr lang="tr-TR" dirty="0"/>
              <a:t>«Hükümete ait politikalar etrafında bütünlüğü ve rızayı inşa etmeye yardımcı olabilecek sembollerin üreticileri ve dağıtıcıları olarak gücü sahip olan halkla ilişkiler çalışanları tabii ki birer propagandisttirler. Sözcük bu anlamda demokratik kültürlerdeki pejoratif anlamıyla </a:t>
            </a:r>
            <a:r>
              <a:rPr lang="tr-TR" dirty="0" err="1"/>
              <a:t>degil</a:t>
            </a:r>
            <a:r>
              <a:rPr lang="tr-TR" dirty="0"/>
              <a:t>, açık anlamıyla kullanılmıştır; uluslararası gerilim ve çatışma zamanlarında, hükümetin halkla </a:t>
            </a:r>
            <a:r>
              <a:rPr lang="tr-TR" dirty="0" err="1"/>
              <a:t>iliskileri</a:t>
            </a:r>
            <a:r>
              <a:rPr lang="tr-TR" dirty="0"/>
              <a:t>, kamuoyunu yönetmenin ve son derece zor ve potansiyel olarak halkın desteğini kazanamayacak kararların alınmasında rızayı sağlamanın yollarını </a:t>
            </a:r>
            <a:r>
              <a:rPr lang="tr-TR" dirty="0" err="1"/>
              <a:t>arastıran</a:t>
            </a:r>
            <a:r>
              <a:rPr lang="tr-TR" dirty="0"/>
              <a:t>, devletin daha geniş bir propaganda çabasının bir parçası haline gelir.» (Becerikli, 2008: 31-32) </a:t>
            </a:r>
            <a:br>
              <a:rPr lang="tr-TR" dirty="0"/>
            </a:br>
            <a:endParaRPr lang="tr-TR" dirty="0"/>
          </a:p>
          <a:p>
            <a:pPr marL="0" indent="0">
              <a:buNone/>
            </a:pPr>
            <a:r>
              <a:rPr lang="tr-TR" b="1" dirty="0"/>
              <a:t>Kaynakça</a:t>
            </a:r>
            <a:r>
              <a:rPr lang="tr-TR" dirty="0"/>
              <a:t>: Becerikli, Sema (2008). «Propaganda Rıza Üretimi ve Halkla İlişkiler» İÇİNDE ...ve Halkla İlişkiler: Şeytanın Avukatlığından Arabuluculuğa; Bir Disiplinin Eleştirel Analizi, Karınca Yayınları, Ankara, (2008). </a:t>
            </a:r>
          </a:p>
        </p:txBody>
      </p:sp>
    </p:spTree>
    <p:extLst>
      <p:ext uri="{BB962C8B-B14F-4D97-AF65-F5344CB8AC3E}">
        <p14:creationId xmlns:p14="http://schemas.microsoft.com/office/powerpoint/2010/main" val="168789537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2854</Words>
  <Application>Microsoft Office PowerPoint</Application>
  <PresentationFormat>Ekran Gösterisi (4:3)</PresentationFormat>
  <Paragraphs>121</Paragraphs>
  <Slides>48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48</vt:i4>
      </vt:variant>
    </vt:vector>
  </HeadingPairs>
  <TitlesOfParts>
    <vt:vector size="51" baseType="lpstr">
      <vt:lpstr>Arial</vt:lpstr>
      <vt:lpstr>Calibri</vt:lpstr>
      <vt:lpstr>Ofis Teması</vt:lpstr>
      <vt:lpstr>KONU 3 Propaganda, Rıza Üretimi ve Halkla İlişkiler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KONU 3 Propaganda, Rıza Üretimi ve Halkla İlişkiler</dc:title>
  <dc:creator>Nilüfer Pınar KILIÇ</dc:creator>
  <cp:lastModifiedBy>Author</cp:lastModifiedBy>
  <cp:revision>6</cp:revision>
  <dcterms:created xsi:type="dcterms:W3CDTF">2019-09-30T08:56:26Z</dcterms:created>
  <dcterms:modified xsi:type="dcterms:W3CDTF">2019-09-30T09:56:32Z</dcterms:modified>
</cp:coreProperties>
</file>