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3B9EB-A869-4059-BDD4-8C3519E18907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606CF53-C227-44CE-B0C2-9C6A11BB98C3}">
      <dgm:prSet custT="1"/>
      <dgm:spPr/>
      <dgm:t>
        <a:bodyPr/>
        <a:lstStyle/>
        <a:p>
          <a:pPr algn="just"/>
          <a:r>
            <a:rPr lang="tr-TR" sz="2000"/>
            <a:t>Tapu Sicili, gayri menkuller üzerinde mevcut ayni hakların durumunu devamlı olarak göstermek üzere, devlet tarafından veya devletin sorumluluğu altında, ayni aleniyet sistemine göre tutulan sicildir.</a:t>
          </a:r>
          <a:endParaRPr lang="en-US" sz="2000"/>
        </a:p>
      </dgm:t>
    </dgm:pt>
    <dgm:pt modelId="{E0C3EABF-0647-4034-B08A-C0756E7B85CA}" type="parTrans" cxnId="{32D91E3F-64D4-4C18-836E-35EC13541818}">
      <dgm:prSet/>
      <dgm:spPr/>
      <dgm:t>
        <a:bodyPr/>
        <a:lstStyle/>
        <a:p>
          <a:endParaRPr lang="en-US" sz="2000"/>
        </a:p>
      </dgm:t>
    </dgm:pt>
    <dgm:pt modelId="{74EA41E4-AD9D-4AC8-B7E2-54906FD838CF}" type="sibTrans" cxnId="{32D91E3F-64D4-4C18-836E-35EC13541818}">
      <dgm:prSet/>
      <dgm:spPr/>
      <dgm:t>
        <a:bodyPr/>
        <a:lstStyle/>
        <a:p>
          <a:endParaRPr lang="en-US" sz="2000"/>
        </a:p>
      </dgm:t>
    </dgm:pt>
    <dgm:pt modelId="{1F2EA304-21CD-4129-908A-C46724A79C2B}">
      <dgm:prSet custT="1"/>
      <dgm:spPr/>
      <dgm:t>
        <a:bodyPr/>
        <a:lstStyle/>
        <a:p>
          <a:pPr algn="just"/>
          <a:r>
            <a:rPr lang="tr-TR" sz="2000"/>
            <a:t>Kadastro; gayri menkullerin şekillerinin, sınırlarının, yüzölçümlerinin fenni (teknik) ve geometrik usullerle (yöntemlerle) tespit edilerek planlar içerisinde gösterilmesidir.</a:t>
          </a:r>
          <a:endParaRPr lang="en-US" sz="2000"/>
        </a:p>
      </dgm:t>
    </dgm:pt>
    <dgm:pt modelId="{0F569D43-8367-476D-967F-D3537DE0DB38}" type="parTrans" cxnId="{AD96BDE3-BA63-463A-8738-1CAD7F825C9E}">
      <dgm:prSet/>
      <dgm:spPr/>
      <dgm:t>
        <a:bodyPr/>
        <a:lstStyle/>
        <a:p>
          <a:endParaRPr lang="en-US" sz="2000"/>
        </a:p>
      </dgm:t>
    </dgm:pt>
    <dgm:pt modelId="{B3AA2430-3065-4E0F-93CE-26BCDC8ACE57}" type="sibTrans" cxnId="{AD96BDE3-BA63-463A-8738-1CAD7F825C9E}">
      <dgm:prSet/>
      <dgm:spPr/>
      <dgm:t>
        <a:bodyPr/>
        <a:lstStyle/>
        <a:p>
          <a:endParaRPr lang="en-US" sz="2000"/>
        </a:p>
      </dgm:t>
    </dgm:pt>
    <dgm:pt modelId="{BA067D16-0264-480A-8F0E-920F91ADBC4F}" type="pres">
      <dgm:prSet presAssocID="{B9B3B9EB-A869-4059-BDD4-8C3519E18907}" presName="linear" presStyleCnt="0">
        <dgm:presLayoutVars>
          <dgm:animLvl val="lvl"/>
          <dgm:resizeHandles val="exact"/>
        </dgm:presLayoutVars>
      </dgm:prSet>
      <dgm:spPr/>
    </dgm:pt>
    <dgm:pt modelId="{4A7306C0-DCA3-4E58-B7A1-954D8FBB3EBC}" type="pres">
      <dgm:prSet presAssocID="{9606CF53-C227-44CE-B0C2-9C6A11BB98C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550F4C8-E7A3-4BC3-936C-071ED9F23DAB}" type="pres">
      <dgm:prSet presAssocID="{74EA41E4-AD9D-4AC8-B7E2-54906FD838CF}" presName="spacer" presStyleCnt="0"/>
      <dgm:spPr/>
    </dgm:pt>
    <dgm:pt modelId="{BA984D47-2B75-4E7D-B5F3-115F691E654F}" type="pres">
      <dgm:prSet presAssocID="{1F2EA304-21CD-4129-908A-C46724A79C2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2D91E3F-64D4-4C18-836E-35EC13541818}" srcId="{B9B3B9EB-A869-4059-BDD4-8C3519E18907}" destId="{9606CF53-C227-44CE-B0C2-9C6A11BB98C3}" srcOrd="0" destOrd="0" parTransId="{E0C3EABF-0647-4034-B08A-C0756E7B85CA}" sibTransId="{74EA41E4-AD9D-4AC8-B7E2-54906FD838CF}"/>
    <dgm:cxn modelId="{23DDAB5E-736F-4308-9941-216A4B457D37}" type="presOf" srcId="{1F2EA304-21CD-4129-908A-C46724A79C2B}" destId="{BA984D47-2B75-4E7D-B5F3-115F691E654F}" srcOrd="0" destOrd="0" presId="urn:microsoft.com/office/officeart/2005/8/layout/vList2"/>
    <dgm:cxn modelId="{E1BA5967-6911-49D0-86DA-6EB45D283B05}" type="presOf" srcId="{B9B3B9EB-A869-4059-BDD4-8C3519E18907}" destId="{BA067D16-0264-480A-8F0E-920F91ADBC4F}" srcOrd="0" destOrd="0" presId="urn:microsoft.com/office/officeart/2005/8/layout/vList2"/>
    <dgm:cxn modelId="{AD96BDE3-BA63-463A-8738-1CAD7F825C9E}" srcId="{B9B3B9EB-A869-4059-BDD4-8C3519E18907}" destId="{1F2EA304-21CD-4129-908A-C46724A79C2B}" srcOrd="1" destOrd="0" parTransId="{0F569D43-8367-476D-967F-D3537DE0DB38}" sibTransId="{B3AA2430-3065-4E0F-93CE-26BCDC8ACE57}"/>
    <dgm:cxn modelId="{88E391FA-92F2-4DC7-A390-79E2494D7740}" type="presOf" srcId="{9606CF53-C227-44CE-B0C2-9C6A11BB98C3}" destId="{4A7306C0-DCA3-4E58-B7A1-954D8FBB3EBC}" srcOrd="0" destOrd="0" presId="urn:microsoft.com/office/officeart/2005/8/layout/vList2"/>
    <dgm:cxn modelId="{38213B50-6C84-4FF2-A9C2-7454AFEC380B}" type="presParOf" srcId="{BA067D16-0264-480A-8F0E-920F91ADBC4F}" destId="{4A7306C0-DCA3-4E58-B7A1-954D8FBB3EBC}" srcOrd="0" destOrd="0" presId="urn:microsoft.com/office/officeart/2005/8/layout/vList2"/>
    <dgm:cxn modelId="{479275BD-607C-4508-82E4-EB0B9FB4E745}" type="presParOf" srcId="{BA067D16-0264-480A-8F0E-920F91ADBC4F}" destId="{B550F4C8-E7A3-4BC3-936C-071ED9F23DAB}" srcOrd="1" destOrd="0" presId="urn:microsoft.com/office/officeart/2005/8/layout/vList2"/>
    <dgm:cxn modelId="{CE8488E2-C95A-4CC3-86E8-BD62182043ED}" type="presParOf" srcId="{BA067D16-0264-480A-8F0E-920F91ADBC4F}" destId="{BA984D47-2B75-4E7D-B5F3-115F691E654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306C0-DCA3-4E58-B7A1-954D8FBB3EBC}">
      <dsp:nvSpPr>
        <dsp:cNvPr id="0" name=""/>
        <dsp:cNvSpPr/>
      </dsp:nvSpPr>
      <dsp:spPr>
        <a:xfrm>
          <a:off x="0" y="1230083"/>
          <a:ext cx="5605739" cy="13689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Tapu Sicili, gayri menkuller üzerinde mevcut ayni hakların durumunu devamlı olarak göstermek üzere, devlet tarafından veya devletin sorumluluğu altında, ayni aleniyet sistemine göre tutulan sicildir.</a:t>
          </a:r>
          <a:endParaRPr lang="en-US" sz="2000" kern="1200"/>
        </a:p>
      </dsp:txBody>
      <dsp:txXfrm>
        <a:off x="66824" y="1296907"/>
        <a:ext cx="5472091" cy="1235252"/>
      </dsp:txXfrm>
    </dsp:sp>
    <dsp:sp modelId="{BA984D47-2B75-4E7D-B5F3-115F691E654F}">
      <dsp:nvSpPr>
        <dsp:cNvPr id="0" name=""/>
        <dsp:cNvSpPr/>
      </dsp:nvSpPr>
      <dsp:spPr>
        <a:xfrm>
          <a:off x="0" y="2786183"/>
          <a:ext cx="5605739" cy="13689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Kadastro; gayri menkullerin şekillerinin, sınırlarının, yüzölçümlerinin fenni (teknik) ve geometrik usullerle (yöntemlerle) tespit edilerek planlar içerisinde gösterilmesidir.</a:t>
          </a:r>
          <a:endParaRPr lang="en-US" sz="2000" kern="1200"/>
        </a:p>
      </dsp:txBody>
      <dsp:txXfrm>
        <a:off x="66824" y="2853007"/>
        <a:ext cx="5472091" cy="123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1.05.2020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lumMod val="50000"/>
                  </a:schemeClr>
                </a:solidFill>
              </a:rPr>
              <a:t>TAPU SİCİLİ</a:t>
            </a:r>
            <a:endParaRPr lang="tr-TR" sz="30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>
                <a:solidFill>
                  <a:srgbClr val="FFFFFF"/>
                </a:solidFill>
              </a:rPr>
              <a:t>TEMEL HUKUK</a:t>
            </a:r>
            <a:endParaRPr lang="tr-TR" sz="60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/>
          <a:lstStyle/>
          <a:p>
            <a:fld id="{F24D7A48-49B1-4825-83F5-4CCE9D6EE3C5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262B268-9CEE-44B3-9C1C-3AAEB5BF4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rgbClr val="FFFFFF"/>
                </a:solidFill>
              </a:rPr>
              <a:t>TAPU SİCİLİ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91A4C5-2B6D-41B7-BCDD-6AD77CFA5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B9F28E8-8D37-4827-8DE2-C62ACA7F06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B64026-D338-462E-9C54-9C11BC0B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>
              <a:solidFill>
                <a:schemeClr val="accent1"/>
              </a:solidFill>
            </a:endParaRPr>
          </a:p>
        </p:txBody>
      </p:sp>
      <p:graphicFrame>
        <p:nvGraphicFramePr>
          <p:cNvPr id="8" name="İçerik Yer Tutucusu 2">
            <a:extLst>
              <a:ext uri="{FF2B5EF4-FFF2-40B4-BE49-F238E27FC236}">
                <a16:creationId xmlns:a16="http://schemas.microsoft.com/office/drawing/2014/main" id="{1F36C59C-2D6C-496C-A2D9-224A479FCE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879664"/>
              </p:ext>
            </p:extLst>
          </p:nvPr>
        </p:nvGraphicFramePr>
        <p:xfrm>
          <a:off x="5617886" y="747346"/>
          <a:ext cx="5605739" cy="5385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33151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F4D0F-0A60-475B-B22C-790D54D53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6120492" cy="5168196"/>
          </a:xfrm>
        </p:spPr>
        <p:txBody>
          <a:bodyPr anchor="ctr">
            <a:noAutofit/>
          </a:bodyPr>
          <a:lstStyle/>
          <a:p>
            <a:pPr marL="457200" indent="-457200" algn="just">
              <a:buAutoNum type="arabicPeriod"/>
            </a:pPr>
            <a:r>
              <a:rPr lang="tr-TR" sz="1800" b="1" dirty="0"/>
              <a:t>ASLİ SİCİLLER </a:t>
            </a:r>
          </a:p>
          <a:p>
            <a:pPr marL="617220" lvl="1" indent="-342900" algn="just">
              <a:buFont typeface="+mj-lt"/>
              <a:buAutoNum type="alphaLcPeriod"/>
            </a:pPr>
            <a:r>
              <a:rPr lang="tr-TR" b="1" dirty="0"/>
              <a:t>Tapu kütüğü: </a:t>
            </a:r>
            <a:r>
              <a:rPr lang="tr-TR" dirty="0"/>
              <a:t>Özel mülkiyete konu olan gayri menkullerin yazıldığı kütüktür.</a:t>
            </a:r>
          </a:p>
          <a:p>
            <a:pPr marL="617220" lvl="1" indent="-342900" algn="just">
              <a:buFont typeface="+mj-lt"/>
              <a:buAutoNum type="alphaLcPeriod"/>
            </a:pPr>
            <a:r>
              <a:rPr lang="tr-TR" b="1" dirty="0"/>
              <a:t>Yevmiye defteri: </a:t>
            </a:r>
            <a:r>
              <a:rPr lang="tr-TR" dirty="0"/>
              <a:t>Aynı hakların tescil, değiştirme ve terkinine ilişkin taleplerin saat, tarih ve sıra numarası altında yazıldığı defterdir.</a:t>
            </a:r>
          </a:p>
          <a:p>
            <a:pPr marL="617220" lvl="1" indent="-342900" algn="just">
              <a:buFont typeface="+mj-lt"/>
              <a:buAutoNum type="alphaLcPeriod"/>
            </a:pPr>
            <a:r>
              <a:rPr lang="tr-TR" b="1" dirty="0"/>
              <a:t>Tamamlayıcı Belgeler: </a:t>
            </a:r>
            <a:r>
              <a:rPr lang="tr-TR" dirty="0"/>
              <a:t>Kütükteki kayıtları tamamlayan ve onlara dayanak teşkil eden evraktır. Bunlar da “Plan” ve “evrak-ı </a:t>
            </a:r>
            <a:r>
              <a:rPr lang="tr-TR" dirty="0" err="1"/>
              <a:t>müsbite</a:t>
            </a:r>
            <a:r>
              <a:rPr lang="tr-TR" dirty="0"/>
              <a:t>” den ibarettir.</a:t>
            </a:r>
          </a:p>
          <a:p>
            <a:pPr marL="457200" indent="-457200" algn="just">
              <a:buAutoNum type="arabicPeriod"/>
            </a:pPr>
            <a:r>
              <a:rPr lang="tr-TR" sz="1800" b="1" dirty="0"/>
              <a:t>FERİ SİCİLLER</a:t>
            </a:r>
          </a:p>
          <a:p>
            <a:pPr marL="731520" lvl="1" indent="-457200" algn="just">
              <a:buFont typeface="+mj-lt"/>
              <a:buAutoNum type="alphaLcPeriod"/>
            </a:pPr>
            <a:r>
              <a:rPr lang="tr-TR" b="1" dirty="0"/>
              <a:t>Mal sahipleri sicili</a:t>
            </a:r>
          </a:p>
          <a:p>
            <a:pPr marL="731520" lvl="1" indent="-457200" algn="just">
              <a:buFont typeface="+mj-lt"/>
              <a:buAutoNum type="alphaLcPeriod"/>
            </a:pPr>
            <a:r>
              <a:rPr lang="tr-TR" b="1" dirty="0"/>
              <a:t>Hacizler sicili</a:t>
            </a:r>
          </a:p>
          <a:p>
            <a:pPr marL="1062990" lvl="2" indent="-514350" algn="just">
              <a:buFont typeface="+mj-lt"/>
              <a:buAutoNum type="romanLcPeriod"/>
            </a:pPr>
            <a:r>
              <a:rPr lang="tr-TR" sz="1800" dirty="0"/>
              <a:t>Alacaklılar Sicili</a:t>
            </a:r>
          </a:p>
          <a:p>
            <a:pPr marL="1062990" lvl="2" indent="-514350" algn="just">
              <a:buFont typeface="+mj-lt"/>
              <a:buAutoNum type="romanLcPeriod"/>
            </a:pPr>
            <a:r>
              <a:rPr lang="tr-TR" sz="1800" dirty="0"/>
              <a:t>Tashihler Sicili</a:t>
            </a:r>
          </a:p>
          <a:p>
            <a:pPr marL="1062990" lvl="2" indent="-514350" algn="just">
              <a:buFont typeface="+mj-lt"/>
              <a:buAutoNum type="romanLcPeriod"/>
            </a:pPr>
            <a:r>
              <a:rPr lang="tr-TR" sz="1800" dirty="0"/>
              <a:t>Muhaberat Sicili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54DAF70D-37F2-47AA-88E2-CE49DE04D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TAPU SİCİLİ UNSURLARI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DFF206-D442-4B33-9175-049162679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506795-639E-4D1F-939D-E87CDE1D80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6B04F1-BF03-48A9-886F-DC72FD39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8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7EA903-FA4F-4269-9A9A-2E9155B9D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Tescil ilkesi: </a:t>
            </a:r>
            <a:r>
              <a:rPr lang="tr-TR" dirty="0"/>
              <a:t>Ayni haklar, ancak tapu siciline tescil (kaydedilmek) ile doğarlar.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Açıklık ilkesi: </a:t>
            </a:r>
            <a:r>
              <a:rPr lang="tr-TR" dirty="0"/>
              <a:t>Tapu sicili, ilgili olan herkese açıktır.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İlliyet ilkesi: </a:t>
            </a:r>
            <a:r>
              <a:rPr lang="tr-TR" dirty="0"/>
              <a:t>Tescilin geçerli olması, tescile dayanak teşkil eden hukuki sebebin geçerliliğine bağlıdır.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Güven İlkesi: </a:t>
            </a:r>
            <a:r>
              <a:rPr lang="tr-TR" dirty="0"/>
              <a:t>Resmi sicil olmak </a:t>
            </a:r>
            <a:r>
              <a:rPr lang="tr-TR" dirty="0" err="1"/>
              <a:t>itibariyla</a:t>
            </a:r>
            <a:r>
              <a:rPr lang="tr-TR" dirty="0"/>
              <a:t>, herkes tapu sicilindeki kayıtların doğruluğuna güvenebilir.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Devletin Sorumluluğu ilkesi: </a:t>
            </a:r>
            <a:r>
              <a:rPr lang="tr-TR" dirty="0"/>
              <a:t>Devlet, tapu sicilinin gereği gibi tutulmasından doğan bütün zararlardan sorumludur.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38B12DA4-864E-4D89-AF7D-7E78B5614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chemeClr val="bg1">
                    <a:shade val="97000"/>
                    <a:satMod val="150000"/>
                  </a:schemeClr>
                </a:solidFill>
              </a:rPr>
              <a:t>TAPU SİCİLİNE HAKİM OLAN </a:t>
            </a:r>
            <a:r>
              <a:rPr lang="tr-TR" sz="2800" dirty="0" err="1">
                <a:solidFill>
                  <a:schemeClr val="bg1">
                    <a:shade val="97000"/>
                    <a:satMod val="150000"/>
                  </a:schemeClr>
                </a:solidFill>
              </a:rPr>
              <a:t>iLKELER</a:t>
            </a:r>
            <a:endParaRPr lang="tr-TR" sz="28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D5A6C3-DFBF-4892-BC0B-DA0398034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EFFAFB-D0D7-425A-8CDF-31FEE2D791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0A2B45-C030-4D1C-A030-3B436439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3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805E3A-D556-4AE4-9971-76BCBA0EF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b="1" dirty="0"/>
              <a:t>Kayıt: </a:t>
            </a:r>
            <a:r>
              <a:rPr lang="tr-TR" dirty="0"/>
              <a:t>Gayri menkulün tapu kütüğüne yazılmasıdır.</a:t>
            </a:r>
          </a:p>
          <a:p>
            <a:pPr algn="just"/>
            <a:r>
              <a:rPr lang="tr-TR" b="1" dirty="0"/>
              <a:t>Tescil: </a:t>
            </a:r>
            <a:r>
              <a:rPr lang="tr-TR" dirty="0"/>
              <a:t>Daha önceden kayıtlı bir gayrimenkul üzerinde yeni bir ayni hakkın yaratılmasına yarayan işlemdir.</a:t>
            </a:r>
          </a:p>
          <a:p>
            <a:pPr algn="just"/>
            <a:r>
              <a:rPr lang="tr-TR" b="1" dirty="0"/>
              <a:t>Şerh: </a:t>
            </a:r>
            <a:r>
              <a:rPr lang="tr-TR" dirty="0"/>
              <a:t>Şahsi hakların, tapuya geçirilmesi işlemidir.</a:t>
            </a:r>
          </a:p>
          <a:p>
            <a:pPr algn="just"/>
            <a:r>
              <a:rPr lang="tr-TR" b="1" dirty="0"/>
              <a:t>Beyan: </a:t>
            </a:r>
            <a:r>
              <a:rPr lang="tr-TR" dirty="0"/>
              <a:t>Gayri menkulleri ilgilendiren bazı hukuki ve fiili ilişkilerin herkes tarafından bilinmesi amacıyla yapılan işlemdir.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29444792-523A-44D4-976E-77E1581DC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chemeClr val="bg1">
                    <a:shade val="97000"/>
                    <a:satMod val="150000"/>
                  </a:schemeClr>
                </a:solidFill>
              </a:rPr>
              <a:t>TAPU SİCİLİNE YAPILAN İŞLEMLER</a:t>
            </a:r>
            <a:endParaRPr lang="tr-TR" sz="30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E4FACE-C5F3-4380-BCDA-F7F649FA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5C91A9A-0E8C-40AA-9316-3DC410CCD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A893F8-89E8-4B8C-89CF-E74B65E7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036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Kırmızı Mor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321</Words>
  <Application>Microsoft Office PowerPoint</Application>
  <PresentationFormat>Geniş ekran</PresentationFormat>
  <Paragraphs>42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Calibri</vt:lpstr>
      <vt:lpstr>Rockwell Extra Bold</vt:lpstr>
      <vt:lpstr>Times New Roman</vt:lpstr>
      <vt:lpstr>Wingdings</vt:lpstr>
      <vt:lpstr>Tahta Yazı</vt:lpstr>
      <vt:lpstr>TEMEL HUKUK</vt:lpstr>
      <vt:lpstr>TAPU SİCİLİ</vt:lpstr>
      <vt:lpstr>TAPU SİCİLİ UNSURLARI</vt:lpstr>
      <vt:lpstr>TAPU SİCİLİNE HAKİM OLAN iLKELER</vt:lpstr>
      <vt:lpstr>TAPU SİCİLİNE YAPILAN İŞLEMLER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1</cp:revision>
  <dcterms:created xsi:type="dcterms:W3CDTF">2020-04-30T22:44:52Z</dcterms:created>
  <dcterms:modified xsi:type="dcterms:W3CDTF">2020-04-30T22:46:38Z</dcterms:modified>
</cp:coreProperties>
</file>