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0DC22-4AEB-459E-8E48-076FC3A924CA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39CE9-1AFD-4DFF-B165-C26397D3D3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19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9226D-D329-413D-8B52-31325D7DA36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2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0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146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13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8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11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581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0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84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42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67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60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7D446-8B88-40BD-B421-05F8AB251CC4}" type="datetimeFigureOut">
              <a:rPr lang="tr-TR" smtClean="0"/>
              <a:t>11.02.2018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644DE-B055-4C9B-8EA7-47FBB52123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99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JEM </a:t>
            </a:r>
            <a:r>
              <a:rPr lang="en-US" b="1" dirty="0" smtClean="0"/>
              <a:t>227 GEMOLOJİ</a:t>
            </a:r>
            <a:endParaRPr lang="tr-T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3724"/>
            <a:ext cx="9144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0" y="789486"/>
            <a:ext cx="144000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00" y="68160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39862"/>
            <a:ext cx="7543800" cy="118872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SAFİR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Al</a:t>
            </a:r>
            <a:r>
              <a:rPr lang="tr-TR" sz="2400" dirty="0"/>
              <a:t>2</a:t>
            </a:r>
            <a:r>
              <a:rPr lang="tr-TR" dirty="0" smtClean="0"/>
              <a:t>O</a:t>
            </a:r>
            <a:r>
              <a:rPr lang="tr-TR" sz="2400" b="1" dirty="0"/>
              <a:t>3</a:t>
            </a:r>
            <a:r>
              <a:rPr lang="tr-TR" dirty="0" smtClean="0"/>
              <a:t> + </a:t>
            </a:r>
            <a:r>
              <a:rPr lang="tr-TR" sz="2400" b="1" dirty="0"/>
              <a:t>Fe, Ti, Cu, Cr, Mg, V, </a:t>
            </a:r>
            <a:r>
              <a:rPr lang="tr-TR" sz="2400" b="1" dirty="0" err="1"/>
              <a:t>Co</a:t>
            </a:r>
            <a:r>
              <a:rPr lang="tr-TR" sz="2400" b="1" dirty="0"/>
              <a:t>, </a:t>
            </a:r>
            <a:r>
              <a:rPr lang="tr-TR" sz="2400" b="1" dirty="0" err="1"/>
              <a:t>Ni</a:t>
            </a:r>
            <a:endParaRPr lang="tr-TR" sz="2400" b="1" dirty="0"/>
          </a:p>
        </p:txBody>
      </p:sp>
      <p:pic>
        <p:nvPicPr>
          <p:cNvPr id="3074" name="Picture 2" descr="http://ortakfikir.com/webstore/images/001safir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r="4006"/>
          <a:stretch/>
        </p:blipFill>
        <p:spPr bwMode="auto">
          <a:xfrm>
            <a:off x="1600200" y="1752600"/>
            <a:ext cx="6553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afirer i mange far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-678" r="51226" b="24914"/>
          <a:stretch/>
        </p:blipFill>
        <p:spPr bwMode="auto">
          <a:xfrm rot="16200000">
            <a:off x="7669442" y="3760560"/>
            <a:ext cx="3330119" cy="2362201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d/d4/Kilianstollen_Kieselschiefer_mit_Tuff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60" y="60279"/>
            <a:ext cx="2868304" cy="21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40" y="931260"/>
            <a:ext cx="2526173" cy="179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/>
          <p:nvPr/>
        </p:nvSpPr>
        <p:spPr>
          <a:xfrm>
            <a:off x="1775520" y="6072426"/>
            <a:ext cx="37304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1600" dirty="0"/>
              <a:t>Kalsit mika şist kayası içerisindeki yakut </a:t>
            </a:r>
            <a:r>
              <a:rPr lang="tr-TR" sz="1600" dirty="0"/>
              <a:t>kristalleri (Mysore</a:t>
            </a:r>
            <a:r>
              <a:rPr lang="tr-TR" sz="1600" dirty="0"/>
              <a:t>, </a:t>
            </a:r>
            <a:r>
              <a:rPr lang="tr-TR" sz="1600" dirty="0"/>
              <a:t>Hindistan)</a:t>
            </a:r>
            <a:endParaRPr lang="tr-TR" sz="1600" dirty="0"/>
          </a:p>
          <a:p>
            <a:endParaRPr lang="tr-TR" sz="1600" dirty="0"/>
          </a:p>
        </p:txBody>
      </p:sp>
      <p:sp>
        <p:nvSpPr>
          <p:cNvPr id="16" name="Rectangle 4"/>
          <p:cNvSpPr/>
          <p:nvPr/>
        </p:nvSpPr>
        <p:spPr>
          <a:xfrm>
            <a:off x="1775520" y="2923304"/>
            <a:ext cx="3553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Güvercin kanı rengindeki yakut </a:t>
            </a:r>
            <a:r>
              <a:rPr lang="tr-TR" sz="1600" dirty="0"/>
              <a:t>kristali </a:t>
            </a:r>
            <a:r>
              <a:rPr lang="tr-TR" sz="1600" dirty="0"/>
              <a:t>(Mogok</a:t>
            </a:r>
            <a:r>
              <a:rPr lang="tr-TR" sz="1600" dirty="0"/>
              <a:t>, </a:t>
            </a:r>
            <a:r>
              <a:rPr lang="tr-TR" sz="1600" dirty="0"/>
              <a:t>Burma)</a:t>
            </a:r>
            <a:endParaRPr lang="tr-TR" sz="1600" dirty="0"/>
          </a:p>
          <a:p>
            <a:endParaRPr lang="tr-TR" sz="16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33" y="3619696"/>
            <a:ext cx="2284132" cy="224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08" y="886802"/>
            <a:ext cx="3093793" cy="19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43" y="3437691"/>
            <a:ext cx="2086512" cy="157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Dikdörtgen 20"/>
          <p:cNvSpPr/>
          <p:nvPr/>
        </p:nvSpPr>
        <p:spPr>
          <a:xfrm>
            <a:off x="8242777" y="6072427"/>
            <a:ext cx="1833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Möng Hsu, </a:t>
            </a:r>
            <a:r>
              <a:rPr lang="tr-TR" sz="1600" dirty="0"/>
              <a:t>Burma</a:t>
            </a:r>
          </a:p>
          <a:p>
            <a:r>
              <a:rPr lang="tr-TR" sz="1600" b="1" dirty="0"/>
              <a:t>Weight </a:t>
            </a:r>
            <a:r>
              <a:rPr lang="tr-TR" sz="1600" b="1" dirty="0"/>
              <a:t>:</a:t>
            </a:r>
            <a:r>
              <a:rPr lang="tr-TR" sz="1600" dirty="0"/>
              <a:t>1.45 Cts.</a:t>
            </a:r>
          </a:p>
        </p:txBody>
      </p:sp>
      <p:pic>
        <p:nvPicPr>
          <p:cNvPr id="22" name="Picture 6" descr="http://www.mogok-rubies.com/rubies/images/R3RAS0507029/R3RAS0507029%20158%20Cts%20Fro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52" y="3510358"/>
            <a:ext cx="2526849" cy="235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ikdörtgen 22"/>
          <p:cNvSpPr/>
          <p:nvPr/>
        </p:nvSpPr>
        <p:spPr>
          <a:xfrm>
            <a:off x="5181538" y="5318645"/>
            <a:ext cx="1833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Möng Hsu, Burma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/>
              <a:t>MAKRO GÖRÜNÜMÜ VE BAZI ÖZELLİKLERİ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3812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6" y="1524001"/>
            <a:ext cx="9007545" cy="460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53489" y="228600"/>
            <a:ext cx="9143999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/>
              <a:t>DÜNYADA KORUNDUM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38643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rdoğan\Desktop\siniflandir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85887" y="6519446"/>
            <a:ext cx="3585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/>
              <a:t>C. </a:t>
            </a:r>
            <a:r>
              <a:rPr lang="tr-TR" sz="1600" dirty="0"/>
              <a:t>Simonet vd. (2007)’den değiştirilmiştir.</a:t>
            </a:r>
            <a:endParaRPr lang="tr-TR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5322332"/>
            <a:ext cx="2667000" cy="369332"/>
          </a:xfrm>
          <a:prstGeom prst="rect">
            <a:avLst/>
          </a:prstGeom>
          <a:solidFill>
            <a:srgbClr val="FFECD9"/>
          </a:solidFill>
          <a:ln>
            <a:solidFill>
              <a:srgbClr val="FFECD9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2"/>
                </a:solidFill>
              </a:rPr>
              <a:t>Pegmatitler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691665"/>
            <a:ext cx="2895600" cy="646331"/>
          </a:xfrm>
          <a:prstGeom prst="rect">
            <a:avLst/>
          </a:prstGeom>
          <a:solidFill>
            <a:srgbClr val="FFECD9"/>
          </a:solidFill>
          <a:ln>
            <a:solidFill>
              <a:srgbClr val="FFECD9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2"/>
                </a:solidFill>
              </a:rPr>
              <a:t>Gnays</a:t>
            </a:r>
            <a:endParaRPr lang="tr-TR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3060" y="6153329"/>
            <a:ext cx="1752600" cy="369332"/>
          </a:xfrm>
          <a:prstGeom prst="rect">
            <a:avLst/>
          </a:prstGeom>
          <a:solidFill>
            <a:srgbClr val="FFECD9"/>
          </a:solidFill>
          <a:ln>
            <a:solidFill>
              <a:srgbClr val="FFECD9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2"/>
                </a:solidFill>
              </a:rPr>
              <a:t>Skarn</a:t>
            </a:r>
            <a:r>
              <a:rPr lang="tr-TR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8200" y="5137666"/>
            <a:ext cx="1600200" cy="923330"/>
          </a:xfrm>
          <a:prstGeom prst="rect">
            <a:avLst/>
          </a:prstGeom>
          <a:solidFill>
            <a:srgbClr val="FFECD9"/>
          </a:solidFill>
          <a:ln>
            <a:solidFill>
              <a:srgbClr val="FFECD9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Kısmi Ergime ile oluşan Kayalar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rdoğan\Desktop\TEZ_Tugba\cizim_harita\harita_jpeg\jeoloji_malat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5830" y="1752600"/>
            <a:ext cx="3872170" cy="318012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rdoğan\Desktop\TEZ_Tugba\cizim_harita\harita_jpeg\jeoloji_malat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"/>
            <a:ext cx="4939365" cy="673576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743200" y="2409700"/>
            <a:ext cx="2209800" cy="17051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7518115" y="4038600"/>
            <a:ext cx="1366783" cy="701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Rectangle 2"/>
          <p:cNvSpPr/>
          <p:nvPr/>
        </p:nvSpPr>
        <p:spPr>
          <a:xfrm>
            <a:off x="6795830" y="1752600"/>
            <a:ext cx="3872170" cy="318012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7010400" y="6173259"/>
            <a:ext cx="3395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/>
              <a:t>Maden Tetkik ve Arama Genel Müdürlüğü </a:t>
            </a:r>
          </a:p>
          <a:p>
            <a:pPr algn="ctr"/>
            <a:r>
              <a:rPr lang="tr-TR" sz="1400" dirty="0"/>
              <a:t>tarafından hazırlanmıştır.</a:t>
            </a:r>
            <a:endParaRPr lang="tr-T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167089"/>
            <a:ext cx="37784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rgbClr val="0070C0"/>
                </a:solidFill>
              </a:rPr>
              <a:t>Çalışma alanın</a:t>
            </a:r>
          </a:p>
          <a:p>
            <a:r>
              <a:rPr lang="tr-TR" sz="4000" b="1" dirty="0">
                <a:solidFill>
                  <a:srgbClr val="0070C0"/>
                </a:solidFill>
              </a:rPr>
              <a:t> Jeolojik konumu</a:t>
            </a:r>
            <a:endParaRPr lang="tr-TR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150840"/>
            <a:ext cx="7543800" cy="684414"/>
          </a:xfrm>
        </p:spPr>
        <p:txBody>
          <a:bodyPr>
            <a:normAutofit/>
          </a:bodyPr>
          <a:lstStyle/>
          <a:p>
            <a:pPr algn="ctr"/>
            <a:r>
              <a:rPr lang="tr-TR" sz="2000" dirty="0"/>
              <a:t>Sürgülü ve çevresinin Jeoloji Haritası</a:t>
            </a:r>
            <a:endParaRPr lang="tr-TR" sz="2000" dirty="0"/>
          </a:p>
        </p:txBody>
      </p:sp>
      <p:pic>
        <p:nvPicPr>
          <p:cNvPr id="2052" name="Picture 4" descr="C:\Users\erdoğan\Desktop\TEZ_Tugba\cizim_harita\harita_jpeg\harita_bolges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3098" y="-1"/>
            <a:ext cx="9134902" cy="64580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erdoğan\Desktop\TEZ_Tugba\cizim_harita\harita_jpeg\harita_bolges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7647" y="3352800"/>
            <a:ext cx="3406256" cy="2420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186488"/>
            <a:ext cx="7543800" cy="731838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/>
              <a:t>ARAZİ GÖRÜNÜMLERİ</a:t>
            </a:r>
            <a:endParaRPr lang="tr-TR" sz="3000" b="1" dirty="0"/>
          </a:p>
        </p:txBody>
      </p:sp>
      <p:pic>
        <p:nvPicPr>
          <p:cNvPr id="6146" name="Picture 2" descr="C:\Users\tugba\Desktop\duzenlenmis\heviktepe_kurud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8839200" cy="25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ugba\Desktop\duzenlenmis\surgu baraj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40" y="4114800"/>
            <a:ext cx="8763000" cy="26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4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BİLİMSEL_ÇALIŞMALARIM\TEZ\Tez_Fotograflar\1.gün\D69\IMG_3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BİLİMSEL_ÇALIŞMALARIM\TEZ\Tez_Fotograflar\1.gün\D69\IMG_3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19" y="15240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676400" y="4953000"/>
            <a:ext cx="161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Metapiroksenit</a:t>
            </a:r>
            <a:endParaRPr lang="tr-T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24100" y="186488"/>
            <a:ext cx="7543800" cy="731838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/>
              <a:t>ARAZİ GÖRÜNÜMLERİ</a:t>
            </a:r>
            <a:endParaRPr lang="tr-TR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26766" y="5766179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Yakut</a:t>
            </a:r>
            <a:endParaRPr lang="tr-TR" sz="2800" b="1" dirty="0">
              <a:solidFill>
                <a:schemeClr val="accent4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62600" y="3962400"/>
            <a:ext cx="533400" cy="1600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705600" y="3537466"/>
            <a:ext cx="1591780" cy="2177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4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BİLİMSEL_ÇALIŞMALARIM\TEZ\Tez_Fotograflar\1.gün\D73\IMG_3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244013"/>
            <a:ext cx="4428041" cy="36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BİLİMSEL_ÇALIŞMALARIM\TEZ\Tez_Fotograflar\1.gün\D73\IMG_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51906"/>
            <a:ext cx="4487359" cy="362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6635" y="5200472"/>
            <a:ext cx="1403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prx: piroksen</a:t>
            </a:r>
          </a:p>
          <a:p>
            <a:r>
              <a:rPr lang="tr-TR" dirty="0"/>
              <a:t>y: yakut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56028" y="243840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y</a:t>
            </a:r>
            <a:endParaRPr lang="tr-TR" sz="28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19600" y="2895600"/>
            <a:ext cx="336428" cy="16875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09800" y="1951948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prx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0200" y="206758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y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187324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prx</a:t>
            </a:r>
            <a:endParaRPr lang="tr-TR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883772" y="2590800"/>
            <a:ext cx="336428" cy="27796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2324100" y="186488"/>
            <a:ext cx="7543800" cy="731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000" b="1"/>
              <a:t>ARAZİ GÖRÜNÜMLERİ</a:t>
            </a:r>
            <a:endParaRPr lang="tr-TR" sz="3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26766" y="5766179"/>
            <a:ext cx="114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Yakut</a:t>
            </a:r>
            <a:endParaRPr lang="tr-TR" sz="2800" b="1" dirty="0">
              <a:solidFill>
                <a:schemeClr val="accent4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705600" y="3505200"/>
            <a:ext cx="1905000" cy="220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23241" y="3521552"/>
            <a:ext cx="1703524" cy="2159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57400" y="343377"/>
            <a:ext cx="7543800" cy="609282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Yakından Görünüm</a:t>
            </a:r>
            <a:endParaRPr lang="tr-TR" b="1" dirty="0"/>
          </a:p>
        </p:txBody>
      </p:sp>
      <p:pic>
        <p:nvPicPr>
          <p:cNvPr id="19459" name="Picture 3" descr="D:\makro fotograflar\10172787_10152141439434436_69821809759833699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1"/>
            <a:ext cx="5301207" cy="53233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makro fotograflar\10171880_10152141450559436_291100922180524695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66" y="2514601"/>
            <a:ext cx="5269049" cy="39517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22589" y="3733800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y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0671" y="502920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prx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557473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y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198120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prx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Korund</a:t>
            </a:r>
            <a:r>
              <a:rPr lang="en-US" dirty="0"/>
              <a:t> </a:t>
            </a:r>
            <a:r>
              <a:rPr lang="en-US" dirty="0" err="1"/>
              <a:t>Grubu</a:t>
            </a:r>
            <a:r>
              <a:rPr lang="en-US" dirty="0"/>
              <a:t> </a:t>
            </a:r>
            <a:r>
              <a:rPr lang="en-US" dirty="0" err="1"/>
              <a:t>Süstaşları</a:t>
            </a:r>
            <a:r>
              <a:rPr lang="en-US" dirty="0"/>
              <a:t>, </a:t>
            </a:r>
            <a:r>
              <a:rPr lang="en-US" dirty="0" err="1"/>
              <a:t>Turmalin</a:t>
            </a:r>
            <a:r>
              <a:rPr lang="en-US" dirty="0"/>
              <a:t> </a:t>
            </a:r>
            <a:r>
              <a:rPr lang="en-US" dirty="0" err="1"/>
              <a:t>Grubu</a:t>
            </a:r>
            <a:r>
              <a:rPr lang="en-US" dirty="0"/>
              <a:t> </a:t>
            </a:r>
            <a:r>
              <a:rPr lang="en-US" dirty="0" err="1"/>
              <a:t>Süstaşları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993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581900" cy="731838"/>
          </a:xfrm>
        </p:spPr>
        <p:txBody>
          <a:bodyPr/>
          <a:lstStyle/>
          <a:p>
            <a:pPr algn="ctr"/>
            <a:r>
              <a:rPr lang="tr-TR" b="1" dirty="0" smtClean="0"/>
              <a:t>PETROGRAFİ</a:t>
            </a:r>
            <a:endParaRPr lang="tr-TR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4800000" cy="360000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20650" prst="relaxedInse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17" y="3124200"/>
            <a:ext cx="4800000" cy="360000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93700" h="120650" prst="relaxedInset"/>
          </a:sp3d>
        </p:spPr>
      </p:pic>
    </p:spTree>
    <p:extLst>
      <p:ext uri="{BB962C8B-B14F-4D97-AF65-F5344CB8AC3E}">
        <p14:creationId xmlns:p14="http://schemas.microsoft.com/office/powerpoint/2010/main" val="37081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00" y="972001"/>
            <a:ext cx="4800000" cy="36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77800" h="184150" prst="relaxedInse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3258000"/>
            <a:ext cx="4800000" cy="36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h="184150" prst="relaxedInset"/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62200" y="0"/>
            <a:ext cx="7581900" cy="731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/>
              <a:t>PETROGRAFİ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2363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ugba\Desktop\duzenlenmis\D69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82" y="609600"/>
            <a:ext cx="3988819" cy="60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tugba\Desktop\duzenlenmis\D69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52" y="609600"/>
            <a:ext cx="3991349" cy="60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029717" y="3124201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A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029717" y="6172201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A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400800" y="3050233"/>
            <a:ext cx="2936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B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400800" y="6019800"/>
            <a:ext cx="2936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B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149260" y="3247311"/>
            <a:ext cx="159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metapiroksenit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7415195" y="3247311"/>
            <a:ext cx="159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metapiroksenit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0" y="69850"/>
            <a:ext cx="75438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>PETROGRAFİ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419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gba\Desktop\duzenlenmis\D7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57201"/>
            <a:ext cx="4159947" cy="63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tugba\Desktop\duzenlenmis\D72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57201"/>
            <a:ext cx="4159947" cy="63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2029717" y="3124201"/>
            <a:ext cx="2728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E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2029717" y="6172201"/>
            <a:ext cx="2728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E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400800" y="3124201"/>
            <a:ext cx="266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F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400800" y="6172200"/>
            <a:ext cx="266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rgbClr val="FF0000"/>
                </a:solidFill>
              </a:rPr>
              <a:t>F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3390895" y="3669268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piroksenit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8801856" y="5562600"/>
            <a:ext cx="111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piroksenit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754380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>PETROGRAFİ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7296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200400" y="688190"/>
            <a:ext cx="7315200" cy="190261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 err="1">
                <a:solidFill>
                  <a:schemeClr val="tx2"/>
                </a:solidFill>
              </a:rPr>
              <a:t>Sir</a:t>
            </a:r>
            <a:r>
              <a:rPr lang="tr-TR" sz="2000" b="1" dirty="0">
                <a:solidFill>
                  <a:schemeClr val="tx2"/>
                </a:solidFill>
              </a:rPr>
              <a:t> </a:t>
            </a:r>
            <a:r>
              <a:rPr lang="tr-TR" sz="2000" b="1" dirty="0" err="1">
                <a:solidFill>
                  <a:schemeClr val="tx2"/>
                </a:solidFill>
              </a:rPr>
              <a:t>Chandrasekhara</a:t>
            </a:r>
            <a:r>
              <a:rPr lang="tr-TR" sz="2000" b="1" dirty="0">
                <a:solidFill>
                  <a:schemeClr val="tx2"/>
                </a:solidFill>
              </a:rPr>
              <a:t> </a:t>
            </a:r>
            <a:r>
              <a:rPr lang="tr-TR" sz="2000" b="1" dirty="0" err="1">
                <a:solidFill>
                  <a:schemeClr val="tx2"/>
                </a:solidFill>
              </a:rPr>
              <a:t>Venkata</a:t>
            </a:r>
            <a:r>
              <a:rPr lang="tr-TR" sz="2000" b="1" dirty="0">
                <a:solidFill>
                  <a:schemeClr val="tx2"/>
                </a:solidFill>
              </a:rPr>
              <a:t> RAMAN</a:t>
            </a:r>
          </a:p>
          <a:p>
            <a:pPr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2"/>
                </a:solidFill>
              </a:rPr>
              <a:t>Hindistanlı ünlü bir fizikçi (1888-1970)</a:t>
            </a:r>
          </a:p>
          <a:p>
            <a:pPr algn="just"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2"/>
                </a:solidFill>
              </a:rPr>
              <a:t>Raman, 28 Şubat 1928’de ışığın molekül ile etkileşince bazılarının dalga boylarında bir değişimin olduğunu” gözlemlemiştir.</a:t>
            </a:r>
            <a:r>
              <a:rPr lang="tr-TR" sz="2000" b="1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tr-TR" sz="2000" b="1" dirty="0">
              <a:solidFill>
                <a:schemeClr val="tx2"/>
              </a:solidFill>
            </a:endParaRP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title"/>
          </p:nvPr>
        </p:nvSpPr>
        <p:spPr>
          <a:xfrm>
            <a:off x="2667000" y="25021"/>
            <a:ext cx="6858000" cy="514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000" b="1" dirty="0" err="1">
                <a:solidFill>
                  <a:schemeClr val="accent4">
                    <a:lumMod val="75000"/>
                  </a:schemeClr>
                </a:solidFill>
              </a:rPr>
              <a:t>Raman</a:t>
            </a:r>
            <a:r>
              <a:rPr lang="tr-TR" sz="2000" b="1" dirty="0">
                <a:solidFill>
                  <a:srgbClr val="FFCC00"/>
                </a:solidFill>
              </a:rPr>
              <a:t> </a:t>
            </a:r>
            <a:r>
              <a:rPr lang="tr-TR" sz="2000" b="1" dirty="0">
                <a:solidFill>
                  <a:schemeClr val="bg2">
                    <a:lumMod val="10000"/>
                  </a:schemeClr>
                </a:solidFill>
              </a:rPr>
              <a:t>Spektroskopisi→</a:t>
            </a:r>
            <a:r>
              <a:rPr lang="tr-TR" sz="2000" b="1" dirty="0" err="1">
                <a:solidFill>
                  <a:schemeClr val="accent4">
                    <a:lumMod val="75000"/>
                  </a:schemeClr>
                </a:solidFill>
              </a:rPr>
              <a:t>Raman</a:t>
            </a:r>
            <a:r>
              <a:rPr lang="tr-TR" sz="2000" b="1" dirty="0">
                <a:solidFill>
                  <a:schemeClr val="accent4">
                    <a:lumMod val="75000"/>
                  </a:schemeClr>
                </a:solidFill>
              </a:rPr>
              <a:t> Nedir? </a:t>
            </a:r>
          </a:p>
        </p:txBody>
      </p:sp>
      <p:pic>
        <p:nvPicPr>
          <p:cNvPr id="33797" name="Picture 4" descr="c-v-ra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88190"/>
            <a:ext cx="1350169" cy="154186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667000" y="2567729"/>
            <a:ext cx="685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2"/>
                </a:solidFill>
              </a:rPr>
              <a:t>Bu buluşu kendisine 1930 yılında Nobel Fizik Ödülünü kazandırmış ve bundan sonra “Raman </a:t>
            </a:r>
            <a:r>
              <a:rPr lang="tr-TR" sz="2000" b="1" dirty="0" err="1">
                <a:solidFill>
                  <a:schemeClr val="tx2"/>
                </a:solidFill>
              </a:rPr>
              <a:t>Saçılımı</a:t>
            </a:r>
            <a:r>
              <a:rPr lang="tr-TR" sz="2000" b="1" dirty="0">
                <a:solidFill>
                  <a:schemeClr val="tx2"/>
                </a:solidFill>
              </a:rPr>
              <a:t>” şeklinde kendi adıyla literatüre geçmiştir.</a:t>
            </a:r>
          </a:p>
        </p:txBody>
      </p:sp>
      <p:pic>
        <p:nvPicPr>
          <p:cNvPr id="33799" name="Picture 9" descr="Wallpaper_of_C__V__Ra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861" y="4108785"/>
            <a:ext cx="1538288" cy="2119313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730032" y="3583392"/>
            <a:ext cx="70485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→ </a:t>
            </a:r>
            <a:r>
              <a:rPr lang="tr-TR" sz="2000" b="1" dirty="0">
                <a:solidFill>
                  <a:schemeClr val="accent4">
                    <a:lumMod val="75000"/>
                  </a:schemeClr>
                </a:solidFill>
              </a:rPr>
              <a:t>Raman </a:t>
            </a:r>
            <a:r>
              <a:rPr lang="tr-TR" sz="2000" b="1" dirty="0" err="1">
                <a:solidFill>
                  <a:schemeClr val="accent4">
                    <a:lumMod val="75000"/>
                  </a:schemeClr>
                </a:solidFill>
              </a:rPr>
              <a:t>Saçılımı</a:t>
            </a:r>
            <a:r>
              <a:rPr lang="tr-TR" sz="2000" b="1" dirty="0">
                <a:solidFill>
                  <a:schemeClr val="accent4">
                    <a:lumMod val="75000"/>
                  </a:schemeClr>
                </a:solidFill>
              </a:rPr>
              <a:t> Nedir?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2"/>
                </a:solidFill>
              </a:rPr>
              <a:t>Moleküllerin şiddetli bir monokromatik ışın demeti ile etkileşmesi sırasında ışık </a:t>
            </a:r>
            <a:r>
              <a:rPr lang="tr-TR" sz="2000" b="1" dirty="0" err="1">
                <a:solidFill>
                  <a:schemeClr val="tx2"/>
                </a:solidFill>
              </a:rPr>
              <a:t>absorpsiyonu</a:t>
            </a:r>
            <a:r>
              <a:rPr lang="tr-TR" sz="2000" b="1" dirty="0">
                <a:solidFill>
                  <a:schemeClr val="tx2"/>
                </a:solidFill>
              </a:rPr>
              <a:t> olayı gerçekleşmiyorsa ışık saçılması olayı meydana gelir. 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2"/>
                </a:solidFill>
              </a:rPr>
              <a:t>Belirli moleküllerce saçılan ışının ufak bir kesrinin görünür alandaki dalga boyunun gelen ışınınkinden farklı olduğunu ve buna ek olarak dalga boyundaki kaymaların, saçılmadan sorumlu moleküllerin kimyasal yapısına bağlıdır.</a:t>
            </a:r>
          </a:p>
        </p:txBody>
      </p:sp>
    </p:spTree>
    <p:extLst>
      <p:ext uri="{BB962C8B-B14F-4D97-AF65-F5344CB8AC3E}">
        <p14:creationId xmlns:p14="http://schemas.microsoft.com/office/powerpoint/2010/main" val="4165964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2946" y="223821"/>
            <a:ext cx="8839200" cy="51435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tr-TR" sz="2800" b="1" dirty="0">
                <a:solidFill>
                  <a:srgbClr val="C00000"/>
                </a:solidFill>
              </a:rPr>
              <a:t>Raman </a:t>
            </a:r>
            <a:r>
              <a:rPr lang="tr-TR" sz="2800" b="1" dirty="0" err="1">
                <a:solidFill>
                  <a:srgbClr val="C00000"/>
                </a:solidFill>
              </a:rPr>
              <a:t>Spektroskopisi</a:t>
            </a:r>
            <a:r>
              <a:rPr lang="tr-TR" sz="2800" b="1" dirty="0" err="1">
                <a:solidFill>
                  <a:srgbClr val="C00000"/>
                </a:solidFill>
                <a:cs typeface="Times New Roman" pitchFamily="18" charset="0"/>
              </a:rPr>
              <a:t>→</a:t>
            </a:r>
            <a:r>
              <a:rPr lang="tr-TR" sz="2800" b="1" dirty="0" err="1">
                <a:solidFill>
                  <a:srgbClr val="C00000"/>
                </a:solidFill>
              </a:rPr>
              <a:t>Rayleigh</a:t>
            </a:r>
            <a:r>
              <a:rPr lang="tr-TR" sz="2800" b="1" dirty="0">
                <a:solidFill>
                  <a:srgbClr val="C00000"/>
                </a:solidFill>
              </a:rPr>
              <a:t> ve Raman saçılması 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942778"/>
            <a:ext cx="5410200" cy="1485900"/>
          </a:xfrm>
        </p:spPr>
        <p:txBody>
          <a:bodyPr>
            <a:noAutofit/>
          </a:bodyPr>
          <a:lstStyle/>
          <a:p>
            <a:pPr eaLnBrk="1" hangingPunct="1"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tr-TR" sz="1800" dirty="0" err="1">
                <a:solidFill>
                  <a:srgbClr val="339933"/>
                </a:solidFill>
              </a:rPr>
              <a:t>Rayleigh</a:t>
            </a:r>
            <a:r>
              <a:rPr lang="tr-TR" sz="1800" dirty="0">
                <a:solidFill>
                  <a:srgbClr val="339933"/>
                </a:solidFill>
              </a:rPr>
              <a:t> saçılmasında;</a:t>
            </a:r>
          </a:p>
          <a:p>
            <a:pPr eaLnBrk="1" hangingPunct="1">
              <a:buFontTx/>
              <a:buNone/>
            </a:pPr>
            <a:r>
              <a:rPr lang="tr-TR" sz="1800" b="1" dirty="0">
                <a:solidFill>
                  <a:srgbClr val="003366"/>
                </a:solidFill>
              </a:rPr>
              <a:t> saçılan ışığın dalga boyu = gelen ışığın dalga boyu</a:t>
            </a:r>
          </a:p>
          <a:p>
            <a:pPr eaLnBrk="1" hangingPunct="1"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tr-TR" sz="1800" dirty="0">
                <a:solidFill>
                  <a:srgbClr val="FF3300"/>
                </a:solidFill>
              </a:rPr>
              <a:t>Raman </a:t>
            </a:r>
            <a:r>
              <a:rPr lang="tr-TR" sz="1800" dirty="0" err="1">
                <a:solidFill>
                  <a:srgbClr val="FF3300"/>
                </a:solidFill>
              </a:rPr>
              <a:t>saçılımında</a:t>
            </a:r>
            <a:r>
              <a:rPr lang="tr-TR" sz="1800" dirty="0">
                <a:solidFill>
                  <a:srgbClr val="FF3300"/>
                </a:solidFill>
              </a:rPr>
              <a:t>;</a:t>
            </a:r>
          </a:p>
          <a:p>
            <a:pPr eaLnBrk="1" hangingPunct="1">
              <a:buFontTx/>
              <a:buNone/>
            </a:pPr>
            <a:r>
              <a:rPr lang="tr-TR" sz="1800" dirty="0">
                <a:solidFill>
                  <a:srgbClr val="003366"/>
                </a:solidFill>
              </a:rPr>
              <a:t> </a:t>
            </a:r>
            <a:r>
              <a:rPr lang="tr-TR" sz="1800" b="1" dirty="0">
                <a:solidFill>
                  <a:srgbClr val="003366"/>
                </a:solidFill>
              </a:rPr>
              <a:t>saçılan ışığın dalga boyu &gt; gelen ışığın dalga boyu</a:t>
            </a:r>
          </a:p>
          <a:p>
            <a:pPr eaLnBrk="1" hangingPunct="1">
              <a:buFontTx/>
              <a:buNone/>
            </a:pPr>
            <a:r>
              <a:rPr lang="tr-TR" sz="1800" b="1" dirty="0">
                <a:solidFill>
                  <a:srgbClr val="003366"/>
                </a:solidFill>
              </a:rPr>
              <a:t> saçılan ışığın dalga boyu &lt; gelen ışığın dalga boyu</a:t>
            </a:r>
            <a:endParaRPr lang="tr-TR" sz="1800" b="1" dirty="0"/>
          </a:p>
        </p:txBody>
      </p:sp>
      <p:pic>
        <p:nvPicPr>
          <p:cNvPr id="34821" name="Picture 5" descr="Rayleigh Rama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60" y="738171"/>
            <a:ext cx="3564340" cy="299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Raman Opt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2" y="3848137"/>
            <a:ext cx="4267200" cy="29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752600" y="3874295"/>
            <a:ext cx="475416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2000" dirty="0">
                <a:solidFill>
                  <a:srgbClr val="003366"/>
                </a:solidFill>
              </a:rPr>
              <a:t>Bir numune üzerine gönderilen ışık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366"/>
                </a:solidFill>
              </a:rPr>
              <a:t>numuneden yansıma,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366"/>
                </a:solidFill>
              </a:rPr>
              <a:t>numunenin içinden geçme,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tr-TR" sz="2000" dirty="0" err="1">
                <a:solidFill>
                  <a:srgbClr val="003366"/>
                </a:solidFill>
              </a:rPr>
              <a:t>absorbe</a:t>
            </a:r>
            <a:r>
              <a:rPr lang="tr-TR" sz="2000" dirty="0">
                <a:solidFill>
                  <a:srgbClr val="003366"/>
                </a:solidFill>
              </a:rPr>
              <a:t> edilme ve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366"/>
                </a:solidFill>
              </a:rPr>
              <a:t>saçılma gibi optik özellikler gösterebilmektedir.</a:t>
            </a:r>
            <a:r>
              <a:rPr lang="tr-T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2953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14039" r="6003" b="20113"/>
          <a:stretch/>
        </p:blipFill>
        <p:spPr bwMode="auto">
          <a:xfrm>
            <a:off x="1524001" y="2422713"/>
            <a:ext cx="796289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tugba\Desktop\raman_epma\gorunt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14028" r="9067" b="19840"/>
          <a:stretch/>
        </p:blipFill>
        <p:spPr bwMode="auto">
          <a:xfrm>
            <a:off x="1546746" y="7331"/>
            <a:ext cx="38862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biomedicaloptics.spiedigitallibrary.org/data/Journals/BIOMEDO/22404/013504jbo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7331"/>
            <a:ext cx="2917493" cy="235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824"/>
            <a:ext cx="7543800" cy="1188720"/>
          </a:xfrm>
        </p:spPr>
        <p:txBody>
          <a:bodyPr/>
          <a:lstStyle/>
          <a:p>
            <a:r>
              <a:rPr lang="tr-TR" b="1" dirty="0" smtClean="0"/>
              <a:t>FTIR</a:t>
            </a:r>
            <a:r>
              <a:rPr lang="tr-TR" dirty="0" smtClean="0"/>
              <a:t> </a:t>
            </a:r>
            <a:r>
              <a:rPr lang="tr-TR" b="1" dirty="0" err="1" smtClean="0"/>
              <a:t>Spectroscopy</a:t>
            </a:r>
            <a:endParaRPr lang="tr-TR" b="1" dirty="0"/>
          </a:p>
        </p:txBody>
      </p:sp>
      <p:pic>
        <p:nvPicPr>
          <p:cNvPr id="10412" name="Picture 10411"/>
          <p:cNvPicPr>
            <a:picLocks noChangeAspect="1"/>
          </p:cNvPicPr>
          <p:nvPr/>
        </p:nvPicPr>
        <p:blipFill rotWithShape="1">
          <a:blip r:embed="rId2"/>
          <a:srcRect l="19546" t="21875" r="9005" b="12500"/>
          <a:stretch/>
        </p:blipFill>
        <p:spPr>
          <a:xfrm>
            <a:off x="1905000" y="1852978"/>
            <a:ext cx="8305800" cy="428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1926015" y="1598234"/>
          <a:ext cx="5943600" cy="42262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6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"/>
                          <a:ea typeface="Times New Roman"/>
                        </a:rPr>
                        <a:t>Element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Verdana"/>
                          <a:ea typeface="Times New Roman"/>
                        </a:rPr>
                        <a:t>Oran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Point1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Point2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Point3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Na2O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0,059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0,064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MgO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0,084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Al2O3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98,077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97,364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98,336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SiO2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0,17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P2O5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0,00379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0,0157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0,0042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SO3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0,02465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0,03019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0,01722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Cl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0,00024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0,00022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0,00541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K2O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0,0065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0,0035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0,0092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CaO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0,087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0,076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0,024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TiO2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0,078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0,083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0,072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V2O5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0,0099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0,0096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0,0093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Cr2O3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1, 356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1, 874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1,142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MnO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0,0368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0,0485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0,0296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Fe2O3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0,697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0,159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0,142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tr-T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tr-T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5983" marR="1059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1915744" y="6145543"/>
            <a:ext cx="8153400" cy="381000"/>
          </a:xfrm>
        </p:spPr>
        <p:txBody>
          <a:bodyPr>
            <a:normAutofit fontScale="90000"/>
          </a:bodyPr>
          <a:lstStyle/>
          <a:p>
            <a:r>
              <a:rPr lang="tr-TR" sz="2000" dirty="0"/>
              <a:t>Doğanşehir’deki yakutların </a:t>
            </a:r>
            <a:r>
              <a:rPr lang="en-US" sz="2000" dirty="0"/>
              <a:t>EPMA </a:t>
            </a:r>
            <a:r>
              <a:rPr lang="tr-TR" sz="2000" dirty="0"/>
              <a:t>analizleri</a:t>
            </a:r>
            <a:br>
              <a:rPr lang="tr-TR" sz="2000" dirty="0"/>
            </a:br>
            <a:r>
              <a:rPr lang="tr-TR" sz="2000" dirty="0"/>
              <a:t>C</a:t>
            </a:r>
            <a:r>
              <a:rPr lang="tr-TR" sz="2000" dirty="0"/>
              <a:t>ameca </a:t>
            </a:r>
            <a:r>
              <a:rPr lang="tr-TR" sz="2000" dirty="0"/>
              <a:t>SX-Five Paris Six University de </a:t>
            </a:r>
            <a:r>
              <a:rPr lang="tr-TR" sz="2000" dirty="0"/>
              <a:t>ölçülmüştür.</a:t>
            </a:r>
            <a:endParaRPr lang="tr-TR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001001" y="1752601"/>
            <a:ext cx="2532467" cy="2587625"/>
            <a:chOff x="6477000" y="1752600"/>
            <a:chExt cx="2532467" cy="2587625"/>
          </a:xfrm>
        </p:grpSpPr>
        <p:pic>
          <p:nvPicPr>
            <p:cNvPr id="4" name="Picture 11" descr="107643eLab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77000" y="1752600"/>
              <a:ext cx="2532467" cy="2587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71628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Oval 5"/>
            <p:cNvSpPr/>
            <p:nvPr/>
          </p:nvSpPr>
          <p:spPr>
            <a:xfrm>
              <a:off x="7848600" y="2970212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Oval 6"/>
            <p:cNvSpPr/>
            <p:nvPr/>
          </p:nvSpPr>
          <p:spPr>
            <a:xfrm>
              <a:off x="8628797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98140" y="2101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  <a:endParaRPr lang="tr-TR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24800" y="286174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b="1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45144" y="3342006"/>
              <a:ext cx="4643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b="1" dirty="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  <a:endParaRPr lang="tr-TR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4600" y="394890"/>
            <a:ext cx="487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C00000"/>
                </a:solidFill>
              </a:rPr>
              <a:t>Yakut’un Mineral Kimyası</a:t>
            </a:r>
            <a:endParaRPr lang="tr-T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CORUNDUM CLASSİFİCATİ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1" y="1125275"/>
            <a:ext cx="6728551" cy="50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2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ORUNDUM CLASSİFİCATİ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0587"/>
            <a:ext cx="8945880" cy="584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1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CORUNDUM CLASSİFİCATİO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0" y="2481944"/>
            <a:ext cx="6145190" cy="36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ORUNDUM CLASSİFİCATİO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22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05" y="1279411"/>
            <a:ext cx="5449390" cy="48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7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411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463" y="152400"/>
            <a:ext cx="7543800" cy="762000"/>
          </a:xfrm>
        </p:spPr>
        <p:txBody>
          <a:bodyPr/>
          <a:lstStyle/>
          <a:p>
            <a:r>
              <a:rPr lang="tr-TR" b="1" dirty="0" smtClean="0"/>
              <a:t>YAKUT (KORUNDUM)</a:t>
            </a:r>
            <a:endParaRPr lang="tr-T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8" y="2713670"/>
            <a:ext cx="5331352" cy="4144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1799928" y="1066800"/>
            <a:ext cx="4536504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tr-TR" sz="1400" dirty="0">
                <a:latin typeface="Arial" pitchFamily="34" charset="0"/>
                <a:cs typeface="Arial" pitchFamily="34" charset="0"/>
              </a:rPr>
              <a:t>Yakut, antik çağlarda elmastan sonra en değer verilen taş olmuştur. </a:t>
            </a:r>
          </a:p>
          <a:p>
            <a:pPr algn="just">
              <a:buClr>
                <a:srgbClr val="FBB7F6"/>
              </a:buClr>
            </a:pPr>
            <a:endParaRPr lang="tr-TR" sz="1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1400" dirty="0">
                <a:latin typeface="Arial" pitchFamily="34" charset="0"/>
                <a:cs typeface="Arial" pitchFamily="34" charset="0"/>
              </a:rPr>
              <a:t>Kırmızı olarak renklenmiş olan yakutta renklenmeye neden olan pigment  (Cr</a:t>
            </a:r>
            <a:r>
              <a:rPr lang="tr-TR" sz="1400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) krom elementidir.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tr-T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25" y="4114800"/>
            <a:ext cx="3454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66" name="Picture 2" descr="http://www.mineralstech.com/Images1/Pages/SMI/PM%20-%20Toothpaste/MohsMineralHardnessScal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1281" y="0"/>
            <a:ext cx="3434945" cy="39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hicsociete.com/yahoo_site_admin/assets/images/DSC_0736.23181242_st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2491" y="41148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ortakfikir.com/webstore/images/001safir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2507" r="6352" b="4764"/>
          <a:stretch/>
        </p:blipFill>
        <p:spPr bwMode="auto">
          <a:xfrm>
            <a:off x="8120529" y="578894"/>
            <a:ext cx="1213734" cy="8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090423" y="1447800"/>
            <a:ext cx="2822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</a:rPr>
              <a:t>Aluminyum Oksit (Al</a:t>
            </a:r>
            <a:r>
              <a:rPr lang="tr-TR" sz="1400" b="1" dirty="0">
                <a:solidFill>
                  <a:srgbClr val="C00000"/>
                </a:solidFill>
              </a:rPr>
              <a:t>2</a:t>
            </a:r>
            <a:r>
              <a:rPr lang="tr-TR" sz="2000" b="1" dirty="0">
                <a:solidFill>
                  <a:srgbClr val="C00000"/>
                </a:solidFill>
              </a:rPr>
              <a:t>O</a:t>
            </a:r>
            <a:r>
              <a:rPr lang="tr-TR" sz="1600" b="1" dirty="0">
                <a:solidFill>
                  <a:srgbClr val="C00000"/>
                </a:solidFill>
              </a:rPr>
              <a:t>3</a:t>
            </a:r>
            <a:r>
              <a:rPr lang="tr-TR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747059" y="40218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solidFill>
                  <a:schemeClr val="bg2">
                    <a:lumMod val="25000"/>
                  </a:schemeClr>
                </a:solidFill>
              </a:rPr>
              <a:t>Cr3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</a:rPr>
              <a:t>+</a:t>
            </a:r>
            <a:endParaRPr lang="tr-TR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891576" y="3439169"/>
            <a:ext cx="187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(Fe, Ti, Mg), Fe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-Ti</a:t>
            </a:r>
            <a:endParaRPr lang="tr-TR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>
            <a:off x="4331486" y="1972645"/>
            <a:ext cx="636837" cy="1378507"/>
          </a:xfrm>
          <a:prstGeom prst="straightConnector1">
            <a:avLst/>
          </a:prstGeom>
          <a:ln w="1143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H="1">
            <a:off x="2257905" y="2044017"/>
            <a:ext cx="945617" cy="1707532"/>
          </a:xfrm>
          <a:prstGeom prst="straightConnector1">
            <a:avLst/>
          </a:prstGeom>
          <a:ln w="1143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4968323" y="1897212"/>
            <a:ext cx="1415321" cy="524210"/>
          </a:xfrm>
          <a:prstGeom prst="straightConnector1">
            <a:avLst/>
          </a:prstGeom>
          <a:ln w="1143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723815" y="77781"/>
            <a:ext cx="4663522" cy="73152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</a:rPr>
              <a:t>KORUNDUM AİLESİ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1861640" y="6490931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2064E"/>
                </a:solidFill>
                <a:latin typeface="Comic Sans MS" panose="030F0702030302020204" pitchFamily="66" charset="0"/>
              </a:rPr>
              <a:t>Yakut</a:t>
            </a:r>
            <a:endParaRPr lang="tr-TR" sz="2000" b="1" dirty="0">
              <a:solidFill>
                <a:srgbClr val="C2064E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5257800" y="6384878"/>
            <a:ext cx="199926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rgbClr val="C2064E">
                <a:alpha val="40000"/>
              </a:srgbClr>
            </a:glow>
            <a:reflection blurRad="6350" stA="50000" endA="300" endPos="55500" dist="50800" dir="5400000" sy="-100000" algn="bl" rotWithShape="0"/>
          </a:effectLst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Renkli </a:t>
            </a:r>
            <a:r>
              <a:rPr lang="tr-TR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Safirler</a:t>
            </a:r>
            <a:endParaRPr lang="tr-TR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Metin kutusu 34"/>
          <p:cNvSpPr txBox="1"/>
          <p:nvPr/>
        </p:nvSpPr>
        <p:spPr>
          <a:xfrm>
            <a:off x="9185862" y="3859845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Safir</a:t>
            </a:r>
            <a:endParaRPr lang="tr-TR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ortakfikir.com/webstore/images/001safi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12" y="4389760"/>
            <a:ext cx="4870820" cy="188839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rtakfikir.com/webstore/images/001safi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15" y="430332"/>
            <a:ext cx="3342048" cy="34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6407163" y="2212546"/>
            <a:ext cx="12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Fe2+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</a:rPr>
              <a:t>Ti4+</a:t>
            </a:r>
            <a:endParaRPr lang="tr-TR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30" name="Picture 6" descr="https://www.crystalarium.com/media/catalog/product/cache/1/thumbnail/9df78eab33525d08d6e5fb8d27136e95/r/u/ruby_gems_lv-017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0122" r="8781"/>
          <a:stretch/>
        </p:blipFill>
        <p:spPr bwMode="auto">
          <a:xfrm>
            <a:off x="1759483" y="4377779"/>
            <a:ext cx="1600200" cy="21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456</Words>
  <Application>Microsoft Office PowerPoint</Application>
  <PresentationFormat>Widescreen</PresentationFormat>
  <Paragraphs>171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Comic Sans MS</vt:lpstr>
      <vt:lpstr>Times New Roman</vt:lpstr>
      <vt:lpstr>Verdana</vt:lpstr>
      <vt:lpstr>Wingdings</vt:lpstr>
      <vt:lpstr>Office Theme</vt:lpstr>
      <vt:lpstr>JEM 227 GEMOLOJİ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YAKUT (KORUNDUM)</vt:lpstr>
      <vt:lpstr>KORUNDUM AİLESİ</vt:lpstr>
      <vt:lpstr>SAFİR  Al2O3 + Fe, Ti, Cu, Cr, Mg, V, Co, Ni</vt:lpstr>
      <vt:lpstr>MAKRO GÖRÜNÜMÜ VE BAZI ÖZELLİKLERİ</vt:lpstr>
      <vt:lpstr>PowerPoint Presentation</vt:lpstr>
      <vt:lpstr>PowerPoint Presentation</vt:lpstr>
      <vt:lpstr>PowerPoint Presentation</vt:lpstr>
      <vt:lpstr>Sürgülü ve çevresinin Jeoloji Haritası</vt:lpstr>
      <vt:lpstr>ARAZİ GÖRÜNÜMLERİ</vt:lpstr>
      <vt:lpstr>ARAZİ GÖRÜNÜMLERİ</vt:lpstr>
      <vt:lpstr>PowerPoint Presentation</vt:lpstr>
      <vt:lpstr>Yakından Görünüm</vt:lpstr>
      <vt:lpstr>PETROGRAFİ</vt:lpstr>
      <vt:lpstr>PowerPoint Presentation</vt:lpstr>
      <vt:lpstr>PETROGRAFİ</vt:lpstr>
      <vt:lpstr>PETROGRAFİ</vt:lpstr>
      <vt:lpstr>Raman Spektroskopisi→Raman Nedir? </vt:lpstr>
      <vt:lpstr>Raman Spektroskopisi→Rayleigh ve Raman saçılması </vt:lpstr>
      <vt:lpstr>PowerPoint Presentation</vt:lpstr>
      <vt:lpstr>FTIR Spectroscopy</vt:lpstr>
      <vt:lpstr>Doğanşehir’deki yakutların EPMA analizleri Cameca SX-Five Paris Six University de ölçülmüştür.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Yusuf Kagan KADIOGLU</dc:creator>
  <cp:lastModifiedBy>Yusuf Kagan KADIOGLU</cp:lastModifiedBy>
  <cp:revision>11</cp:revision>
  <dcterms:created xsi:type="dcterms:W3CDTF">2018-02-08T13:34:19Z</dcterms:created>
  <dcterms:modified xsi:type="dcterms:W3CDTF">2018-02-11T18:57:21Z</dcterms:modified>
</cp:coreProperties>
</file>