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E3269-CD2F-47F9-BBD5-57EEB5E374C4}" type="datetimeFigureOut">
              <a:rPr lang="tr-TR" smtClean="0"/>
              <a:t>9.2.2018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DD924-53EA-46B0-862A-909AAEC4184B}" type="slidenum">
              <a:rPr lang="tr-TR" smtClean="0"/>
              <a:t>‹#›</a:t>
            </a:fld>
            <a:endParaRPr lang="tr-TR"/>
          </a:p>
        </p:txBody>
      </p:sp>
    </p:spTree>
    <p:extLst>
      <p:ext uri="{BB962C8B-B14F-4D97-AF65-F5344CB8AC3E}">
        <p14:creationId xmlns:p14="http://schemas.microsoft.com/office/powerpoint/2010/main" val="170533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AA87AE-2223-4892-98F4-BF39F3820065}" type="slidenum">
              <a:rPr lang="tr-TR" smtClean="0"/>
              <a:t>7</a:t>
            </a:fld>
            <a:endParaRPr lang="tr-TR"/>
          </a:p>
        </p:txBody>
      </p:sp>
    </p:spTree>
    <p:extLst>
      <p:ext uri="{BB962C8B-B14F-4D97-AF65-F5344CB8AC3E}">
        <p14:creationId xmlns:p14="http://schemas.microsoft.com/office/powerpoint/2010/main" val="408907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5781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78283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419590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91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64294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76741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10151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32420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226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1152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91518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70002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07561EF-D3DC-4FC3-BB4B-5979CFEE2E9E}" type="datetimeFigureOut">
              <a:rPr lang="tr-TR" smtClean="0"/>
              <a:t>9.2.2018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21670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02542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47855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77404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76787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7561EF-D3DC-4FC3-BB4B-5979CFEE2E9E}" type="datetimeFigureOut">
              <a:rPr lang="tr-TR" smtClean="0"/>
              <a:t>9.2.2018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48E589-78DC-4AD2-ADA9-112F00108C98}" type="slidenum">
              <a:rPr lang="tr-TR" smtClean="0"/>
              <a:t>‹#›</a:t>
            </a:fld>
            <a:endParaRPr lang="tr-TR"/>
          </a:p>
        </p:txBody>
      </p:sp>
    </p:spTree>
    <p:extLst>
      <p:ext uri="{BB962C8B-B14F-4D97-AF65-F5344CB8AC3E}">
        <p14:creationId xmlns:p14="http://schemas.microsoft.com/office/powerpoint/2010/main" val="41464156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arduino.cc/en/Main/Softwa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B168-2357-43FB-8CB1-28BF9FACBB03}"/>
              </a:ext>
            </a:extLst>
          </p:cNvPr>
          <p:cNvSpPr>
            <a:spLocks noGrp="1"/>
          </p:cNvSpPr>
          <p:nvPr>
            <p:ph type="ctrTitle"/>
          </p:nvPr>
        </p:nvSpPr>
        <p:spPr/>
        <p:txBody>
          <a:bodyPr/>
          <a:lstStyle/>
          <a:p>
            <a:r>
              <a:rPr lang="tr-TR" dirty="0"/>
              <a:t>Arduino Nedir?</a:t>
            </a:r>
          </a:p>
        </p:txBody>
      </p:sp>
      <p:sp>
        <p:nvSpPr>
          <p:cNvPr id="3" name="Subtitle 2">
            <a:extLst>
              <a:ext uri="{FF2B5EF4-FFF2-40B4-BE49-F238E27FC236}">
                <a16:creationId xmlns:a16="http://schemas.microsoft.com/office/drawing/2014/main" id="{143FE8CC-4D1A-47E2-8B3A-19393939DE76}"/>
              </a:ext>
            </a:extLst>
          </p:cNvPr>
          <p:cNvSpPr>
            <a:spLocks noGrp="1"/>
          </p:cNvSpPr>
          <p:nvPr>
            <p:ph type="subTitle" idx="1"/>
          </p:nvPr>
        </p:nvSpPr>
        <p:spPr/>
        <p:txBody>
          <a:bodyPr/>
          <a:lstStyle/>
          <a:p>
            <a:r>
              <a:rPr lang="tr-TR" dirty="0"/>
              <a:t>Öğr. Gör. Gökhan MANAV</a:t>
            </a:r>
          </a:p>
        </p:txBody>
      </p:sp>
    </p:spTree>
    <p:extLst>
      <p:ext uri="{BB962C8B-B14F-4D97-AF65-F5344CB8AC3E}">
        <p14:creationId xmlns:p14="http://schemas.microsoft.com/office/powerpoint/2010/main" val="404001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GPIO – General </a:t>
            </a:r>
            <a:r>
              <a:rPr lang="tr-TR" dirty="0" err="1"/>
              <a:t>Purpose</a:t>
            </a:r>
            <a:r>
              <a:rPr lang="tr-TR" dirty="0"/>
              <a:t> </a:t>
            </a:r>
            <a:r>
              <a:rPr lang="tr-TR" dirty="0" err="1"/>
              <a:t>Input</a:t>
            </a:r>
            <a:r>
              <a:rPr lang="tr-TR" dirty="0"/>
              <a:t> </a:t>
            </a:r>
            <a:r>
              <a:rPr lang="tr-TR" dirty="0" err="1"/>
              <a:t>Output</a:t>
            </a:r>
            <a:endParaRPr lang="tr-TR" dirty="0"/>
          </a:p>
        </p:txBody>
      </p:sp>
      <p:sp>
        <p:nvSpPr>
          <p:cNvPr id="3" name="İçerik Yer Tutucusu 2"/>
          <p:cNvSpPr>
            <a:spLocks noGrp="1"/>
          </p:cNvSpPr>
          <p:nvPr>
            <p:ph idx="1"/>
          </p:nvPr>
        </p:nvSpPr>
        <p:spPr/>
        <p:txBody>
          <a:bodyPr/>
          <a:lstStyle/>
          <a:p>
            <a:r>
              <a:rPr lang="tr-TR" dirty="0"/>
              <a:t>Genel amaçlı giriş çıkış birimi</a:t>
            </a:r>
          </a:p>
          <a:p>
            <a:r>
              <a:rPr lang="tr-TR" dirty="0"/>
              <a:t>Dijital giriş ve çıkış olarak kullanılabilirler.</a:t>
            </a:r>
          </a:p>
          <a:p>
            <a:r>
              <a:rPr lang="tr-TR" dirty="0"/>
              <a:t>Her bir bacak bir birinden bağımsız olarak giriş ya da çıkış olarak kullanılabilir.</a:t>
            </a:r>
          </a:p>
          <a:p>
            <a:r>
              <a:rPr lang="tr-TR" dirty="0"/>
              <a:t>«Analog» (PWM) çıkış bacakları (3,5,6,9,10,11)</a:t>
            </a:r>
          </a:p>
          <a:p>
            <a:r>
              <a:rPr lang="tr-TR" dirty="0"/>
              <a:t>Analog bacaklar ayrıca dijital GPIO olarak kullanılabilirler.</a:t>
            </a:r>
          </a:p>
        </p:txBody>
      </p:sp>
    </p:spTree>
    <p:extLst>
      <p:ext uri="{BB962C8B-B14F-4D97-AF65-F5344CB8AC3E}">
        <p14:creationId xmlns:p14="http://schemas.microsoft.com/office/powerpoint/2010/main" val="363735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Dijital Giriş</a:t>
            </a:r>
          </a:p>
        </p:txBody>
      </p:sp>
      <p:pic>
        <p:nvPicPr>
          <p:cNvPr id="4" name="İçerik Yer Tutucus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438400" y="2052638"/>
            <a:ext cx="5181600" cy="3910012"/>
          </a:xfrm>
          <a:prstGeom prst="rect">
            <a:avLst/>
          </a:prstGeom>
        </p:spPr>
      </p:pic>
      <p:cxnSp>
        <p:nvCxnSpPr>
          <p:cNvPr id="9" name="Düz Ok Bağlayıcısı 8"/>
          <p:cNvCxnSpPr>
            <a:endCxn id="12" idx="3"/>
          </p:cNvCxnSpPr>
          <p:nvPr/>
        </p:nvCxnSpPr>
        <p:spPr>
          <a:xfrm flipV="1">
            <a:off x="1378424" y="4194880"/>
            <a:ext cx="1030273" cy="118233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897038" y="1678676"/>
            <a:ext cx="3493827" cy="2947916"/>
          </a:xfrm>
          <a:prstGeom prst="ellipse">
            <a:avLst/>
          </a:prstGeom>
          <a:solidFill>
            <a:srgbClr val="FFFF00">
              <a:alpha val="5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Metin kutusu 13"/>
          <p:cNvSpPr txBox="1"/>
          <p:nvPr/>
        </p:nvSpPr>
        <p:spPr>
          <a:xfrm>
            <a:off x="446898" y="5377218"/>
            <a:ext cx="1446662" cy="646331"/>
          </a:xfrm>
          <a:prstGeom prst="rect">
            <a:avLst/>
          </a:prstGeom>
          <a:noFill/>
        </p:spPr>
        <p:txBody>
          <a:bodyPr wrap="square" rtlCol="0">
            <a:spAutoFit/>
          </a:bodyPr>
          <a:lstStyle/>
          <a:p>
            <a:r>
              <a:rPr lang="tr-TR" dirty="0"/>
              <a:t>Ayrık Devre Elemanları</a:t>
            </a:r>
          </a:p>
        </p:txBody>
      </p:sp>
    </p:spTree>
    <p:extLst>
      <p:ext uri="{BB962C8B-B14F-4D97-AF65-F5344CB8AC3E}">
        <p14:creationId xmlns:p14="http://schemas.microsoft.com/office/powerpoint/2010/main" val="281923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I2C (Inter-</a:t>
            </a:r>
            <a:r>
              <a:rPr lang="tr-TR" dirty="0" err="1"/>
              <a:t>Integrated</a:t>
            </a:r>
            <a:r>
              <a:rPr lang="tr-TR" dirty="0"/>
              <a:t> </a:t>
            </a:r>
            <a:r>
              <a:rPr lang="tr-TR" dirty="0" err="1"/>
              <a:t>Circuit</a:t>
            </a:r>
            <a:r>
              <a:rPr lang="tr-TR" dirty="0"/>
              <a:t>)</a:t>
            </a:r>
          </a:p>
        </p:txBody>
      </p:sp>
      <p:pic>
        <p:nvPicPr>
          <p:cNvPr id="10246" name="Picture 6" descr="http://lh3.googleusercontent.com/-pqiwqgzv5hk/VUIRaorZacI/AAAAAAAABNo/8h_IA6OkkqE/Connection_thumb%25255B1%25255D.png?imgmax=80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9410" y="3097859"/>
            <a:ext cx="6134956" cy="210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3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SPI (</a:t>
            </a:r>
            <a:r>
              <a:rPr lang="tr-TR" dirty="0" err="1"/>
              <a:t>Serial</a:t>
            </a:r>
            <a:r>
              <a:rPr lang="tr-TR" dirty="0"/>
              <a:t> </a:t>
            </a:r>
            <a:r>
              <a:rPr lang="tr-TR" dirty="0" err="1"/>
              <a:t>Peripheral</a:t>
            </a:r>
            <a:r>
              <a:rPr lang="tr-TR" dirty="0"/>
              <a:t> </a:t>
            </a:r>
            <a:r>
              <a:rPr lang="tr-TR" i="1" dirty="0" err="1"/>
              <a:t>Interface</a:t>
            </a:r>
            <a:r>
              <a:rPr lang="tr-TR" dirty="0"/>
              <a:t>)</a:t>
            </a:r>
          </a:p>
        </p:txBody>
      </p:sp>
      <p:pic>
        <p:nvPicPr>
          <p:cNvPr id="9220" name="Picture 4" descr="http://tronixstuff.com/wp-content/uploads/2011/05/sspiss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55010" y="2052638"/>
            <a:ext cx="6043756"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2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Girişler</a:t>
            </a:r>
          </a:p>
        </p:txBody>
      </p:sp>
      <p:sp>
        <p:nvSpPr>
          <p:cNvPr id="3" name="İçerik Yer Tutucusu 2"/>
          <p:cNvSpPr>
            <a:spLocks noGrp="1"/>
          </p:cNvSpPr>
          <p:nvPr>
            <p:ph idx="1"/>
          </p:nvPr>
        </p:nvSpPr>
        <p:spPr/>
        <p:txBody>
          <a:bodyPr/>
          <a:lstStyle/>
          <a:p>
            <a:r>
              <a:rPr lang="tr-TR" dirty="0"/>
              <a:t>Girişine 0 ile 5V arasında analog sinyal uygulanabilir.</a:t>
            </a:r>
          </a:p>
          <a:p>
            <a:r>
              <a:rPr lang="tr-TR" dirty="0"/>
              <a:t>Giriş değeri 0 ile 1023 arasında dijital sayıya dönüştürülür.</a:t>
            </a:r>
          </a:p>
        </p:txBody>
      </p:sp>
      <p:pic>
        <p:nvPicPr>
          <p:cNvPr id="11266" name="Picture 2" descr="https://upload.wikimedia.org/wikipedia/commons/thumb/0/04/Digital.signal.discret.svg/220px-Digital.signal.discre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667" y="3089048"/>
            <a:ext cx="6096829" cy="376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9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Çıkışlar - PWM</a:t>
            </a:r>
          </a:p>
        </p:txBody>
      </p:sp>
      <p:sp>
        <p:nvSpPr>
          <p:cNvPr id="3" name="İçerik Yer Tutucusu 2"/>
          <p:cNvSpPr>
            <a:spLocks noGrp="1"/>
          </p:cNvSpPr>
          <p:nvPr>
            <p:ph idx="1"/>
          </p:nvPr>
        </p:nvSpPr>
        <p:spPr/>
        <p:txBody>
          <a:bodyPr/>
          <a:lstStyle/>
          <a:p>
            <a:r>
              <a:rPr lang="tr-TR" dirty="0"/>
              <a:t>PWM (</a:t>
            </a:r>
            <a:r>
              <a:rPr lang="tr-TR" dirty="0" err="1"/>
              <a:t>Pulse</a:t>
            </a:r>
            <a:r>
              <a:rPr lang="tr-TR" dirty="0"/>
              <a:t> </a:t>
            </a:r>
            <a:r>
              <a:rPr lang="tr-TR" dirty="0" err="1"/>
              <a:t>Width</a:t>
            </a:r>
            <a:r>
              <a:rPr lang="tr-TR" dirty="0"/>
              <a:t> </a:t>
            </a:r>
            <a:r>
              <a:rPr lang="tr-TR" dirty="0" err="1"/>
              <a:t>Modulation</a:t>
            </a:r>
            <a:r>
              <a:rPr lang="tr-TR" dirty="0"/>
              <a:t>) periyot ve görev süresi ile tanımlanan bir modülasyon biçimidir.</a:t>
            </a:r>
          </a:p>
        </p:txBody>
      </p:sp>
      <p:pic>
        <p:nvPicPr>
          <p:cNvPr id="12290" name="Picture 2" descr="https://acroname.com/sites/default/files/u9/pulse-width-modulation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995" y="3106155"/>
            <a:ext cx="5461173" cy="334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8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Donanım ve Yazılım</a:t>
            </a:r>
          </a:p>
        </p:txBody>
      </p:sp>
      <p:sp>
        <p:nvSpPr>
          <p:cNvPr id="3" name="İçerik Yer Tutucusu 2"/>
          <p:cNvSpPr>
            <a:spLocks noGrp="1"/>
          </p:cNvSpPr>
          <p:nvPr>
            <p:ph idx="1"/>
          </p:nvPr>
        </p:nvSpPr>
        <p:spPr>
          <a:xfrm>
            <a:off x="943542" y="2336873"/>
            <a:ext cx="2544142" cy="3599316"/>
          </a:xfrm>
          <a:solidFill>
            <a:schemeClr val="tx1">
              <a:lumMod val="75000"/>
            </a:schemeClr>
          </a:solidFill>
          <a:ln w="76200">
            <a:solidFill>
              <a:schemeClr val="tx1"/>
            </a:solidFill>
          </a:ln>
        </p:spPr>
        <p:txBody>
          <a:bodyPr/>
          <a:lstStyle/>
          <a:p>
            <a:r>
              <a:rPr lang="tr-TR" dirty="0"/>
              <a:t>Yazılım</a:t>
            </a:r>
          </a:p>
          <a:p>
            <a:endParaRPr lang="tr-TR" dirty="0"/>
          </a:p>
          <a:p>
            <a:r>
              <a:rPr lang="tr-TR" dirty="0" err="1"/>
              <a:t>Arduino</a:t>
            </a:r>
            <a:r>
              <a:rPr lang="tr-TR" dirty="0"/>
              <a:t> IDE</a:t>
            </a:r>
          </a:p>
          <a:p>
            <a:r>
              <a:rPr lang="tr-TR" dirty="0"/>
              <a:t>C/C++</a:t>
            </a:r>
          </a:p>
          <a:p>
            <a:r>
              <a:rPr lang="tr-TR" dirty="0"/>
              <a:t>ASM</a:t>
            </a:r>
          </a:p>
        </p:txBody>
      </p:sp>
      <p:sp>
        <p:nvSpPr>
          <p:cNvPr id="4" name="Sol Sağ Ok 3"/>
          <p:cNvSpPr/>
          <p:nvPr/>
        </p:nvSpPr>
        <p:spPr>
          <a:xfrm>
            <a:off x="4027419" y="3446904"/>
            <a:ext cx="2919663" cy="1235243"/>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pic>
        <p:nvPicPr>
          <p:cNvPr id="13314" name="Picture 2" descr="https://www.cooking-hacks.com/media/catalog/product/cache/1/image/9df78eab33525d08d6e5fb8d27136e95/a/r/arduino_uno.1441694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817" y="2192864"/>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7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Yazılım Dillerinin Karşılaştırılması</a:t>
            </a:r>
          </a:p>
        </p:txBody>
      </p:sp>
      <p:graphicFrame>
        <p:nvGraphicFramePr>
          <p:cNvPr id="4" name="İçerik Yer Tutucusu 3"/>
          <p:cNvGraphicFramePr>
            <a:graphicFrameLocks noGrp="1"/>
          </p:cNvGraphicFramePr>
          <p:nvPr>
            <p:ph idx="1"/>
            <p:extLst/>
          </p:nvPr>
        </p:nvGraphicFramePr>
        <p:xfrm>
          <a:off x="681036" y="2336801"/>
          <a:ext cx="9762376" cy="3678987"/>
        </p:xfrm>
        <a:graphic>
          <a:graphicData uri="http://schemas.openxmlformats.org/drawingml/2006/table">
            <a:tbl>
              <a:tblPr firstRow="1" bandRow="1">
                <a:tableStyleId>{125E5076-3810-47DD-B79F-674D7AD40C01}</a:tableStyleId>
              </a:tblPr>
              <a:tblGrid>
                <a:gridCol w="2440594">
                  <a:extLst>
                    <a:ext uri="{9D8B030D-6E8A-4147-A177-3AD203B41FA5}">
                      <a16:colId xmlns:a16="http://schemas.microsoft.com/office/drawing/2014/main" val="20000"/>
                    </a:ext>
                  </a:extLst>
                </a:gridCol>
                <a:gridCol w="2440594">
                  <a:extLst>
                    <a:ext uri="{9D8B030D-6E8A-4147-A177-3AD203B41FA5}">
                      <a16:colId xmlns:a16="http://schemas.microsoft.com/office/drawing/2014/main" val="20001"/>
                    </a:ext>
                  </a:extLst>
                </a:gridCol>
                <a:gridCol w="2440594">
                  <a:extLst>
                    <a:ext uri="{9D8B030D-6E8A-4147-A177-3AD203B41FA5}">
                      <a16:colId xmlns:a16="http://schemas.microsoft.com/office/drawing/2014/main" val="20002"/>
                    </a:ext>
                  </a:extLst>
                </a:gridCol>
                <a:gridCol w="2440594">
                  <a:extLst>
                    <a:ext uri="{9D8B030D-6E8A-4147-A177-3AD203B41FA5}">
                      <a16:colId xmlns:a16="http://schemas.microsoft.com/office/drawing/2014/main" val="20003"/>
                    </a:ext>
                  </a:extLst>
                </a:gridCol>
              </a:tblGrid>
              <a:tr h="642502">
                <a:tc>
                  <a:txBody>
                    <a:bodyPr/>
                    <a:lstStyle/>
                    <a:p>
                      <a:endParaRPr lang="tr-TR" dirty="0"/>
                    </a:p>
                  </a:txBody>
                  <a:tcPr/>
                </a:tc>
                <a:tc>
                  <a:txBody>
                    <a:bodyPr/>
                    <a:lstStyle/>
                    <a:p>
                      <a:r>
                        <a:rPr lang="tr-TR" dirty="0" err="1"/>
                        <a:t>Arduino</a:t>
                      </a:r>
                      <a:r>
                        <a:rPr lang="tr-TR" dirty="0"/>
                        <a:t> IDE</a:t>
                      </a:r>
                    </a:p>
                  </a:txBody>
                  <a:tcPr/>
                </a:tc>
                <a:tc>
                  <a:txBody>
                    <a:bodyPr/>
                    <a:lstStyle/>
                    <a:p>
                      <a:r>
                        <a:rPr lang="tr-TR" dirty="0"/>
                        <a:t>C / C++</a:t>
                      </a:r>
                    </a:p>
                  </a:txBody>
                  <a:tcPr/>
                </a:tc>
                <a:tc>
                  <a:txBody>
                    <a:bodyPr/>
                    <a:lstStyle/>
                    <a:p>
                      <a:r>
                        <a:rPr lang="tr-TR" dirty="0"/>
                        <a:t>ASM</a:t>
                      </a:r>
                    </a:p>
                  </a:txBody>
                  <a:tcPr/>
                </a:tc>
                <a:extLst>
                  <a:ext uri="{0D108BD9-81ED-4DB2-BD59-A6C34878D82A}">
                    <a16:rowId xmlns:a16="http://schemas.microsoft.com/office/drawing/2014/main" val="10000"/>
                  </a:ext>
                </a:extLst>
              </a:tr>
              <a:tr h="642502">
                <a:tc>
                  <a:txBody>
                    <a:bodyPr/>
                    <a:lstStyle/>
                    <a:p>
                      <a:r>
                        <a:rPr lang="tr-TR" dirty="0"/>
                        <a:t>Yazılım Geliştirmek</a:t>
                      </a:r>
                    </a:p>
                  </a:txBody>
                  <a:tcPr/>
                </a:tc>
                <a:tc>
                  <a:txBody>
                    <a:bodyPr/>
                    <a:lstStyle/>
                    <a:p>
                      <a:r>
                        <a:rPr lang="tr-TR" dirty="0"/>
                        <a:t>Kolay</a:t>
                      </a:r>
                    </a:p>
                  </a:txBody>
                  <a:tcPr/>
                </a:tc>
                <a:tc>
                  <a:txBody>
                    <a:bodyPr/>
                    <a:lstStyle/>
                    <a:p>
                      <a:r>
                        <a:rPr lang="tr-TR" dirty="0"/>
                        <a:t>Orta</a:t>
                      </a:r>
                    </a:p>
                  </a:txBody>
                  <a:tcPr/>
                </a:tc>
                <a:tc>
                  <a:txBody>
                    <a:bodyPr/>
                    <a:lstStyle/>
                    <a:p>
                      <a:r>
                        <a:rPr lang="tr-TR" dirty="0"/>
                        <a:t>Zahmetli</a:t>
                      </a:r>
                    </a:p>
                  </a:txBody>
                  <a:tcPr/>
                </a:tc>
                <a:extLst>
                  <a:ext uri="{0D108BD9-81ED-4DB2-BD59-A6C34878D82A}">
                    <a16:rowId xmlns:a16="http://schemas.microsoft.com/office/drawing/2014/main" val="10001"/>
                  </a:ext>
                </a:extLst>
              </a:tr>
              <a:tr h="642502">
                <a:tc>
                  <a:txBody>
                    <a:bodyPr/>
                    <a:lstStyle/>
                    <a:p>
                      <a:r>
                        <a:rPr lang="tr-TR" dirty="0"/>
                        <a:t>Kütüphaneler</a:t>
                      </a:r>
                    </a:p>
                  </a:txBody>
                  <a:tcPr/>
                </a:tc>
                <a:tc>
                  <a:txBody>
                    <a:bodyPr/>
                    <a:lstStyle/>
                    <a:p>
                      <a:r>
                        <a:rPr lang="tr-TR" dirty="0"/>
                        <a:t>Çok</a:t>
                      </a:r>
                    </a:p>
                  </a:txBody>
                  <a:tcPr/>
                </a:tc>
                <a:tc>
                  <a:txBody>
                    <a:bodyPr/>
                    <a:lstStyle/>
                    <a:p>
                      <a:r>
                        <a:rPr lang="tr-TR" dirty="0"/>
                        <a:t>Çok</a:t>
                      </a:r>
                    </a:p>
                  </a:txBody>
                  <a:tcPr/>
                </a:tc>
                <a:tc>
                  <a:txBody>
                    <a:bodyPr/>
                    <a:lstStyle/>
                    <a:p>
                      <a:r>
                        <a:rPr lang="tr-TR" dirty="0"/>
                        <a:t>Yok</a:t>
                      </a:r>
                    </a:p>
                  </a:txBody>
                  <a:tcPr/>
                </a:tc>
                <a:extLst>
                  <a:ext uri="{0D108BD9-81ED-4DB2-BD59-A6C34878D82A}">
                    <a16:rowId xmlns:a16="http://schemas.microsoft.com/office/drawing/2014/main" val="10002"/>
                  </a:ext>
                </a:extLst>
              </a:tr>
              <a:tr h="642502">
                <a:tc>
                  <a:txBody>
                    <a:bodyPr/>
                    <a:lstStyle/>
                    <a:p>
                      <a:r>
                        <a:rPr lang="tr-TR" dirty="0"/>
                        <a:t>Hız -</a:t>
                      </a:r>
                      <a:r>
                        <a:rPr lang="tr-TR" baseline="0" dirty="0"/>
                        <a:t> Performans</a:t>
                      </a:r>
                      <a:endParaRPr lang="tr-TR" dirty="0"/>
                    </a:p>
                  </a:txBody>
                  <a:tcPr/>
                </a:tc>
                <a:tc>
                  <a:txBody>
                    <a:bodyPr/>
                    <a:lstStyle/>
                    <a:p>
                      <a:r>
                        <a:rPr lang="tr-TR" dirty="0"/>
                        <a:t>Yavaş</a:t>
                      </a:r>
                    </a:p>
                  </a:txBody>
                  <a:tcPr/>
                </a:tc>
                <a:tc>
                  <a:txBody>
                    <a:bodyPr/>
                    <a:lstStyle/>
                    <a:p>
                      <a:r>
                        <a:rPr lang="tr-TR" dirty="0"/>
                        <a:t>Hızlı</a:t>
                      </a:r>
                    </a:p>
                  </a:txBody>
                  <a:tcPr/>
                </a:tc>
                <a:tc>
                  <a:txBody>
                    <a:bodyPr/>
                    <a:lstStyle/>
                    <a:p>
                      <a:r>
                        <a:rPr lang="tr-TR" dirty="0"/>
                        <a:t>Olabildiğince</a:t>
                      </a:r>
                      <a:r>
                        <a:rPr lang="tr-TR" baseline="0" dirty="0"/>
                        <a:t> Hızlı</a:t>
                      </a:r>
                      <a:endParaRPr lang="tr-TR" dirty="0"/>
                    </a:p>
                  </a:txBody>
                  <a:tcPr/>
                </a:tc>
                <a:extLst>
                  <a:ext uri="{0D108BD9-81ED-4DB2-BD59-A6C34878D82A}">
                    <a16:rowId xmlns:a16="http://schemas.microsoft.com/office/drawing/2014/main" val="10003"/>
                  </a:ext>
                </a:extLst>
              </a:tr>
              <a:tr h="1108979">
                <a:tc>
                  <a:txBody>
                    <a:bodyPr/>
                    <a:lstStyle/>
                    <a:p>
                      <a:r>
                        <a:rPr lang="tr-TR" dirty="0"/>
                        <a:t>İşlemci Özelliklerinin</a:t>
                      </a:r>
                      <a:r>
                        <a:rPr lang="tr-TR" baseline="0" dirty="0"/>
                        <a:t> Kullanımı</a:t>
                      </a:r>
                      <a:endParaRPr lang="tr-TR" dirty="0"/>
                    </a:p>
                  </a:txBody>
                  <a:tcPr/>
                </a:tc>
                <a:tc>
                  <a:txBody>
                    <a:bodyPr/>
                    <a:lstStyle/>
                    <a:p>
                      <a:r>
                        <a:rPr lang="tr-TR" dirty="0"/>
                        <a:t>Çok</a:t>
                      </a:r>
                      <a:r>
                        <a:rPr lang="tr-TR" baseline="0" dirty="0"/>
                        <a:t> Kısıtlı</a:t>
                      </a:r>
                      <a:endParaRPr lang="tr-TR" dirty="0"/>
                    </a:p>
                  </a:txBody>
                  <a:tcPr/>
                </a:tc>
                <a:tc>
                  <a:txBody>
                    <a:bodyPr/>
                    <a:lstStyle/>
                    <a:p>
                      <a:r>
                        <a:rPr lang="tr-TR" dirty="0"/>
                        <a:t>Oldukça Fazla</a:t>
                      </a:r>
                    </a:p>
                  </a:txBody>
                  <a:tcPr/>
                </a:tc>
                <a:tc>
                  <a:txBody>
                    <a:bodyPr/>
                    <a:lstStyle/>
                    <a:p>
                      <a:r>
                        <a:rPr lang="tr-TR" dirty="0"/>
                        <a:t>Hepsi</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173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IDE</a:t>
            </a:r>
          </a:p>
        </p:txBody>
      </p:sp>
      <p:sp>
        <p:nvSpPr>
          <p:cNvPr id="3" name="İçerik Yer Tutucusu 2"/>
          <p:cNvSpPr>
            <a:spLocks noGrp="1"/>
          </p:cNvSpPr>
          <p:nvPr>
            <p:ph idx="1"/>
          </p:nvPr>
        </p:nvSpPr>
        <p:spPr/>
        <p:txBody>
          <a:bodyPr/>
          <a:lstStyle/>
          <a:p>
            <a:r>
              <a:rPr lang="tr-TR" dirty="0"/>
              <a:t>Ücretsiz Yazılım</a:t>
            </a:r>
          </a:p>
          <a:p>
            <a:r>
              <a:rPr lang="tr-TR" dirty="0">
                <a:hlinkClick r:id="rId2"/>
              </a:rPr>
              <a:t>http://arduino.cc/en/Main/Software</a:t>
            </a:r>
            <a:r>
              <a:rPr lang="tr-TR" dirty="0"/>
              <a:t> internet sitesinden indirebilirsiniz.</a:t>
            </a:r>
          </a:p>
          <a:p>
            <a:r>
              <a:rPr lang="tr-TR" dirty="0"/>
              <a:t>Mac, Windows, Linux işletim sistemleri için kurulumları vardır.</a:t>
            </a:r>
          </a:p>
          <a:p>
            <a:endParaRPr lang="tr-TR" dirty="0"/>
          </a:p>
          <a:p>
            <a:endParaRPr lang="tr-TR" dirty="0"/>
          </a:p>
        </p:txBody>
      </p:sp>
      <p:pic>
        <p:nvPicPr>
          <p:cNvPr id="14340" name="Picture 4" descr="https://camo.githubusercontent.com/fd955903e4667dbc3f3c490b62b435c34a9ec3f2/687474703a2f2f692e696d6775722e636f6d2f464f4e6d5a78702e706e67"/>
          <p:cNvPicPr>
            <a:picLocks noChangeAspect="1" noChangeArrowheads="1"/>
          </p:cNvPicPr>
          <p:nvPr/>
        </p:nvPicPr>
        <p:blipFill rotWithShape="1">
          <a:blip r:embed="rId3">
            <a:extLst>
              <a:ext uri="{28A0092B-C50C-407E-A947-70E740481C1C}">
                <a14:useLocalDpi xmlns:a14="http://schemas.microsoft.com/office/drawing/2010/main" val="0"/>
              </a:ext>
            </a:extLst>
          </a:blip>
          <a:srcRect b="27112"/>
          <a:stretch/>
        </p:blipFill>
        <p:spPr bwMode="auto">
          <a:xfrm>
            <a:off x="680321" y="3964663"/>
            <a:ext cx="3458542" cy="107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8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Uygulama</a:t>
            </a:r>
          </a:p>
        </p:txBody>
      </p:sp>
      <p:sp>
        <p:nvSpPr>
          <p:cNvPr id="3" name="İçerik Yer Tutucusu 2"/>
          <p:cNvSpPr>
            <a:spLocks noGrp="1"/>
          </p:cNvSpPr>
          <p:nvPr>
            <p:ph idx="1"/>
          </p:nvPr>
        </p:nvSpPr>
        <p:spPr>
          <a:xfrm>
            <a:off x="192505" y="2336873"/>
            <a:ext cx="5999748" cy="4176222"/>
          </a:xfrm>
        </p:spPr>
        <p:txBody>
          <a:bodyPr>
            <a:normAutofit/>
          </a:bodyPr>
          <a:lstStyle/>
          <a:p>
            <a:pPr algn="just"/>
            <a:r>
              <a:rPr lang="tr-TR" dirty="0" err="1"/>
              <a:t>Arduino</a:t>
            </a:r>
            <a:r>
              <a:rPr lang="tr-TR" dirty="0"/>
              <a:t> IDE içerisinde bir çok temel örnek uygulama ile birlikte gelmektedir. Ayrıca yeni bir kütüphane eklediğinizde çoğu zaman eklenilen kütüphanedeki fonksiyonların çalışmasını gösteren örnek bir uygulama da kütüphane ile birlikte gelir. Şimdi </a:t>
            </a:r>
            <a:r>
              <a:rPr lang="tr-TR" dirty="0" err="1"/>
              <a:t>Arduino</a:t>
            </a:r>
            <a:r>
              <a:rPr lang="tr-TR" dirty="0"/>
              <a:t> IDE içerisindeki temel örneklere bir göz atma zamanı.</a:t>
            </a:r>
          </a:p>
        </p:txBody>
      </p:sp>
      <p:pic>
        <p:nvPicPr>
          <p:cNvPr id="15362" name="Picture 2" descr="https://arduining.files.wordpress.com/2015/08/breathing_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7770" y="2336873"/>
            <a:ext cx="4886504" cy="364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4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Mikrodenetleyici</a:t>
            </a:r>
            <a:r>
              <a:rPr lang="tr-TR" dirty="0"/>
              <a:t> Üreticileri</a:t>
            </a:r>
          </a:p>
        </p:txBody>
      </p:sp>
      <p:sp>
        <p:nvSpPr>
          <p:cNvPr id="3" name="İçerik Yer Tutucusu 2"/>
          <p:cNvSpPr>
            <a:spLocks noGrp="1"/>
          </p:cNvSpPr>
          <p:nvPr>
            <p:ph idx="1"/>
          </p:nvPr>
        </p:nvSpPr>
        <p:spPr>
          <a:xfrm>
            <a:off x="680321" y="1992573"/>
            <a:ext cx="11165936" cy="4585648"/>
          </a:xfrm>
        </p:spPr>
        <p:txBody>
          <a:bodyPr numCol="3">
            <a:normAutofit/>
          </a:bodyPr>
          <a:lstStyle/>
          <a:p>
            <a:r>
              <a:rPr lang="tr-TR" dirty="0"/>
              <a:t>AMCC</a:t>
            </a:r>
          </a:p>
          <a:p>
            <a:r>
              <a:rPr lang="tr-TR" dirty="0" err="1"/>
              <a:t>Atmel</a:t>
            </a:r>
            <a:endParaRPr lang="tr-TR" dirty="0"/>
          </a:p>
          <a:p>
            <a:r>
              <a:rPr lang="tr-TR" dirty="0" err="1"/>
              <a:t>Comfile</a:t>
            </a:r>
            <a:r>
              <a:rPr lang="tr-TR" dirty="0"/>
              <a:t> </a:t>
            </a:r>
            <a:r>
              <a:rPr lang="tr-TR" dirty="0" err="1"/>
              <a:t>Technology</a:t>
            </a:r>
            <a:r>
              <a:rPr lang="tr-TR" dirty="0"/>
              <a:t> </a:t>
            </a:r>
            <a:r>
              <a:rPr lang="tr-TR" dirty="0" err="1"/>
              <a:t>Inc</a:t>
            </a:r>
            <a:r>
              <a:rPr lang="tr-TR" dirty="0"/>
              <a:t>.</a:t>
            </a:r>
          </a:p>
          <a:p>
            <a:r>
              <a:rPr lang="tr-TR" dirty="0" err="1"/>
              <a:t>Coridium</a:t>
            </a:r>
            <a:endParaRPr lang="tr-TR" dirty="0"/>
          </a:p>
          <a:p>
            <a:r>
              <a:rPr lang="tr-TR" dirty="0" err="1"/>
              <a:t>Cypress</a:t>
            </a:r>
            <a:r>
              <a:rPr lang="tr-TR" dirty="0"/>
              <a:t> </a:t>
            </a:r>
            <a:r>
              <a:rPr lang="tr-TR" dirty="0" err="1"/>
              <a:t>MicroSystems</a:t>
            </a:r>
            <a:endParaRPr lang="tr-TR" dirty="0"/>
          </a:p>
          <a:p>
            <a:r>
              <a:rPr lang="tr-TR" dirty="0"/>
              <a:t>Dallas </a:t>
            </a:r>
            <a:r>
              <a:rPr lang="tr-TR" dirty="0" err="1"/>
              <a:t>Semiconductor</a:t>
            </a:r>
            <a:endParaRPr lang="tr-TR" dirty="0"/>
          </a:p>
          <a:p>
            <a:r>
              <a:rPr lang="tr-TR" dirty="0" err="1"/>
              <a:t>Elba</a:t>
            </a:r>
            <a:r>
              <a:rPr lang="tr-TR" dirty="0"/>
              <a:t> </a:t>
            </a:r>
            <a:r>
              <a:rPr lang="tr-TR" dirty="0" err="1"/>
              <a:t>Corp</a:t>
            </a:r>
            <a:r>
              <a:rPr lang="tr-TR" dirty="0"/>
              <a:t>.</a:t>
            </a:r>
          </a:p>
          <a:p>
            <a:r>
              <a:rPr lang="tr-TR" dirty="0" err="1"/>
              <a:t>Freescale</a:t>
            </a:r>
            <a:r>
              <a:rPr lang="tr-TR" dirty="0"/>
              <a:t> </a:t>
            </a:r>
            <a:r>
              <a:rPr lang="tr-TR" dirty="0" err="1"/>
              <a:t>Semiconductor</a:t>
            </a:r>
            <a:endParaRPr lang="tr-TR" dirty="0"/>
          </a:p>
          <a:p>
            <a:r>
              <a:rPr lang="tr-TR" dirty="0" err="1"/>
              <a:t>Fujitsu</a:t>
            </a:r>
            <a:endParaRPr lang="tr-TR" dirty="0"/>
          </a:p>
          <a:p>
            <a:r>
              <a:rPr lang="tr-TR" dirty="0" err="1"/>
              <a:t>Holtek</a:t>
            </a:r>
            <a:endParaRPr lang="tr-TR" dirty="0"/>
          </a:p>
          <a:p>
            <a:r>
              <a:rPr lang="tr-TR" dirty="0" err="1"/>
              <a:t>Infineon</a:t>
            </a:r>
            <a:endParaRPr lang="tr-TR" dirty="0"/>
          </a:p>
          <a:p>
            <a:r>
              <a:rPr lang="tr-TR" dirty="0"/>
              <a:t>Intel</a:t>
            </a:r>
          </a:p>
          <a:p>
            <a:r>
              <a:rPr lang="tr-TR" dirty="0" err="1"/>
              <a:t>Microchip</a:t>
            </a:r>
            <a:r>
              <a:rPr lang="tr-TR" dirty="0"/>
              <a:t> </a:t>
            </a:r>
            <a:r>
              <a:rPr lang="tr-TR" dirty="0" err="1"/>
              <a:t>Technology</a:t>
            </a:r>
            <a:endParaRPr lang="tr-TR" dirty="0"/>
          </a:p>
          <a:p>
            <a:r>
              <a:rPr lang="tr-TR" dirty="0" err="1"/>
              <a:t>National</a:t>
            </a:r>
            <a:r>
              <a:rPr lang="tr-TR" dirty="0"/>
              <a:t> </a:t>
            </a:r>
            <a:r>
              <a:rPr lang="tr-TR" dirty="0" err="1"/>
              <a:t>Semicondutor</a:t>
            </a:r>
            <a:endParaRPr lang="tr-TR" dirty="0"/>
          </a:p>
          <a:p>
            <a:r>
              <a:rPr lang="tr-TR" dirty="0"/>
              <a:t>NEC</a:t>
            </a:r>
          </a:p>
          <a:p>
            <a:r>
              <a:rPr lang="tr-TR" dirty="0" err="1"/>
              <a:t>Parallax</a:t>
            </a:r>
            <a:r>
              <a:rPr lang="tr-TR" dirty="0"/>
              <a:t>, </a:t>
            </a:r>
            <a:r>
              <a:rPr lang="tr-TR" dirty="0" err="1"/>
              <a:t>Inc</a:t>
            </a:r>
            <a:r>
              <a:rPr lang="tr-TR" dirty="0"/>
              <a:t>.</a:t>
            </a:r>
          </a:p>
          <a:p>
            <a:r>
              <a:rPr lang="tr-TR" dirty="0" err="1"/>
              <a:t>Philips</a:t>
            </a:r>
            <a:r>
              <a:rPr lang="tr-TR" dirty="0"/>
              <a:t> </a:t>
            </a:r>
            <a:r>
              <a:rPr lang="tr-TR" dirty="0" err="1"/>
              <a:t>Semiconductors</a:t>
            </a:r>
            <a:endParaRPr lang="tr-TR" dirty="0"/>
          </a:p>
          <a:p>
            <a:r>
              <a:rPr lang="tr-TR" dirty="0"/>
              <a:t>PICAXE</a:t>
            </a:r>
          </a:p>
          <a:p>
            <a:r>
              <a:rPr lang="tr-TR" dirty="0" err="1"/>
              <a:t>Renesas</a:t>
            </a:r>
            <a:r>
              <a:rPr lang="tr-TR" dirty="0"/>
              <a:t> </a:t>
            </a:r>
            <a:r>
              <a:rPr lang="tr-TR" dirty="0" err="1"/>
              <a:t>Technology</a:t>
            </a:r>
            <a:endParaRPr lang="tr-TR" dirty="0"/>
          </a:p>
          <a:p>
            <a:r>
              <a:rPr lang="tr-TR" dirty="0" err="1"/>
              <a:t>Silabs</a:t>
            </a:r>
            <a:endParaRPr lang="tr-TR" dirty="0"/>
          </a:p>
          <a:p>
            <a:r>
              <a:rPr lang="tr-TR" dirty="0" err="1"/>
              <a:t>Silicon</a:t>
            </a:r>
            <a:r>
              <a:rPr lang="tr-TR" dirty="0"/>
              <a:t> Motion</a:t>
            </a:r>
          </a:p>
          <a:p>
            <a:r>
              <a:rPr lang="tr-TR" dirty="0" err="1"/>
              <a:t>STMicroelectronics</a:t>
            </a:r>
            <a:endParaRPr lang="tr-TR" dirty="0"/>
          </a:p>
          <a:p>
            <a:r>
              <a:rPr lang="tr-TR" dirty="0"/>
              <a:t>Texas Instruments</a:t>
            </a:r>
          </a:p>
          <a:p>
            <a:r>
              <a:rPr lang="tr-TR" dirty="0" err="1"/>
              <a:t>Toshiba</a:t>
            </a:r>
            <a:endParaRPr lang="tr-TR" dirty="0"/>
          </a:p>
          <a:p>
            <a:r>
              <a:rPr lang="tr-TR" dirty="0"/>
              <a:t>Western Design Center</a:t>
            </a:r>
          </a:p>
          <a:p>
            <a:r>
              <a:rPr lang="tr-TR" dirty="0" err="1"/>
              <a:t>Ubicom</a:t>
            </a:r>
            <a:endParaRPr lang="tr-TR" dirty="0"/>
          </a:p>
          <a:p>
            <a:r>
              <a:rPr lang="tr-TR" dirty="0" err="1"/>
              <a:t>Xemics</a:t>
            </a:r>
            <a:endParaRPr lang="tr-TR" dirty="0"/>
          </a:p>
          <a:p>
            <a:r>
              <a:rPr lang="tr-TR" dirty="0" err="1"/>
              <a:t>Xilinx</a:t>
            </a:r>
            <a:endParaRPr lang="tr-TR" dirty="0"/>
          </a:p>
          <a:p>
            <a:r>
              <a:rPr lang="tr-TR" dirty="0" err="1"/>
              <a:t>ZiLOG</a:t>
            </a:r>
            <a:endParaRPr lang="tr-TR" dirty="0"/>
          </a:p>
        </p:txBody>
      </p:sp>
    </p:spTree>
    <p:extLst>
      <p:ext uri="{BB962C8B-B14F-4D97-AF65-F5344CB8AC3E}">
        <p14:creationId xmlns:p14="http://schemas.microsoft.com/office/powerpoint/2010/main" val="222766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Neden </a:t>
            </a:r>
            <a:r>
              <a:rPr lang="tr-TR" dirty="0" err="1"/>
              <a:t>Arduino</a:t>
            </a:r>
            <a:r>
              <a:rPr lang="tr-TR" dirty="0"/>
              <a:t> ?</a:t>
            </a:r>
          </a:p>
        </p:txBody>
      </p:sp>
      <p:sp>
        <p:nvSpPr>
          <p:cNvPr id="3" name="İçerik Yer Tutucusu 2"/>
          <p:cNvSpPr>
            <a:spLocks noGrp="1"/>
          </p:cNvSpPr>
          <p:nvPr>
            <p:ph idx="1"/>
          </p:nvPr>
        </p:nvSpPr>
        <p:spPr/>
        <p:txBody>
          <a:bodyPr/>
          <a:lstStyle/>
          <a:p>
            <a:r>
              <a:rPr lang="tr-TR" dirty="0"/>
              <a:t>Hobi uygulamaları için geliştirilmiştir.</a:t>
            </a:r>
          </a:p>
          <a:p>
            <a:r>
              <a:rPr lang="tr-TR" dirty="0"/>
              <a:t>Ucuzdur.</a:t>
            </a:r>
          </a:p>
          <a:p>
            <a:r>
              <a:rPr lang="tr-TR" dirty="0"/>
              <a:t>IDE (</a:t>
            </a:r>
            <a:r>
              <a:rPr lang="tr-TR" dirty="0" err="1"/>
              <a:t>Integrated</a:t>
            </a:r>
            <a:r>
              <a:rPr lang="tr-TR" dirty="0"/>
              <a:t> Development Environment) birçok platform için geliştirilmiştir (Mac, Windows, Linux)</a:t>
            </a:r>
          </a:p>
          <a:p>
            <a:r>
              <a:rPr lang="tr-TR" dirty="0"/>
              <a:t>«C» ile basit, anlaşılır programlama imkanı</a:t>
            </a:r>
          </a:p>
          <a:p>
            <a:r>
              <a:rPr lang="tr-TR" dirty="0"/>
              <a:t>Açık kaynak ve yazılım / donanım geliştirilebilir.</a:t>
            </a:r>
          </a:p>
          <a:p>
            <a:r>
              <a:rPr lang="tr-TR" dirty="0" err="1"/>
              <a:t>Arduino</a:t>
            </a:r>
            <a:r>
              <a:rPr lang="tr-TR" dirty="0"/>
              <a:t> </a:t>
            </a:r>
            <a:r>
              <a:rPr lang="tr-TR" dirty="0" err="1"/>
              <a:t>Shields</a:t>
            </a:r>
            <a:r>
              <a:rPr lang="tr-TR" dirty="0"/>
              <a:t> </a:t>
            </a:r>
          </a:p>
        </p:txBody>
      </p:sp>
    </p:spTree>
    <p:extLst>
      <p:ext uri="{BB962C8B-B14F-4D97-AF65-F5344CB8AC3E}">
        <p14:creationId xmlns:p14="http://schemas.microsoft.com/office/powerpoint/2010/main" val="405567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Örnek </a:t>
            </a:r>
            <a:r>
              <a:rPr lang="tr-TR" dirty="0" err="1"/>
              <a:t>Arduino</a:t>
            </a:r>
            <a:r>
              <a:rPr lang="tr-TR" dirty="0"/>
              <a:t> </a:t>
            </a:r>
            <a:r>
              <a:rPr lang="tr-TR" dirty="0" err="1"/>
              <a:t>Shields</a:t>
            </a:r>
            <a:endParaRPr lang="tr-TR" dirty="0"/>
          </a:p>
        </p:txBody>
      </p:sp>
      <p:sp>
        <p:nvSpPr>
          <p:cNvPr id="3" name="İçerik Yer Tutucusu 2"/>
          <p:cNvSpPr>
            <a:spLocks noGrp="1"/>
          </p:cNvSpPr>
          <p:nvPr>
            <p:ph idx="1"/>
          </p:nvPr>
        </p:nvSpPr>
        <p:spPr/>
        <p:txBody>
          <a:bodyPr numCol="2">
            <a:normAutofit/>
          </a:bodyPr>
          <a:lstStyle/>
          <a:p>
            <a:r>
              <a:rPr lang="tr-TR" dirty="0"/>
              <a:t>VGA Kamera</a:t>
            </a:r>
          </a:p>
          <a:p>
            <a:r>
              <a:rPr lang="tr-TR" dirty="0"/>
              <a:t>GPS (Global </a:t>
            </a:r>
            <a:r>
              <a:rPr lang="tr-TR" dirty="0" err="1"/>
              <a:t>Positioning</a:t>
            </a:r>
            <a:r>
              <a:rPr lang="tr-TR" dirty="0"/>
              <a:t> </a:t>
            </a:r>
            <a:r>
              <a:rPr lang="tr-TR" dirty="0" err="1"/>
              <a:t>System</a:t>
            </a:r>
            <a:r>
              <a:rPr lang="tr-TR" dirty="0"/>
              <a:t>)</a:t>
            </a:r>
          </a:p>
          <a:p>
            <a:r>
              <a:rPr lang="tr-TR" dirty="0"/>
              <a:t>LCD Ekran</a:t>
            </a:r>
          </a:p>
          <a:p>
            <a:r>
              <a:rPr lang="tr-TR" dirty="0" err="1"/>
              <a:t>Eternet</a:t>
            </a:r>
            <a:endParaRPr lang="tr-TR" dirty="0"/>
          </a:p>
          <a:p>
            <a:r>
              <a:rPr lang="tr-TR" dirty="0" err="1"/>
              <a:t>WiFi</a:t>
            </a:r>
            <a:endParaRPr lang="tr-TR" dirty="0"/>
          </a:p>
          <a:p>
            <a:r>
              <a:rPr lang="tr-TR" dirty="0"/>
              <a:t>Motor Kontrol (DC, adım motoru)</a:t>
            </a:r>
          </a:p>
          <a:p>
            <a:r>
              <a:rPr lang="tr-TR" dirty="0" err="1"/>
              <a:t>Load</a:t>
            </a:r>
            <a:r>
              <a:rPr lang="tr-TR" dirty="0"/>
              <a:t> Cell</a:t>
            </a:r>
          </a:p>
          <a:p>
            <a:r>
              <a:rPr lang="tr-TR" dirty="0"/>
              <a:t>İvme ölçer / jiroskoplar</a:t>
            </a:r>
          </a:p>
          <a:p>
            <a:r>
              <a:rPr lang="tr-TR" dirty="0"/>
              <a:t>LED göstergeler</a:t>
            </a:r>
          </a:p>
          <a:p>
            <a:r>
              <a:rPr lang="tr-TR" dirty="0"/>
              <a:t>Hafıza Kartları</a:t>
            </a:r>
          </a:p>
          <a:p>
            <a:r>
              <a:rPr lang="tr-TR" dirty="0"/>
              <a:t>Hava </a:t>
            </a:r>
            <a:r>
              <a:rPr lang="tr-TR" dirty="0" err="1"/>
              <a:t>sensörleri</a:t>
            </a:r>
            <a:endParaRPr lang="tr-TR" dirty="0"/>
          </a:p>
          <a:p>
            <a:r>
              <a:rPr lang="tr-TR" dirty="0"/>
              <a:t>Röleler</a:t>
            </a:r>
          </a:p>
          <a:p>
            <a:r>
              <a:rPr lang="tr-TR" dirty="0"/>
              <a:t>Robotik</a:t>
            </a:r>
          </a:p>
        </p:txBody>
      </p:sp>
    </p:spTree>
    <p:extLst>
      <p:ext uri="{BB962C8B-B14F-4D97-AF65-F5344CB8AC3E}">
        <p14:creationId xmlns:p14="http://schemas.microsoft.com/office/powerpoint/2010/main" val="176628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Uygulamaları </a:t>
            </a:r>
          </a:p>
        </p:txBody>
      </p:sp>
      <p:sp>
        <p:nvSpPr>
          <p:cNvPr id="3" name="İçerik Yer Tutucusu 2"/>
          <p:cNvSpPr>
            <a:spLocks noGrp="1"/>
          </p:cNvSpPr>
          <p:nvPr>
            <p:ph idx="1"/>
          </p:nvPr>
        </p:nvSpPr>
        <p:spPr/>
        <p:txBody>
          <a:bodyPr/>
          <a:lstStyle/>
          <a:p>
            <a:r>
              <a:rPr lang="tr-TR" dirty="0" err="1"/>
              <a:t>Arduino</a:t>
            </a:r>
            <a:r>
              <a:rPr lang="tr-TR" dirty="0"/>
              <a:t> WEB Server</a:t>
            </a:r>
          </a:p>
        </p:txBody>
      </p:sp>
      <p:pic>
        <p:nvPicPr>
          <p:cNvPr id="6146" name="Picture 2" descr="http://www.the-cloudcomputing.com/image-of/no-need-for-hardware-hicc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767" y="2444678"/>
            <a:ext cx="5997706" cy="399421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Ok Bağlayıcısı 4"/>
          <p:cNvCxnSpPr/>
          <p:nvPr/>
        </p:nvCxnSpPr>
        <p:spPr>
          <a:xfrm flipV="1">
            <a:off x="2604156" y="3309330"/>
            <a:ext cx="3353092" cy="424524"/>
          </a:xfrm>
          <a:prstGeom prst="straightConnector1">
            <a:avLst/>
          </a:prstGeom>
          <a:ln w="57150">
            <a:solidFill>
              <a:srgbClr val="00B0F0"/>
            </a:solidFill>
            <a:tailEnd type="triangle"/>
          </a:ln>
        </p:spPr>
        <p:style>
          <a:lnRef idx="3">
            <a:schemeClr val="accent6"/>
          </a:lnRef>
          <a:fillRef idx="0">
            <a:schemeClr val="accent6"/>
          </a:fillRef>
          <a:effectRef idx="2">
            <a:schemeClr val="accent6"/>
          </a:effectRef>
          <a:fontRef idx="minor">
            <a:schemeClr val="tx1"/>
          </a:fontRef>
        </p:style>
      </p:cxnSp>
      <p:cxnSp>
        <p:nvCxnSpPr>
          <p:cNvPr id="16" name="Düz Ok Bağlayıcısı 15"/>
          <p:cNvCxnSpPr/>
          <p:nvPr/>
        </p:nvCxnSpPr>
        <p:spPr>
          <a:xfrm>
            <a:off x="2604156" y="4441787"/>
            <a:ext cx="3532787" cy="0"/>
          </a:xfrm>
          <a:prstGeom prst="straightConnector1">
            <a:avLst/>
          </a:prstGeom>
          <a:ln w="57150">
            <a:solidFill>
              <a:srgbClr val="00B0F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Düz Ok Bağlayıcısı 17"/>
          <p:cNvCxnSpPr/>
          <p:nvPr/>
        </p:nvCxnSpPr>
        <p:spPr>
          <a:xfrm>
            <a:off x="2472124" y="5152451"/>
            <a:ext cx="3955972" cy="373286"/>
          </a:xfrm>
          <a:prstGeom prst="straightConnector1">
            <a:avLst/>
          </a:prstGeom>
          <a:ln w="57150">
            <a:solidFill>
              <a:srgbClr val="00B0F0"/>
            </a:solidFill>
            <a:tailEnd type="triangle"/>
          </a:ln>
        </p:spPr>
        <p:style>
          <a:lnRef idx="3">
            <a:schemeClr val="accent6"/>
          </a:lnRef>
          <a:fillRef idx="0">
            <a:schemeClr val="accent6"/>
          </a:fillRef>
          <a:effectRef idx="2">
            <a:schemeClr val="accent6"/>
          </a:effectRef>
          <a:fontRef idx="minor">
            <a:schemeClr val="tx1"/>
          </a:fontRef>
        </p:style>
      </p:cxnSp>
      <p:sp>
        <p:nvSpPr>
          <p:cNvPr id="20" name="Metin kutusu 19"/>
          <p:cNvSpPr txBox="1"/>
          <p:nvPr/>
        </p:nvSpPr>
        <p:spPr>
          <a:xfrm>
            <a:off x="1511605" y="3549188"/>
            <a:ext cx="9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Eternet</a:t>
            </a: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1" name="Metin kutusu 20"/>
          <p:cNvSpPr txBox="1"/>
          <p:nvPr/>
        </p:nvSpPr>
        <p:spPr>
          <a:xfrm>
            <a:off x="1214651" y="4236561"/>
            <a:ext cx="12073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Depolama</a:t>
            </a:r>
          </a:p>
        </p:txBody>
      </p:sp>
      <p:sp>
        <p:nvSpPr>
          <p:cNvPr id="22" name="Metin kutusu 21"/>
          <p:cNvSpPr txBox="1"/>
          <p:nvPr/>
        </p:nvSpPr>
        <p:spPr>
          <a:xfrm>
            <a:off x="1378424" y="4967785"/>
            <a:ext cx="907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İşlemci</a:t>
            </a:r>
          </a:p>
        </p:txBody>
      </p:sp>
    </p:spTree>
    <p:extLst>
      <p:ext uri="{BB962C8B-B14F-4D97-AF65-F5344CB8AC3E}">
        <p14:creationId xmlns:p14="http://schemas.microsoft.com/office/powerpoint/2010/main" val="34533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Araştırma</a:t>
            </a:r>
          </a:p>
        </p:txBody>
      </p:sp>
      <p:sp>
        <p:nvSpPr>
          <p:cNvPr id="3" name="İçerik Yer Tutucusu 2"/>
          <p:cNvSpPr>
            <a:spLocks noGrp="1"/>
          </p:cNvSpPr>
          <p:nvPr>
            <p:ph idx="1"/>
          </p:nvPr>
        </p:nvSpPr>
        <p:spPr/>
        <p:txBody>
          <a:bodyPr/>
          <a:lstStyle/>
          <a:p>
            <a:r>
              <a:rPr lang="tr-TR" dirty="0"/>
              <a:t>Bir sonraki dersimize kadar sizlerde </a:t>
            </a:r>
            <a:r>
              <a:rPr lang="tr-TR" dirty="0" err="1"/>
              <a:t>Arduino</a:t>
            </a:r>
            <a:r>
              <a:rPr lang="tr-TR" dirty="0"/>
              <a:t> ile yapılan ya da yapılabilecek uygulamalar hakkında kısa bir araştırma yapın. </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3233560"/>
            <a:ext cx="7573839" cy="3084369"/>
          </a:xfrm>
          <a:prstGeom prst="rect">
            <a:avLst/>
          </a:prstGeom>
        </p:spPr>
      </p:pic>
    </p:spTree>
    <p:extLst>
      <p:ext uri="{BB962C8B-B14F-4D97-AF65-F5344CB8AC3E}">
        <p14:creationId xmlns:p14="http://schemas.microsoft.com/office/powerpoint/2010/main" val="408126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UNO R3</a:t>
            </a:r>
          </a:p>
        </p:txBody>
      </p:sp>
      <p:pic>
        <p:nvPicPr>
          <p:cNvPr id="6" name="İçerik Yer Tutucusu 5" descr="2. Introduction to Arduino - YouTube - Mozilla Firefox"/>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517293" y="1549416"/>
            <a:ext cx="7666891" cy="4659419"/>
          </a:xfrm>
          <a:prstGeom prst="rect">
            <a:avLst/>
          </a:prstGeom>
          <a:noFill/>
          <a:ln>
            <a:noFill/>
          </a:ln>
        </p:spPr>
      </p:pic>
    </p:spTree>
    <p:extLst>
      <p:ext uri="{BB962C8B-B14F-4D97-AF65-F5344CB8AC3E}">
        <p14:creationId xmlns:p14="http://schemas.microsoft.com/office/powerpoint/2010/main" val="144544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Uyumlu Kartlar</a:t>
            </a:r>
          </a:p>
        </p:txBody>
      </p:sp>
      <p:pic>
        <p:nvPicPr>
          <p:cNvPr id="8194" name="Picture 2" descr="http://prototronics.co.za/255-thickbox_default/arduino-uno-r3-compatibl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55958" y="2335091"/>
            <a:ext cx="3033712" cy="30337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cdn.shopify.com/s/files/1/0851/3314/products/magpie_iso_1024x1024_567610e8-cb62-4ac2-b979-ac953661c033_large.jpg?v=1436516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29" y="2297703"/>
            <a:ext cx="3111317" cy="31113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inhaos.com/uploadfile/10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653" y="2294874"/>
            <a:ext cx="3114146" cy="311414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10654" y="5725349"/>
            <a:ext cx="3114146" cy="369332"/>
          </a:xfrm>
          <a:prstGeom prst="rect">
            <a:avLst/>
          </a:prstGeom>
          <a:noFill/>
        </p:spPr>
        <p:txBody>
          <a:bodyPr wrap="square" rtlCol="0">
            <a:spAutoFit/>
          </a:bodyPr>
          <a:lstStyle/>
          <a:p>
            <a:r>
              <a:rPr lang="it-IT" b="1" dirty="0"/>
              <a:t>BUONO UNO LC </a:t>
            </a:r>
            <a:endParaRPr lang="tr-TR" b="1" dirty="0"/>
          </a:p>
        </p:txBody>
      </p:sp>
      <p:sp>
        <p:nvSpPr>
          <p:cNvPr id="5" name="Metin kutusu 4"/>
          <p:cNvSpPr txBox="1"/>
          <p:nvPr/>
        </p:nvSpPr>
        <p:spPr>
          <a:xfrm>
            <a:off x="4555958" y="5725349"/>
            <a:ext cx="2967789" cy="369332"/>
          </a:xfrm>
          <a:prstGeom prst="rect">
            <a:avLst/>
          </a:prstGeom>
          <a:noFill/>
        </p:spPr>
        <p:txBody>
          <a:bodyPr wrap="square" rtlCol="0">
            <a:spAutoFit/>
          </a:bodyPr>
          <a:lstStyle/>
          <a:p>
            <a:r>
              <a:rPr lang="it-IT" b="1" dirty="0"/>
              <a:t>M</a:t>
            </a:r>
            <a:r>
              <a:rPr lang="tr-TR" b="1" dirty="0"/>
              <a:t>AGPIE</a:t>
            </a:r>
            <a:r>
              <a:rPr lang="it-IT" b="1" dirty="0"/>
              <a:t> </a:t>
            </a:r>
            <a:endParaRPr lang="tr-TR" b="1" dirty="0"/>
          </a:p>
        </p:txBody>
      </p:sp>
      <p:sp>
        <p:nvSpPr>
          <p:cNvPr id="6" name="Metin kutusu 5"/>
          <p:cNvSpPr txBox="1"/>
          <p:nvPr/>
        </p:nvSpPr>
        <p:spPr>
          <a:xfrm>
            <a:off x="7954905" y="5633016"/>
            <a:ext cx="2646947" cy="923330"/>
          </a:xfrm>
          <a:prstGeom prst="rect">
            <a:avLst/>
          </a:prstGeom>
          <a:noFill/>
        </p:spPr>
        <p:txBody>
          <a:bodyPr wrap="square" rtlCol="0">
            <a:spAutoFit/>
          </a:bodyPr>
          <a:lstStyle/>
          <a:p>
            <a:r>
              <a:rPr lang="it-IT" dirty="0"/>
              <a:t>Arduino Uno R3 Compatible ATMEGA328P CH340</a:t>
            </a:r>
            <a:endParaRPr lang="tr-TR" dirty="0"/>
          </a:p>
        </p:txBody>
      </p:sp>
    </p:spTree>
    <p:extLst>
      <p:ext uri="{BB962C8B-B14F-4D97-AF65-F5344CB8AC3E}">
        <p14:creationId xmlns:p14="http://schemas.microsoft.com/office/powerpoint/2010/main" val="272427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Sheilds</a:t>
            </a:r>
            <a:r>
              <a:rPr lang="tr-TR" dirty="0"/>
              <a:t> - http://shieldlist.org/</a:t>
            </a:r>
          </a:p>
        </p:txBody>
      </p:sp>
      <p:pic>
        <p:nvPicPr>
          <p:cNvPr id="4" name="İçerik Yer Tutucusu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747" b="5448"/>
          <a:stretch/>
        </p:blipFill>
        <p:spPr>
          <a:xfrm>
            <a:off x="1916410" y="2057400"/>
            <a:ext cx="8134424" cy="4152900"/>
          </a:xfrm>
          <a:prstGeom prst="rect">
            <a:avLst/>
          </a:prstGeom>
        </p:spPr>
      </p:pic>
    </p:spTree>
    <p:extLst>
      <p:ext uri="{BB962C8B-B14F-4D97-AF65-F5344CB8AC3E}">
        <p14:creationId xmlns:p14="http://schemas.microsoft.com/office/powerpoint/2010/main" val="2000803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423</Words>
  <Application>Microsoft Office PowerPoint</Application>
  <PresentationFormat>Widescreen</PresentationFormat>
  <Paragraphs>114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İyon</vt:lpstr>
      <vt:lpstr>Arduino Nedir?</vt:lpstr>
      <vt:lpstr>Mikrodenetleyici Üreticileri</vt:lpstr>
      <vt:lpstr>Neden Arduino ?</vt:lpstr>
      <vt:lpstr>Örnek Arduino Shields</vt:lpstr>
      <vt:lpstr>Arduino Uygulamaları </vt:lpstr>
      <vt:lpstr>Araştırma</vt:lpstr>
      <vt:lpstr>Arduino UNO R3</vt:lpstr>
      <vt:lpstr>Arduino Uyumlu Kartlar</vt:lpstr>
      <vt:lpstr>Sheilds - http://shieldlist.org/</vt:lpstr>
      <vt:lpstr>GPIO – General Purpose Input Output</vt:lpstr>
      <vt:lpstr>Dijital Giriş</vt:lpstr>
      <vt:lpstr>I2C (Inter-Integrated Circuit)</vt:lpstr>
      <vt:lpstr>SPI (Serial Peripheral Interface)</vt:lpstr>
      <vt:lpstr>Analog Girişler</vt:lpstr>
      <vt:lpstr>Analog Çıkışlar - PWM</vt:lpstr>
      <vt:lpstr>Donanım ve Yazılım</vt:lpstr>
      <vt:lpstr>Yazılım Dillerinin Karşılaştırılması</vt:lpstr>
      <vt:lpstr>Arduino IDE</vt:lpstr>
      <vt:lpstr>Uygulama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 Nedir?</dc:title>
  <dc:creator>Gokhan.Manav</dc:creator>
  <cp:lastModifiedBy>Gokhan.Manav</cp:lastModifiedBy>
  <cp:revision>1</cp:revision>
  <dcterms:created xsi:type="dcterms:W3CDTF">2018-02-09T08:01:17Z</dcterms:created>
  <dcterms:modified xsi:type="dcterms:W3CDTF">2018-02-09T08:04:09Z</dcterms:modified>
</cp:coreProperties>
</file>