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6" r:id="rId1"/>
  </p:sldMasterIdLst>
  <p:notesMasterIdLst>
    <p:notesMasterId r:id="rId18"/>
  </p:notesMasterIdLst>
  <p:sldIdLst>
    <p:sldId id="256" r:id="rId2"/>
    <p:sldId id="257" r:id="rId3"/>
    <p:sldId id="258" r:id="rId4"/>
    <p:sldId id="259" r:id="rId5"/>
    <p:sldId id="261" r:id="rId6"/>
    <p:sldId id="260" r:id="rId7"/>
    <p:sldId id="266" r:id="rId8"/>
    <p:sldId id="262" r:id="rId9"/>
    <p:sldId id="263" r:id="rId10"/>
    <p:sldId id="264" r:id="rId11"/>
    <p:sldId id="265" r:id="rId12"/>
    <p:sldId id="268" r:id="rId13"/>
    <p:sldId id="267" r:id="rId14"/>
    <p:sldId id="269" r:id="rId15"/>
    <p:sldId id="271" r:id="rId16"/>
    <p:sldId id="270" r:id="rId17"/>
  </p:sldIdLst>
  <p:sldSz cx="12192000" cy="6858000"/>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059"/>
    <p:restoredTop sz="93689"/>
  </p:normalViewPr>
  <p:slideViewPr>
    <p:cSldViewPr snapToGrid="0" snapToObjects="1">
      <p:cViewPr varScale="1">
        <p:scale>
          <a:sx n="82" d="100"/>
          <a:sy n="82" d="100"/>
        </p:scale>
        <p:origin x="168"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8B61B-03C3-434C-BD25-E143A1833D84}" type="datetimeFigureOut">
              <a:rPr lang="en-TR" smtClean="0"/>
              <a:t>3.12.2020</a:t>
            </a:fld>
            <a:endParaRPr lang="en-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4554E-9A67-4140-8952-F7DEBBC00AAF}" type="slidenum">
              <a:rPr lang="en-TR" smtClean="0"/>
              <a:t>‹#›</a:t>
            </a:fld>
            <a:endParaRPr lang="en-TR"/>
          </a:p>
        </p:txBody>
      </p:sp>
    </p:spTree>
    <p:extLst>
      <p:ext uri="{BB962C8B-B14F-4D97-AF65-F5344CB8AC3E}">
        <p14:creationId xmlns:p14="http://schemas.microsoft.com/office/powerpoint/2010/main" val="1179878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ytimes.com/interactive/2020/02/12/magazine/1619-project-slave-auction-sites.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lectricscotland.com/history/america/slavery_kentucky2.ht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An African man being inspected for sale into slavery while a white man talks with African slave traders. 1854 engraving</a:t>
            </a:r>
          </a:p>
          <a:p>
            <a:r>
              <a:rPr lang="en-US" dirty="0"/>
              <a:t>https://</a:t>
            </a:r>
            <a:r>
              <a:rPr lang="en-US" dirty="0" err="1"/>
              <a:t>www.loc.gov</a:t>
            </a:r>
            <a:r>
              <a:rPr lang="en-US" dirty="0"/>
              <a:t>/pictures/item/98510180/</a:t>
            </a:r>
            <a:endParaRPr lang="en-TR" dirty="0"/>
          </a:p>
        </p:txBody>
      </p:sp>
      <p:sp>
        <p:nvSpPr>
          <p:cNvPr id="4" name="Slide Number Placeholder 3"/>
          <p:cNvSpPr>
            <a:spLocks noGrp="1"/>
          </p:cNvSpPr>
          <p:nvPr>
            <p:ph type="sldNum" sz="quarter" idx="5"/>
          </p:nvPr>
        </p:nvSpPr>
        <p:spPr/>
        <p:txBody>
          <a:bodyPr/>
          <a:lstStyle/>
          <a:p>
            <a:fld id="{0ED4554E-9A67-4140-8952-F7DEBBC00AAF}" type="slidenum">
              <a:rPr lang="en-TR" smtClean="0"/>
              <a:t>7</a:t>
            </a:fld>
            <a:endParaRPr lang="en-TR"/>
          </a:p>
        </p:txBody>
      </p:sp>
    </p:spTree>
    <p:extLst>
      <p:ext uri="{BB962C8B-B14F-4D97-AF65-F5344CB8AC3E}">
        <p14:creationId xmlns:p14="http://schemas.microsoft.com/office/powerpoint/2010/main" val="4105441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https://www.nytimes.com/interactive/2020/02/12/magazine/1619-project-slave-auction-sites.html</a:t>
            </a:r>
            <a:r>
              <a:rPr lang="en-TR" dirty="0">
                <a:effectLst/>
              </a:rPr>
              <a:t> </a:t>
            </a:r>
            <a:endParaRPr lang="en-TR" dirty="0"/>
          </a:p>
        </p:txBody>
      </p:sp>
      <p:sp>
        <p:nvSpPr>
          <p:cNvPr id="4" name="Slide Number Placeholder 3"/>
          <p:cNvSpPr>
            <a:spLocks noGrp="1"/>
          </p:cNvSpPr>
          <p:nvPr>
            <p:ph type="sldNum" sz="quarter" idx="5"/>
          </p:nvPr>
        </p:nvSpPr>
        <p:spPr/>
        <p:txBody>
          <a:bodyPr/>
          <a:lstStyle/>
          <a:p>
            <a:fld id="{0ED4554E-9A67-4140-8952-F7DEBBC00AAF}" type="slidenum">
              <a:rPr lang="en-TR" smtClean="0"/>
              <a:t>8</a:t>
            </a:fld>
            <a:endParaRPr lang="en-TR"/>
          </a:p>
        </p:txBody>
      </p:sp>
    </p:spTree>
    <p:extLst>
      <p:ext uri="{BB962C8B-B14F-4D97-AF65-F5344CB8AC3E}">
        <p14:creationId xmlns:p14="http://schemas.microsoft.com/office/powerpoint/2010/main" val="2313694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www.electricscotland.com</a:t>
            </a:r>
            <a:r>
              <a:rPr lang="en-US" sz="1200" kern="1200" dirty="0">
                <a:solidFill>
                  <a:schemeClr val="tx1"/>
                </a:solidFill>
                <a:effectLst/>
                <a:latin typeface="+mn-lt"/>
                <a:ea typeface="+mn-ea"/>
                <a:cs typeface="+mn-cs"/>
              </a:rPr>
              <a:t>/history/</a:t>
            </a:r>
            <a:r>
              <a:rPr lang="en-US" sz="1200" kern="1200" dirty="0" err="1">
                <a:solidFill>
                  <a:schemeClr val="tx1"/>
                </a:solidFill>
                <a:effectLst/>
                <a:latin typeface="+mn-lt"/>
                <a:ea typeface="+mn-ea"/>
                <a:cs typeface="+mn-cs"/>
              </a:rPr>
              <a:t>america</a:t>
            </a:r>
            <a:r>
              <a:rPr lang="en-US" sz="1200" kern="1200" dirty="0">
                <a:solidFill>
                  <a:schemeClr val="tx1"/>
                </a:solidFill>
                <a:effectLst/>
                <a:latin typeface="+mn-lt"/>
                <a:ea typeface="+mn-ea"/>
                <a:cs typeface="+mn-cs"/>
              </a:rPr>
              <a:t>/slavery_kentucky2.htm</a:t>
            </a:r>
            <a:r>
              <a:rPr lang="en-TR" dirty="0">
                <a:effectLst/>
              </a:rPr>
              <a:t> </a:t>
            </a:r>
            <a:endParaRPr lang="en-TR" dirty="0"/>
          </a:p>
        </p:txBody>
      </p:sp>
      <p:sp>
        <p:nvSpPr>
          <p:cNvPr id="4" name="Slide Number Placeholder 3"/>
          <p:cNvSpPr>
            <a:spLocks noGrp="1"/>
          </p:cNvSpPr>
          <p:nvPr>
            <p:ph type="sldNum" sz="quarter" idx="5"/>
          </p:nvPr>
        </p:nvSpPr>
        <p:spPr/>
        <p:txBody>
          <a:bodyPr/>
          <a:lstStyle/>
          <a:p>
            <a:fld id="{0ED4554E-9A67-4140-8952-F7DEBBC00AAF}" type="slidenum">
              <a:rPr lang="en-TR" smtClean="0"/>
              <a:t>9</a:t>
            </a:fld>
            <a:endParaRPr lang="en-TR"/>
          </a:p>
        </p:txBody>
      </p:sp>
    </p:spTree>
    <p:extLst>
      <p:ext uri="{BB962C8B-B14F-4D97-AF65-F5344CB8AC3E}">
        <p14:creationId xmlns:p14="http://schemas.microsoft.com/office/powerpoint/2010/main" val="2543354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https://www.electricscotland.com/history/america/slavery_kentucky2.htm</a:t>
            </a:r>
            <a:r>
              <a:rPr lang="en-TR" dirty="0">
                <a:effectLst/>
              </a:rPr>
              <a:t> </a:t>
            </a:r>
            <a:endParaRPr lang="en-TR" dirty="0"/>
          </a:p>
        </p:txBody>
      </p:sp>
      <p:sp>
        <p:nvSpPr>
          <p:cNvPr id="4" name="Slide Number Placeholder 3"/>
          <p:cNvSpPr>
            <a:spLocks noGrp="1"/>
          </p:cNvSpPr>
          <p:nvPr>
            <p:ph type="sldNum" sz="quarter" idx="5"/>
          </p:nvPr>
        </p:nvSpPr>
        <p:spPr/>
        <p:txBody>
          <a:bodyPr/>
          <a:lstStyle/>
          <a:p>
            <a:fld id="{0ED4554E-9A67-4140-8952-F7DEBBC00AAF}" type="slidenum">
              <a:rPr lang="en-TR" smtClean="0"/>
              <a:t>10</a:t>
            </a:fld>
            <a:endParaRPr lang="en-TR"/>
          </a:p>
        </p:txBody>
      </p:sp>
    </p:spTree>
    <p:extLst>
      <p:ext uri="{BB962C8B-B14F-4D97-AF65-F5344CB8AC3E}">
        <p14:creationId xmlns:p14="http://schemas.microsoft.com/office/powerpoint/2010/main" val="2584246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slaveryimages.org</a:t>
            </a:r>
            <a:r>
              <a:rPr lang="en-US" sz="1200" kern="1200" dirty="0">
                <a:solidFill>
                  <a:schemeClr val="tx1"/>
                </a:solidFill>
                <a:effectLst/>
                <a:latin typeface="+mn-lt"/>
                <a:ea typeface="+mn-ea"/>
                <a:cs typeface="+mn-cs"/>
              </a:rPr>
              <a:t>/s/</a:t>
            </a:r>
            <a:r>
              <a:rPr lang="en-US" sz="1200" kern="1200" dirty="0" err="1">
                <a:solidFill>
                  <a:schemeClr val="tx1"/>
                </a:solidFill>
                <a:effectLst/>
                <a:latin typeface="+mn-lt"/>
                <a:ea typeface="+mn-ea"/>
                <a:cs typeface="+mn-cs"/>
              </a:rPr>
              <a:t>slaveryimages</a:t>
            </a:r>
            <a:r>
              <a:rPr lang="en-US" sz="1200" kern="1200" dirty="0">
                <a:solidFill>
                  <a:schemeClr val="tx1"/>
                </a:solidFill>
                <a:effectLst/>
                <a:latin typeface="+mn-lt"/>
                <a:ea typeface="+mn-ea"/>
                <a:cs typeface="+mn-cs"/>
              </a:rPr>
              <a:t>/item/1940</a:t>
            </a:r>
            <a:endParaRPr lang="en-TR" sz="1200" kern="1200" dirty="0">
              <a:solidFill>
                <a:schemeClr val="tx1"/>
              </a:solidFill>
              <a:effectLst/>
              <a:latin typeface="+mn-lt"/>
              <a:ea typeface="+mn-ea"/>
              <a:cs typeface="+mn-cs"/>
            </a:endParaRPr>
          </a:p>
          <a:p>
            <a:endParaRPr lang="en-TR" dirty="0"/>
          </a:p>
        </p:txBody>
      </p:sp>
      <p:sp>
        <p:nvSpPr>
          <p:cNvPr id="4" name="Slide Number Placeholder 3"/>
          <p:cNvSpPr>
            <a:spLocks noGrp="1"/>
          </p:cNvSpPr>
          <p:nvPr>
            <p:ph type="sldNum" sz="quarter" idx="5"/>
          </p:nvPr>
        </p:nvSpPr>
        <p:spPr/>
        <p:txBody>
          <a:bodyPr/>
          <a:lstStyle/>
          <a:p>
            <a:fld id="{0ED4554E-9A67-4140-8952-F7DEBBC00AAF}" type="slidenum">
              <a:rPr lang="en-TR" smtClean="0"/>
              <a:t>11</a:t>
            </a:fld>
            <a:endParaRPr lang="en-TR"/>
          </a:p>
        </p:txBody>
      </p:sp>
    </p:spTree>
    <p:extLst>
      <p:ext uri="{BB962C8B-B14F-4D97-AF65-F5344CB8AC3E}">
        <p14:creationId xmlns:p14="http://schemas.microsoft.com/office/powerpoint/2010/main" val="4096012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12/3/20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889416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25435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513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69044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12/3/20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9669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30991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11835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38424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3606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12/3/20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760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12/3/20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79768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12/3/20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96672107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5" r:id="rId5"/>
    <p:sldLayoutId id="2147483725" r:id="rId6"/>
    <p:sldLayoutId id="2147483726" r:id="rId7"/>
    <p:sldLayoutId id="2147483727" r:id="rId8"/>
    <p:sldLayoutId id="2147483728" r:id="rId9"/>
    <p:sldLayoutId id="2147483729" r:id="rId10"/>
    <p:sldLayoutId id="2147483734" r:id="rId11"/>
  </p:sldLayoutIdLst>
  <p:hf sldNum="0" hdr="0" ftr="0" dt="0"/>
  <p:txStyles>
    <p:titleStyle>
      <a:lvl1pPr algn="l" defTabSz="914400" rtl="0" eaLnBrk="1" latinLnBrk="0" hangingPunct="1">
        <a:lnSpc>
          <a:spcPct val="90000"/>
        </a:lnSpc>
        <a:spcBef>
          <a:spcPct val="0"/>
        </a:spcBef>
        <a:buNone/>
        <a:defRPr lang="en-US" sz="42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CDF66A-BE99-4BEF-B6C6-66A61E399957}"/>
              </a:ext>
            </a:extLst>
          </p:cNvPr>
          <p:cNvPicPr>
            <a:picLocks noChangeAspect="1"/>
          </p:cNvPicPr>
          <p:nvPr/>
        </p:nvPicPr>
        <p:blipFill rotWithShape="1">
          <a:blip r:embed="rId2">
            <a:alphaModFix amt="90000"/>
          </a:blip>
          <a:srcRect b="15730"/>
          <a:stretch/>
        </p:blipFill>
        <p:spPr>
          <a:xfrm>
            <a:off x="1" y="10"/>
            <a:ext cx="12191999" cy="6857989"/>
          </a:xfrm>
          <a:prstGeom prst="rect">
            <a:avLst/>
          </a:prstGeom>
        </p:spPr>
      </p:pic>
      <p:sp>
        <p:nvSpPr>
          <p:cNvPr id="44" name="Rectangle 34">
            <a:extLst>
              <a:ext uri="{FF2B5EF4-FFF2-40B4-BE49-F238E27FC236}">
                <a16:creationId xmlns:a16="http://schemas.microsoft.com/office/drawing/2014/main" id="{DB4A12B6-EF0D-43E8-8C17-4FAD4D276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lumMod val="85000"/>
              <a:lumOff val="15000"/>
              <a:alpha val="93000"/>
            </a:schemeClr>
          </a:solidFill>
          <a:ln w="6350" cap="flat" cmpd="sng" algn="ctr">
            <a:noFill/>
            <a:prstDash val="solid"/>
          </a:ln>
          <a:effectLst>
            <a:softEdge rad="0"/>
          </a:effectLst>
        </p:spPr>
      </p:sp>
      <p:sp>
        <p:nvSpPr>
          <p:cNvPr id="37" name="Rectangle 36">
            <a:extLst>
              <a:ext uri="{FF2B5EF4-FFF2-40B4-BE49-F238E27FC236}">
                <a16:creationId xmlns:a16="http://schemas.microsoft.com/office/drawing/2014/main" id="{AE107525-0C02-447F-8A3F-553320A72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2"/>
            </a:solidFill>
            <a:prstDash val="solid"/>
            <a:miter lim="800000"/>
          </a:ln>
          <a:effectLst/>
        </p:spPr>
      </p:sp>
      <p:sp>
        <p:nvSpPr>
          <p:cNvPr id="2" name="Title 1">
            <a:extLst>
              <a:ext uri="{FF2B5EF4-FFF2-40B4-BE49-F238E27FC236}">
                <a16:creationId xmlns:a16="http://schemas.microsoft.com/office/drawing/2014/main" id="{B2270010-2143-3343-92A4-94320C2DEE65}"/>
              </a:ext>
            </a:extLst>
          </p:cNvPr>
          <p:cNvSpPr>
            <a:spLocks noGrp="1"/>
          </p:cNvSpPr>
          <p:nvPr>
            <p:ph type="ctrTitle"/>
          </p:nvPr>
        </p:nvSpPr>
        <p:spPr>
          <a:xfrm>
            <a:off x="1629103" y="2244830"/>
            <a:ext cx="8933796" cy="2437232"/>
          </a:xfrm>
        </p:spPr>
        <p:txBody>
          <a:bodyPr>
            <a:normAutofit/>
          </a:bodyPr>
          <a:lstStyle/>
          <a:p>
            <a:r>
              <a:rPr lang="en-TR" sz="5800" dirty="0"/>
              <a:t>PRE-CIVIL WAR AFRICAN AMERICAN SLAVERY</a:t>
            </a:r>
          </a:p>
        </p:txBody>
      </p:sp>
      <p:sp>
        <p:nvSpPr>
          <p:cNvPr id="3" name="Subtitle 2">
            <a:extLst>
              <a:ext uri="{FF2B5EF4-FFF2-40B4-BE49-F238E27FC236}">
                <a16:creationId xmlns:a16="http://schemas.microsoft.com/office/drawing/2014/main" id="{8B419B36-A9FB-8E45-9C12-7621E31BB111}"/>
              </a:ext>
            </a:extLst>
          </p:cNvPr>
          <p:cNvSpPr>
            <a:spLocks noGrp="1"/>
          </p:cNvSpPr>
          <p:nvPr>
            <p:ph type="subTitle" idx="1"/>
          </p:nvPr>
        </p:nvSpPr>
        <p:spPr>
          <a:xfrm>
            <a:off x="1629101" y="4682062"/>
            <a:ext cx="8936846" cy="457201"/>
          </a:xfrm>
        </p:spPr>
        <p:txBody>
          <a:bodyPr>
            <a:normAutofit/>
          </a:bodyPr>
          <a:lstStyle/>
          <a:p>
            <a:pPr>
              <a:lnSpc>
                <a:spcPct val="100000"/>
              </a:lnSpc>
              <a:spcAft>
                <a:spcPts val="600"/>
              </a:spcAft>
            </a:pPr>
            <a:r>
              <a:rPr lang="en-TR" sz="900"/>
              <a:t>AKE 117 aMERICAN HISTORY</a:t>
            </a:r>
          </a:p>
          <a:p>
            <a:pPr>
              <a:lnSpc>
                <a:spcPct val="100000"/>
              </a:lnSpc>
              <a:spcAft>
                <a:spcPts val="600"/>
              </a:spcAft>
            </a:pPr>
            <a:r>
              <a:rPr lang="en-TR" sz="900"/>
              <a:t>Dr. Gamze KATI GUMUS</a:t>
            </a:r>
          </a:p>
        </p:txBody>
      </p:sp>
      <p:sp>
        <p:nvSpPr>
          <p:cNvPr id="39" name="Rectangle 38">
            <a:extLst>
              <a:ext uri="{FF2B5EF4-FFF2-40B4-BE49-F238E27FC236}">
                <a16:creationId xmlns:a16="http://schemas.microsoft.com/office/drawing/2014/main" id="{AB7A42E3-05D8-4A0B-9D4E-20EF581E5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6" name="Straight Connector 40">
            <a:extLst>
              <a:ext uri="{FF2B5EF4-FFF2-40B4-BE49-F238E27FC236}">
                <a16:creationId xmlns:a16="http://schemas.microsoft.com/office/drawing/2014/main" id="{6EE9A54B-189D-4645-8254-FDC4210EC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11CE48F-D5E4-4520-AF1E-8F85CFBDA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1448851-39AD-4943-BF9C-C50704E08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82887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9EDDFA-8F05-462B-8D3E-5B9C4FBC7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able&#10;&#10;Description automatically generated">
            <a:extLst>
              <a:ext uri="{FF2B5EF4-FFF2-40B4-BE49-F238E27FC236}">
                <a16:creationId xmlns:a16="http://schemas.microsoft.com/office/drawing/2014/main" id="{22F8A6A3-A3BF-2C48-BD86-B740CAD72A5A}"/>
              </a:ext>
            </a:extLst>
          </p:cNvPr>
          <p:cNvPicPr>
            <a:picLocks noChangeAspect="1"/>
          </p:cNvPicPr>
          <p:nvPr/>
        </p:nvPicPr>
        <p:blipFill>
          <a:blip r:embed="rId3"/>
          <a:stretch>
            <a:fillRect/>
          </a:stretch>
        </p:blipFill>
        <p:spPr>
          <a:xfrm>
            <a:off x="727654" y="1979561"/>
            <a:ext cx="5367165" cy="2911686"/>
          </a:xfrm>
          <a:prstGeom prst="rect">
            <a:avLst/>
          </a:prstGeom>
        </p:spPr>
      </p:pic>
      <p:sp>
        <p:nvSpPr>
          <p:cNvPr id="12" name="Rectangle 11">
            <a:extLst>
              <a:ext uri="{FF2B5EF4-FFF2-40B4-BE49-F238E27FC236}">
                <a16:creationId xmlns:a16="http://schemas.microsoft.com/office/drawing/2014/main" id="{143F9A23-3237-4ED6-A1E9-C0E6530E0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3CD46D-4335-4BA4-842A-BF835A99C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F424D2-6753-3A4A-899A-ABBDADF9B27A}"/>
              </a:ext>
            </a:extLst>
          </p:cNvPr>
          <p:cNvSpPr>
            <a:spLocks noGrp="1"/>
          </p:cNvSpPr>
          <p:nvPr>
            <p:ph type="title"/>
          </p:nvPr>
        </p:nvSpPr>
        <p:spPr>
          <a:xfrm>
            <a:off x="7064082" y="642594"/>
            <a:ext cx="4472921" cy="1371600"/>
          </a:xfrm>
        </p:spPr>
        <p:txBody>
          <a:bodyPr>
            <a:normAutofit/>
          </a:bodyPr>
          <a:lstStyle/>
          <a:p>
            <a:endParaRPr lang="en-TR"/>
          </a:p>
        </p:txBody>
      </p:sp>
      <p:sp>
        <p:nvSpPr>
          <p:cNvPr id="3" name="Content Placeholder 2">
            <a:extLst>
              <a:ext uri="{FF2B5EF4-FFF2-40B4-BE49-F238E27FC236}">
                <a16:creationId xmlns:a16="http://schemas.microsoft.com/office/drawing/2014/main" id="{CB81DA28-F09C-1740-818D-DE1611850F70}"/>
              </a:ext>
            </a:extLst>
          </p:cNvPr>
          <p:cNvSpPr>
            <a:spLocks noGrp="1"/>
          </p:cNvSpPr>
          <p:nvPr>
            <p:ph idx="1"/>
          </p:nvPr>
        </p:nvSpPr>
        <p:spPr>
          <a:xfrm>
            <a:off x="7064082" y="2103120"/>
            <a:ext cx="4472922" cy="3931920"/>
          </a:xfrm>
        </p:spPr>
        <p:txBody>
          <a:bodyPr>
            <a:normAutofit/>
          </a:bodyPr>
          <a:lstStyle/>
          <a:p>
            <a:r>
              <a:rPr lang="en-TR" dirty="0"/>
              <a:t>The county commissioner at Henderson received the following prices for slaves in the settlement of several estates on January 28, 1858:</a:t>
            </a:r>
          </a:p>
          <a:p>
            <a:r>
              <a:rPr lang="en-TR" dirty="0"/>
              <a:t>“This sale is most significant for the cases of “Delphy,” 80 years old, and “Cupid,” 85 years of age. It is difficult to account for such a sale in any discussion of the slave trade, but it does show the humanitarian side of Kentucky slavery. Negroes at such an age had no economic value even if they were given away, because the expense of their maintenance was more than the value of any possible labor they could perform.”</a:t>
            </a:r>
          </a:p>
        </p:txBody>
      </p:sp>
    </p:spTree>
    <p:extLst>
      <p:ext uri="{BB962C8B-B14F-4D97-AF65-F5344CB8AC3E}">
        <p14:creationId xmlns:p14="http://schemas.microsoft.com/office/powerpoint/2010/main" val="8981219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5" name="Picture 4" descr="A picture containing text, old, group, player&#10;&#10;Description automatically generated">
            <a:extLst>
              <a:ext uri="{FF2B5EF4-FFF2-40B4-BE49-F238E27FC236}">
                <a16:creationId xmlns:a16="http://schemas.microsoft.com/office/drawing/2014/main" id="{06028F01-6A5A-114F-889E-AB38BF7DD435}"/>
              </a:ext>
            </a:extLst>
          </p:cNvPr>
          <p:cNvPicPr>
            <a:picLocks noChangeAspect="1"/>
          </p:cNvPicPr>
          <p:nvPr/>
        </p:nvPicPr>
        <p:blipFill rotWithShape="1">
          <a:blip r:embed="rId3"/>
          <a:srcRect l="20091" r="26991"/>
          <a:stretch/>
        </p:blipFill>
        <p:spPr>
          <a:xfrm>
            <a:off x="424928" y="419292"/>
            <a:ext cx="5522976" cy="6053328"/>
          </a:xfrm>
          <a:prstGeom prst="rect">
            <a:avLst/>
          </a:prstGeom>
        </p:spPr>
      </p:pic>
      <p:sp>
        <p:nvSpPr>
          <p:cNvPr id="15" name="Rectangle 1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687B8E-A22B-5D40-93C2-C721AA65F5F3}"/>
              </a:ext>
            </a:extLst>
          </p:cNvPr>
          <p:cNvSpPr>
            <a:spLocks noGrp="1"/>
          </p:cNvSpPr>
          <p:nvPr>
            <p:ph type="title"/>
          </p:nvPr>
        </p:nvSpPr>
        <p:spPr>
          <a:xfrm>
            <a:off x="6846137" y="727626"/>
            <a:ext cx="4602152" cy="1718225"/>
          </a:xfrm>
        </p:spPr>
        <p:txBody>
          <a:bodyPr>
            <a:normAutofit/>
          </a:bodyPr>
          <a:lstStyle/>
          <a:p>
            <a:endParaRPr lang="en-TR" dirty="0"/>
          </a:p>
        </p:txBody>
      </p:sp>
      <p:sp>
        <p:nvSpPr>
          <p:cNvPr id="3" name="Content Placeholder 2">
            <a:extLst>
              <a:ext uri="{FF2B5EF4-FFF2-40B4-BE49-F238E27FC236}">
                <a16:creationId xmlns:a16="http://schemas.microsoft.com/office/drawing/2014/main" id="{869C695F-765D-054B-B9DF-58591A1C1A7D}"/>
              </a:ext>
            </a:extLst>
          </p:cNvPr>
          <p:cNvSpPr>
            <a:spLocks noGrp="1"/>
          </p:cNvSpPr>
          <p:nvPr>
            <p:ph idx="1"/>
          </p:nvPr>
        </p:nvSpPr>
        <p:spPr>
          <a:xfrm>
            <a:off x="6846137" y="2538919"/>
            <a:ext cx="4602152" cy="3557805"/>
          </a:xfrm>
        </p:spPr>
        <p:txBody>
          <a:bodyPr>
            <a:normAutofit/>
          </a:bodyPr>
          <a:lstStyle/>
          <a:p>
            <a:pPr marL="0" indent="0">
              <a:lnSpc>
                <a:spcPct val="100000"/>
              </a:lnSpc>
              <a:buNone/>
            </a:pPr>
            <a:r>
              <a:rPr lang="en-TR" sz="1300" dirty="0">
                <a:latin typeface="Times New Roman" panose="02020603050405020304" pitchFamily="18" charset="0"/>
                <a:ea typeface="Times New Roman" panose="02020603050405020304" pitchFamily="18" charset="0"/>
              </a:rPr>
              <a:t>“Henry Bibb describes this scene. He writes about a Mr. Young, a Methodist, who was the owner of a large number of slaves, many of whom belonged to the same church with their master. They worshipped together. Bibb describes Young as a kind master who ultimately became deeply involved in debt forcing him to sell his property, including his slaves, many of whom were his brothers and sisters in the church. . . . The slaves were offered on the auction block one after another, until they were all sold before their old master's face. . . . After the men were all sold they then sold the women and children. They ordered the first woman to lay down her child and mount the auction block; she refused to give up her little one and clung to it as long as she could, while the cruel lash was applied to her back for disobedience. “</a:t>
            </a:r>
            <a:endParaRPr lang="en-TR" sz="1300" dirty="0"/>
          </a:p>
        </p:txBody>
      </p:sp>
    </p:spTree>
    <p:extLst>
      <p:ext uri="{BB962C8B-B14F-4D97-AF65-F5344CB8AC3E}">
        <p14:creationId xmlns:p14="http://schemas.microsoft.com/office/powerpoint/2010/main" val="2829040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7" name="Rectangle 16">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9" name="Rectangle 1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AB24917-B017-3B45-A6BE-93B785EE577D}"/>
              </a:ext>
            </a:extLst>
          </p:cNvPr>
          <p:cNvPicPr>
            <a:picLocks noChangeAspect="1"/>
          </p:cNvPicPr>
          <p:nvPr/>
        </p:nvPicPr>
        <p:blipFill rotWithShape="1">
          <a:blip r:embed="rId2"/>
          <a:srcRect r="1" b="24100"/>
          <a:stretch/>
        </p:blipFill>
        <p:spPr>
          <a:xfrm>
            <a:off x="20" y="10"/>
            <a:ext cx="6392647" cy="6857990"/>
          </a:xfrm>
          <a:prstGeom prst="rect">
            <a:avLst/>
          </a:prstGeom>
        </p:spPr>
      </p:pic>
      <p:sp>
        <p:nvSpPr>
          <p:cNvPr id="21" name="Rectangle 2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5B685DE-6423-0443-9EF5-15DC6F9A5DF6}"/>
              </a:ext>
            </a:extLst>
          </p:cNvPr>
          <p:cNvSpPr>
            <a:spLocks noGrp="1"/>
          </p:cNvSpPr>
          <p:nvPr>
            <p:ph type="title"/>
          </p:nvPr>
        </p:nvSpPr>
        <p:spPr>
          <a:xfrm>
            <a:off x="7064082" y="642594"/>
            <a:ext cx="4472921" cy="1371600"/>
          </a:xfrm>
        </p:spPr>
        <p:txBody>
          <a:bodyPr vert="horz" lIns="91440" tIns="45720" rIns="91440" bIns="45720" rtlCol="0" anchor="ctr">
            <a:normAutofit/>
          </a:bodyPr>
          <a:lstStyle/>
          <a:p>
            <a:pPr>
              <a:lnSpc>
                <a:spcPct val="90000"/>
              </a:lnSpc>
            </a:pPr>
            <a:br>
              <a:rPr lang="en-US" sz="1400" dirty="0"/>
            </a:br>
            <a:endParaRPr lang="en-US" sz="1400" dirty="0">
              <a:solidFill>
                <a:schemeClr val="tx1">
                  <a:lumMod val="85000"/>
                  <a:lumOff val="15000"/>
                </a:schemeClr>
              </a:solidFill>
            </a:endParaRPr>
          </a:p>
        </p:txBody>
      </p:sp>
      <p:sp>
        <p:nvSpPr>
          <p:cNvPr id="6" name="Text Placeholder 5">
            <a:extLst>
              <a:ext uri="{FF2B5EF4-FFF2-40B4-BE49-F238E27FC236}">
                <a16:creationId xmlns:a16="http://schemas.microsoft.com/office/drawing/2014/main" id="{3A4609E9-5647-7B43-812D-59EE0084A36B}"/>
              </a:ext>
            </a:extLst>
          </p:cNvPr>
          <p:cNvSpPr>
            <a:spLocks noGrp="1"/>
          </p:cNvSpPr>
          <p:nvPr>
            <p:ph type="body" sz="half" idx="2"/>
          </p:nvPr>
        </p:nvSpPr>
        <p:spPr>
          <a:xfrm>
            <a:off x="7064082" y="2103120"/>
            <a:ext cx="4472922" cy="3931920"/>
          </a:xfrm>
        </p:spPr>
        <p:txBody>
          <a:bodyPr vert="horz" lIns="91440" tIns="45720" rIns="91440" bIns="45720" rtlCol="0">
            <a:normAutofit/>
          </a:bodyPr>
          <a:lstStyle/>
          <a:p>
            <a:pPr>
              <a:lnSpc>
                <a:spcPct val="100000"/>
              </a:lnSpc>
            </a:pPr>
            <a:r>
              <a:rPr lang="en-US" dirty="0"/>
              <a:t>“Slave traders all over the upper South gathered slaves in the summer months and shipped them south in the fall.”</a:t>
            </a:r>
          </a:p>
          <a:p>
            <a:pPr>
              <a:lnSpc>
                <a:spcPct val="100000"/>
              </a:lnSpc>
            </a:pPr>
            <a:endParaRPr lang="en-US" dirty="0"/>
          </a:p>
          <a:p>
            <a:pPr>
              <a:lnSpc>
                <a:spcPct val="100000"/>
              </a:lnSpc>
            </a:pPr>
            <a:r>
              <a:rPr lang="en-US" dirty="0"/>
              <a:t>Johnson, Walter. </a:t>
            </a:r>
            <a:r>
              <a:rPr lang="en-US" i="1" dirty="0"/>
              <a:t>Soul by Soul: Life Inside the Antebellum Slave Market</a:t>
            </a:r>
            <a:r>
              <a:rPr lang="en-US" dirty="0"/>
              <a:t>. Harvard UP, 1999.</a:t>
            </a:r>
          </a:p>
        </p:txBody>
      </p:sp>
    </p:spTree>
    <p:extLst>
      <p:ext uri="{BB962C8B-B14F-4D97-AF65-F5344CB8AC3E}">
        <p14:creationId xmlns:p14="http://schemas.microsoft.com/office/powerpoint/2010/main" val="1816123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73" name="Rectangle 72">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75" name="Rectangle 74">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5CB9029-6078-6442-B2BE-4242BCB5C204}"/>
              </a:ext>
            </a:extLst>
          </p:cNvPr>
          <p:cNvPicPr>
            <a:picLocks noGrp="1" noChangeAspect="1"/>
          </p:cNvPicPr>
          <p:nvPr>
            <p:ph type="pic" idx="1"/>
          </p:nvPr>
        </p:nvPicPr>
        <p:blipFill rotWithShape="1">
          <a:blip r:embed="rId2"/>
          <a:srcRect t="9302" r="1" b="14798"/>
          <a:stretch/>
        </p:blipFill>
        <p:spPr>
          <a:xfrm>
            <a:off x="20" y="10"/>
            <a:ext cx="6392647" cy="6857990"/>
          </a:xfrm>
          <a:prstGeom prst="rect">
            <a:avLst/>
          </a:prstGeom>
        </p:spPr>
      </p:pic>
      <p:sp>
        <p:nvSpPr>
          <p:cNvPr id="77" name="Rectangle 76">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ABCB565-3EB9-5842-858D-4FBA595A4E7A}"/>
              </a:ext>
            </a:extLst>
          </p:cNvPr>
          <p:cNvSpPr>
            <a:spLocks noGrp="1"/>
          </p:cNvSpPr>
          <p:nvPr>
            <p:ph type="title"/>
          </p:nvPr>
        </p:nvSpPr>
        <p:spPr>
          <a:xfrm>
            <a:off x="7064082" y="642594"/>
            <a:ext cx="4472921" cy="1371600"/>
          </a:xfrm>
        </p:spPr>
        <p:txBody>
          <a:bodyPr vert="horz" lIns="91440" tIns="45720" rIns="91440" bIns="45720" rtlCol="0" anchor="ctr">
            <a:normAutofit/>
          </a:bodyPr>
          <a:lstStyle/>
          <a:p>
            <a:pPr>
              <a:lnSpc>
                <a:spcPct val="90000"/>
              </a:lnSpc>
            </a:pPr>
            <a:endParaRPr lang="en-US" sz="4000" dirty="0">
              <a:solidFill>
                <a:schemeClr val="tx1">
                  <a:lumMod val="85000"/>
                  <a:lumOff val="15000"/>
                </a:schemeClr>
              </a:solidFill>
            </a:endParaRPr>
          </a:p>
        </p:txBody>
      </p:sp>
      <p:sp>
        <p:nvSpPr>
          <p:cNvPr id="7" name="Text Placeholder 6">
            <a:extLst>
              <a:ext uri="{FF2B5EF4-FFF2-40B4-BE49-F238E27FC236}">
                <a16:creationId xmlns:a16="http://schemas.microsoft.com/office/drawing/2014/main" id="{AD1BD613-46FC-AF41-A4FE-36F365C525F5}"/>
              </a:ext>
            </a:extLst>
          </p:cNvPr>
          <p:cNvSpPr>
            <a:spLocks noGrp="1"/>
          </p:cNvSpPr>
          <p:nvPr>
            <p:ph type="body" sz="half" idx="2"/>
          </p:nvPr>
        </p:nvSpPr>
        <p:spPr>
          <a:xfrm>
            <a:off x="7064082" y="2103120"/>
            <a:ext cx="4472922" cy="3931920"/>
          </a:xfrm>
        </p:spPr>
        <p:txBody>
          <a:bodyPr vert="horz" lIns="91440" tIns="45720" rIns="91440" bIns="45720" rtlCol="0">
            <a:normAutofit/>
          </a:bodyPr>
          <a:lstStyle/>
          <a:p>
            <a:pPr>
              <a:lnSpc>
                <a:spcPct val="100000"/>
              </a:lnSpc>
            </a:pPr>
            <a:r>
              <a:rPr lang="en-US" dirty="0"/>
              <a:t>“For some, death was preferable to the slave trade. Their suicides made credible the threats of other slaves who resisted their owners’ efforts to sell them by threatening suicide or self-mutilation.”</a:t>
            </a:r>
          </a:p>
          <a:p>
            <a:pPr>
              <a:lnSpc>
                <a:spcPct val="100000"/>
              </a:lnSpc>
            </a:pPr>
            <a:endParaRPr lang="en-US" dirty="0"/>
          </a:p>
          <a:p>
            <a:pPr>
              <a:lnSpc>
                <a:spcPct val="100000"/>
              </a:lnSpc>
            </a:pPr>
            <a:r>
              <a:rPr lang="en-US" dirty="0"/>
              <a:t>Johnson, Walter. </a:t>
            </a:r>
            <a:r>
              <a:rPr lang="en-US" i="1" dirty="0"/>
              <a:t>Soul by Soul: Life Inside the Antebellum Slave Market</a:t>
            </a:r>
            <a:r>
              <a:rPr lang="en-US" dirty="0"/>
              <a:t>. Harvard UP, 1999. </a:t>
            </a:r>
          </a:p>
        </p:txBody>
      </p:sp>
    </p:spTree>
    <p:extLst>
      <p:ext uri="{BB962C8B-B14F-4D97-AF65-F5344CB8AC3E}">
        <p14:creationId xmlns:p14="http://schemas.microsoft.com/office/powerpoint/2010/main" val="1679118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C7DBA26-1E20-4E4E-9A9D-4BB43EA72AE2}"/>
              </a:ext>
            </a:extLst>
          </p:cNvPr>
          <p:cNvPicPr>
            <a:picLocks noChangeAspect="1"/>
          </p:cNvPicPr>
          <p:nvPr/>
        </p:nvPicPr>
        <p:blipFill rotWithShape="1">
          <a:blip r:embed="rId2"/>
          <a:srcRect t="1671" r="1" b="22430"/>
          <a:stretch/>
        </p:blipFill>
        <p:spPr>
          <a:xfrm>
            <a:off x="20" y="10"/>
            <a:ext cx="6392647" cy="6857990"/>
          </a:xfrm>
          <a:prstGeom prst="rect">
            <a:avLst/>
          </a:prstGeom>
        </p:spPr>
      </p:pic>
      <p:sp>
        <p:nvSpPr>
          <p:cNvPr id="19" name="Rectangle 18">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A3A5F3B-18EE-7449-BA0A-72E0A86AC419}"/>
              </a:ext>
            </a:extLst>
          </p:cNvPr>
          <p:cNvSpPr>
            <a:spLocks noGrp="1"/>
          </p:cNvSpPr>
          <p:nvPr>
            <p:ph type="title"/>
          </p:nvPr>
        </p:nvSpPr>
        <p:spPr>
          <a:xfrm>
            <a:off x="7064082" y="642594"/>
            <a:ext cx="4472921" cy="1371600"/>
          </a:xfrm>
        </p:spPr>
        <p:txBody>
          <a:bodyPr vert="horz" lIns="91440" tIns="45720" rIns="91440" bIns="45720" rtlCol="0" anchor="ctr">
            <a:normAutofit/>
          </a:bodyPr>
          <a:lstStyle/>
          <a:p>
            <a:pPr>
              <a:lnSpc>
                <a:spcPct val="90000"/>
              </a:lnSpc>
            </a:pPr>
            <a:endParaRPr lang="en-US" sz="4000">
              <a:solidFill>
                <a:schemeClr val="tx1">
                  <a:lumMod val="85000"/>
                  <a:lumOff val="15000"/>
                </a:schemeClr>
              </a:solidFill>
            </a:endParaRPr>
          </a:p>
        </p:txBody>
      </p:sp>
      <p:sp>
        <p:nvSpPr>
          <p:cNvPr id="4" name="Text Placeholder 3">
            <a:extLst>
              <a:ext uri="{FF2B5EF4-FFF2-40B4-BE49-F238E27FC236}">
                <a16:creationId xmlns:a16="http://schemas.microsoft.com/office/drawing/2014/main" id="{B73212FB-2533-614C-B7A3-AD8EDCCA8BA0}"/>
              </a:ext>
            </a:extLst>
          </p:cNvPr>
          <p:cNvSpPr>
            <a:spLocks noGrp="1"/>
          </p:cNvSpPr>
          <p:nvPr>
            <p:ph type="body" sz="half" idx="2"/>
          </p:nvPr>
        </p:nvSpPr>
        <p:spPr>
          <a:xfrm>
            <a:off x="7064082" y="2103120"/>
            <a:ext cx="4472922" cy="3931920"/>
          </a:xfrm>
        </p:spPr>
        <p:txBody>
          <a:bodyPr vert="horz" lIns="91440" tIns="45720" rIns="91440" bIns="45720" rtlCol="0">
            <a:normAutofit/>
          </a:bodyPr>
          <a:lstStyle/>
          <a:p>
            <a:pPr>
              <a:lnSpc>
                <a:spcPct val="100000"/>
              </a:lnSpc>
            </a:pPr>
            <a:r>
              <a:rPr lang="en-US" dirty="0"/>
              <a:t>“While they were for sale in the market, slaves slept in jails within the slave traders’ yards. </a:t>
            </a:r>
          </a:p>
          <a:p>
            <a:pPr>
              <a:lnSpc>
                <a:spcPct val="100000"/>
              </a:lnSpc>
            </a:pPr>
            <a:endParaRPr lang="en-US" dirty="0"/>
          </a:p>
          <a:p>
            <a:pPr>
              <a:lnSpc>
                <a:spcPct val="100000"/>
              </a:lnSpc>
            </a:pPr>
            <a:r>
              <a:rPr lang="en-US" dirty="0"/>
              <a:t>Johnson, Walter. </a:t>
            </a:r>
            <a:r>
              <a:rPr lang="en-US" i="1" dirty="0"/>
              <a:t>Soul by Soul: Life Inside the Antebellum Slave Market</a:t>
            </a:r>
            <a:r>
              <a:rPr lang="en-US" dirty="0"/>
              <a:t>. Harvard UP, 1999.</a:t>
            </a:r>
          </a:p>
        </p:txBody>
      </p:sp>
    </p:spTree>
    <p:extLst>
      <p:ext uri="{BB962C8B-B14F-4D97-AF65-F5344CB8AC3E}">
        <p14:creationId xmlns:p14="http://schemas.microsoft.com/office/powerpoint/2010/main" val="955980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2">
            <a:extLst>
              <a:ext uri="{FF2B5EF4-FFF2-40B4-BE49-F238E27FC236}">
                <a16:creationId xmlns:a16="http://schemas.microsoft.com/office/drawing/2014/main" id="{04B7AC44-1B7B-4F09-9AA4-3DFDEC57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7" name="Rectangle 14">
            <a:extLst>
              <a:ext uri="{FF2B5EF4-FFF2-40B4-BE49-F238E27FC236}">
                <a16:creationId xmlns:a16="http://schemas.microsoft.com/office/drawing/2014/main" id="{6683E473-94FF-4ACE-9433-1F14799E8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 name="Title 2">
            <a:extLst>
              <a:ext uri="{FF2B5EF4-FFF2-40B4-BE49-F238E27FC236}">
                <a16:creationId xmlns:a16="http://schemas.microsoft.com/office/drawing/2014/main" id="{8AFBC1F7-E11D-8D4A-A46E-338FA46D3BA5}"/>
              </a:ext>
            </a:extLst>
          </p:cNvPr>
          <p:cNvSpPr>
            <a:spLocks noGrp="1"/>
          </p:cNvSpPr>
          <p:nvPr>
            <p:ph type="title"/>
          </p:nvPr>
        </p:nvSpPr>
        <p:spPr>
          <a:xfrm>
            <a:off x="6579450" y="727627"/>
            <a:ext cx="4957553" cy="1645920"/>
          </a:xfrm>
        </p:spPr>
        <p:txBody>
          <a:bodyPr vert="horz" lIns="91440" tIns="45720" rIns="91440" bIns="45720" rtlCol="0" anchor="ctr">
            <a:normAutofit/>
          </a:bodyPr>
          <a:lstStyle/>
          <a:p>
            <a:pPr>
              <a:lnSpc>
                <a:spcPct val="90000"/>
              </a:lnSpc>
            </a:pPr>
            <a:endParaRPr lang="en-US" sz="4800">
              <a:solidFill>
                <a:schemeClr val="tx1">
                  <a:lumMod val="85000"/>
                  <a:lumOff val="15000"/>
                </a:schemeClr>
              </a:solidFill>
            </a:endParaRPr>
          </a:p>
        </p:txBody>
      </p:sp>
      <p:sp>
        <p:nvSpPr>
          <p:cNvPr id="28" name="Rectangle 16">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29" name="Rectangle 18">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6" name="Picture 5" descr="A group of people around each other&#10;&#10;Description automatically generated">
            <a:extLst>
              <a:ext uri="{FF2B5EF4-FFF2-40B4-BE49-F238E27FC236}">
                <a16:creationId xmlns:a16="http://schemas.microsoft.com/office/drawing/2014/main" id="{59236DD0-0378-7B46-ADD9-59C7CB6B4503}"/>
              </a:ext>
            </a:extLst>
          </p:cNvPr>
          <p:cNvPicPr>
            <a:picLocks noChangeAspect="1"/>
          </p:cNvPicPr>
          <p:nvPr/>
        </p:nvPicPr>
        <p:blipFill rotWithShape="1">
          <a:blip r:embed="rId2"/>
          <a:srcRect l="14323" t="8800" r="16331" b="26933"/>
          <a:stretch/>
        </p:blipFill>
        <p:spPr>
          <a:xfrm>
            <a:off x="1205256" y="1990849"/>
            <a:ext cx="4414438" cy="2894466"/>
          </a:xfrm>
          <a:prstGeom prst="rect">
            <a:avLst/>
          </a:prstGeom>
        </p:spPr>
      </p:pic>
      <p:sp>
        <p:nvSpPr>
          <p:cNvPr id="4" name="Text Placeholder 3">
            <a:extLst>
              <a:ext uri="{FF2B5EF4-FFF2-40B4-BE49-F238E27FC236}">
                <a16:creationId xmlns:a16="http://schemas.microsoft.com/office/drawing/2014/main" id="{8C74BE97-2348-2B43-80B0-1CD9411CB99A}"/>
              </a:ext>
            </a:extLst>
          </p:cNvPr>
          <p:cNvSpPr>
            <a:spLocks noGrp="1"/>
          </p:cNvSpPr>
          <p:nvPr>
            <p:ph type="body" sz="half" idx="2"/>
          </p:nvPr>
        </p:nvSpPr>
        <p:spPr>
          <a:xfrm>
            <a:off x="6579450" y="2538919"/>
            <a:ext cx="4957554" cy="3496120"/>
          </a:xfrm>
        </p:spPr>
        <p:txBody>
          <a:bodyPr vert="horz" lIns="91440" tIns="45720" rIns="91440" bIns="45720" rtlCol="0">
            <a:normAutofit/>
          </a:bodyPr>
          <a:lstStyle/>
          <a:p>
            <a:pPr>
              <a:lnSpc>
                <a:spcPct val="100000"/>
              </a:lnSpc>
            </a:pPr>
            <a:r>
              <a:rPr lang="en-US" dirty="0"/>
              <a:t>“Before an 1852 law banned the practice, slaves in New Orleans were often sold on the street. Their uniform dress was calculated to obscure differences among them.”</a:t>
            </a:r>
          </a:p>
          <a:p>
            <a:pPr>
              <a:lnSpc>
                <a:spcPct val="100000"/>
              </a:lnSpc>
            </a:pPr>
            <a:endParaRPr lang="en-US" dirty="0"/>
          </a:p>
          <a:p>
            <a:pPr>
              <a:lnSpc>
                <a:spcPct val="100000"/>
              </a:lnSpc>
            </a:pPr>
            <a:r>
              <a:rPr lang="en-US" dirty="0"/>
              <a:t>Johnson, Walter. </a:t>
            </a:r>
            <a:r>
              <a:rPr lang="en-US" i="1" dirty="0"/>
              <a:t>Soul by Soul: Life Inside the Antebellum Slave Market</a:t>
            </a:r>
            <a:r>
              <a:rPr lang="en-US" dirty="0"/>
              <a:t>. Harvard UP, 1999.</a:t>
            </a:r>
          </a:p>
        </p:txBody>
      </p:sp>
    </p:spTree>
    <p:extLst>
      <p:ext uri="{BB962C8B-B14F-4D97-AF65-F5344CB8AC3E}">
        <p14:creationId xmlns:p14="http://schemas.microsoft.com/office/powerpoint/2010/main" val="1734639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0">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2">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6" name="Picture 5">
            <a:extLst>
              <a:ext uri="{FF2B5EF4-FFF2-40B4-BE49-F238E27FC236}">
                <a16:creationId xmlns:a16="http://schemas.microsoft.com/office/drawing/2014/main" id="{ABD333BA-39BA-D143-AE90-F0270327FBD0}"/>
              </a:ext>
            </a:extLst>
          </p:cNvPr>
          <p:cNvPicPr>
            <a:picLocks noChangeAspect="1"/>
          </p:cNvPicPr>
          <p:nvPr/>
        </p:nvPicPr>
        <p:blipFill rotWithShape="1">
          <a:blip r:embed="rId2"/>
          <a:srcRect b="23051"/>
          <a:stretch/>
        </p:blipFill>
        <p:spPr>
          <a:xfrm>
            <a:off x="3534868" y="643467"/>
            <a:ext cx="5122263" cy="5571066"/>
          </a:xfrm>
          <a:prstGeom prst="rect">
            <a:avLst/>
          </a:prstGeom>
        </p:spPr>
      </p:pic>
      <p:sp>
        <p:nvSpPr>
          <p:cNvPr id="29" name="Rectangle 24">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3932544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19" y="466344"/>
            <a:ext cx="3959352" cy="5925312"/>
          </a:xfrm>
          <a:prstGeom prst="rect">
            <a:avLst/>
          </a:prstGeom>
          <a:noFill/>
          <a:ln w="6350" cap="sq" cmpd="sng" algn="ctr">
            <a:solidFill>
              <a:schemeClr val="tx1">
                <a:lumMod val="75000"/>
                <a:lumOff val="25000"/>
              </a:schemeClr>
            </a:solidFill>
            <a:prstDash val="solid"/>
            <a:miter lim="800000"/>
          </a:ln>
          <a:effectLst/>
        </p:spPr>
      </p:sp>
      <p:sp>
        <p:nvSpPr>
          <p:cNvPr id="4" name="Title 3">
            <a:extLst>
              <a:ext uri="{FF2B5EF4-FFF2-40B4-BE49-F238E27FC236}">
                <a16:creationId xmlns:a16="http://schemas.microsoft.com/office/drawing/2014/main" id="{0177A7CA-FA5A-774D-AB15-81A3DEACA5D2}"/>
              </a:ext>
            </a:extLst>
          </p:cNvPr>
          <p:cNvSpPr>
            <a:spLocks noGrp="1"/>
          </p:cNvSpPr>
          <p:nvPr>
            <p:ph type="title"/>
          </p:nvPr>
        </p:nvSpPr>
        <p:spPr>
          <a:xfrm>
            <a:off x="676240" y="875324"/>
            <a:ext cx="3536510" cy="5093520"/>
          </a:xfrm>
        </p:spPr>
        <p:txBody>
          <a:bodyPr>
            <a:normAutofit/>
          </a:bodyPr>
          <a:lstStyle/>
          <a:p>
            <a:pPr algn="ctr"/>
            <a:r>
              <a:rPr lang="en-TR" sz="4400" dirty="0">
                <a:solidFill>
                  <a:schemeClr val="tx1"/>
                </a:solidFill>
              </a:rPr>
              <a:t>Slave narratives</a:t>
            </a:r>
          </a:p>
        </p:txBody>
      </p:sp>
      <p:sp>
        <p:nvSpPr>
          <p:cNvPr id="5" name="Content Placeholder 4">
            <a:extLst>
              <a:ext uri="{FF2B5EF4-FFF2-40B4-BE49-F238E27FC236}">
                <a16:creationId xmlns:a16="http://schemas.microsoft.com/office/drawing/2014/main" id="{E7170BEE-CF76-F24C-8456-A389BFCEB679}"/>
              </a:ext>
            </a:extLst>
          </p:cNvPr>
          <p:cNvSpPr>
            <a:spLocks noGrp="1"/>
          </p:cNvSpPr>
          <p:nvPr>
            <p:ph idx="1"/>
          </p:nvPr>
        </p:nvSpPr>
        <p:spPr>
          <a:xfrm>
            <a:off x="5478124" y="559477"/>
            <a:ext cx="5647076" cy="5475563"/>
          </a:xfrm>
        </p:spPr>
        <p:txBody>
          <a:bodyPr anchor="ctr">
            <a:normAutofit/>
          </a:bodyPr>
          <a:lstStyle/>
          <a:p>
            <a:pPr marL="0" indent="0">
              <a:buNone/>
            </a:pPr>
            <a:r>
              <a:rPr lang="en-TR" sz="2000" dirty="0"/>
              <a:t>“When a negro was put on the block he had to help sell himself by telling what he could do. If he refused to sell himself and acted sullen, he was sure to be stripped and get thirty lashes.” </a:t>
            </a:r>
            <a:r>
              <a:rPr lang="en-TR" sz="2000" u="sng" dirty="0"/>
              <a:t>L.M. Mills </a:t>
            </a:r>
          </a:p>
          <a:p>
            <a:endParaRPr lang="en-TR" sz="2000" dirty="0"/>
          </a:p>
          <a:p>
            <a:pPr marL="0" indent="0">
              <a:buNone/>
            </a:pPr>
            <a:r>
              <a:rPr lang="en-TR" sz="2000" dirty="0"/>
              <a:t>Hartman, Saidiya V. </a:t>
            </a:r>
            <a:r>
              <a:rPr lang="en-TR" sz="2000" i="1" dirty="0"/>
              <a:t>Scenes of Subjection: Terror, Slavery and Self-Making in the Nineteenth Century America. </a:t>
            </a:r>
            <a:r>
              <a:rPr lang="en-US" sz="2000" dirty="0"/>
              <a:t>O</a:t>
            </a:r>
            <a:r>
              <a:rPr lang="en-TR" sz="2000" dirty="0"/>
              <a:t>xford UP, 1997. [</a:t>
            </a:r>
            <a:r>
              <a:rPr lang="en-US" sz="2000" dirty="0"/>
              <a:t>p</a:t>
            </a:r>
            <a:r>
              <a:rPr lang="en-TR" sz="2000" dirty="0"/>
              <a:t>. 38]</a:t>
            </a:r>
          </a:p>
          <a:p>
            <a:endParaRPr lang="en-TR" sz="2000" dirty="0"/>
          </a:p>
        </p:txBody>
      </p:sp>
    </p:spTree>
    <p:extLst>
      <p:ext uri="{BB962C8B-B14F-4D97-AF65-F5344CB8AC3E}">
        <p14:creationId xmlns:p14="http://schemas.microsoft.com/office/powerpoint/2010/main" val="328165284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7203729A-66E4-4139-B3DB-CECEF6DA5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9">
            <a:extLst>
              <a:ext uri="{FF2B5EF4-FFF2-40B4-BE49-F238E27FC236}">
                <a16:creationId xmlns:a16="http://schemas.microsoft.com/office/drawing/2014/main" id="{448B0185-BF60-40FC-A3B6-BF883AD4E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1">
            <a:extLst>
              <a:ext uri="{FF2B5EF4-FFF2-40B4-BE49-F238E27FC236}">
                <a16:creationId xmlns:a16="http://schemas.microsoft.com/office/drawing/2014/main" id="{75FF99E5-A26E-4AC8-AA09-A9F829E3A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2FCFB844-C724-5F44-8224-137D7BF3C2ED}"/>
              </a:ext>
            </a:extLst>
          </p:cNvPr>
          <p:cNvSpPr>
            <a:spLocks noGrp="1"/>
          </p:cNvSpPr>
          <p:nvPr>
            <p:ph type="title"/>
          </p:nvPr>
        </p:nvSpPr>
        <p:spPr>
          <a:xfrm>
            <a:off x="723619" y="891241"/>
            <a:ext cx="3939084" cy="5075519"/>
          </a:xfrm>
        </p:spPr>
        <p:txBody>
          <a:bodyPr>
            <a:normAutofit/>
          </a:bodyPr>
          <a:lstStyle/>
          <a:p>
            <a:pPr algn="r"/>
            <a:r>
              <a:rPr lang="en-TR" sz="4000" dirty="0"/>
              <a:t>Slave narratives</a:t>
            </a:r>
          </a:p>
        </p:txBody>
      </p:sp>
      <p:cxnSp>
        <p:nvCxnSpPr>
          <p:cNvPr id="14" name="Straight Connector 13">
            <a:extLst>
              <a:ext uri="{FF2B5EF4-FFF2-40B4-BE49-F238E27FC236}">
                <a16:creationId xmlns:a16="http://schemas.microsoft.com/office/drawing/2014/main" id="{8A5AEE14-4971-4A17-9134-2678A90F29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9078"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BAA9CF4-CA4F-CA4C-9014-6E4817C337DC}"/>
              </a:ext>
            </a:extLst>
          </p:cNvPr>
          <p:cNvSpPr>
            <a:spLocks noGrp="1"/>
          </p:cNvSpPr>
          <p:nvPr>
            <p:ph idx="1"/>
          </p:nvPr>
        </p:nvSpPr>
        <p:spPr>
          <a:xfrm>
            <a:off x="5300812" y="891241"/>
            <a:ext cx="5978834" cy="5075519"/>
          </a:xfrm>
        </p:spPr>
        <p:txBody>
          <a:bodyPr anchor="ctr">
            <a:normAutofit/>
          </a:bodyPr>
          <a:lstStyle/>
          <a:p>
            <a:pPr marL="0" indent="0">
              <a:lnSpc>
                <a:spcPct val="100000"/>
              </a:lnSpc>
              <a:buNone/>
            </a:pPr>
            <a:r>
              <a:rPr lang="en-TR" dirty="0"/>
              <a:t>“The slaves are brought from all parts. </a:t>
            </a:r>
            <a:r>
              <a:rPr lang="en-US" dirty="0"/>
              <a:t>A</a:t>
            </a:r>
            <a:r>
              <a:rPr lang="en-TR" dirty="0"/>
              <a:t>re all sort, sizes and ages, and arrive in various states of fatigue and condition; but soon they improve their looks, as they are regularly fed, and have plenty to eat. </a:t>
            </a:r>
            <a:r>
              <a:rPr lang="en-US" dirty="0"/>
              <a:t>A</a:t>
            </a:r>
            <a:r>
              <a:rPr lang="en-TR" dirty="0"/>
              <a:t>s soon as we were roused in the morning, there was a general washing, and combing, and shaving, and pulling of grey hairs, and dyeing the hair of those who were too grey to be plucked without making them bald. When this was over […] we used to breakfast […] we might plump up and become sleek.Bob would then proceed to instruct us how to show ourselves off. </a:t>
            </a:r>
          </a:p>
          <a:p>
            <a:pPr marL="0" indent="0">
              <a:lnSpc>
                <a:spcPct val="100000"/>
              </a:lnSpc>
              <a:buNone/>
            </a:pPr>
            <a:r>
              <a:rPr lang="en-TR" dirty="0"/>
              <a:t>[…]</a:t>
            </a:r>
          </a:p>
          <a:p>
            <a:pPr marL="0" indent="0">
              <a:lnSpc>
                <a:spcPct val="100000"/>
              </a:lnSpc>
              <a:buNone/>
            </a:pPr>
            <a:r>
              <a:rPr lang="en-TR" dirty="0"/>
              <a:t>When spoken to, they must reply quickly, with a smile on their lips, though agony is in their heart, and the tear in the trembling eye. </a:t>
            </a:r>
            <a:r>
              <a:rPr lang="en-US" dirty="0"/>
              <a:t>T</a:t>
            </a:r>
            <a:r>
              <a:rPr lang="en-TR" dirty="0"/>
              <a:t>hey must answer every question, and do as they are bid, to show themselves off; dance, jump, walk, leap, squat, tumble, and twist about, that the buyer may see they have no stiff joints, or other physical defect.” </a:t>
            </a:r>
            <a:r>
              <a:rPr lang="en-TR" u="sng" dirty="0"/>
              <a:t>John Brown</a:t>
            </a:r>
          </a:p>
          <a:p>
            <a:pPr marL="0" indent="0">
              <a:lnSpc>
                <a:spcPct val="100000"/>
              </a:lnSpc>
              <a:buNone/>
            </a:pPr>
            <a:endParaRPr lang="en-TR" dirty="0"/>
          </a:p>
          <a:p>
            <a:pPr marL="0" indent="0">
              <a:lnSpc>
                <a:spcPct val="100000"/>
              </a:lnSpc>
              <a:buNone/>
            </a:pPr>
            <a:r>
              <a:rPr lang="en-TR" dirty="0"/>
              <a:t>Hartman, Saidiya V. </a:t>
            </a:r>
            <a:r>
              <a:rPr lang="en-TR" i="1" dirty="0"/>
              <a:t>Scenes of Subjection: Terror, Slavery and Self-Making in the Nineteenth Century America. </a:t>
            </a:r>
            <a:r>
              <a:rPr lang="en-US" dirty="0"/>
              <a:t>O</a:t>
            </a:r>
            <a:r>
              <a:rPr lang="en-TR" dirty="0"/>
              <a:t>xford UP, 1997. [</a:t>
            </a:r>
            <a:r>
              <a:rPr lang="en-US" dirty="0"/>
              <a:t>p</a:t>
            </a:r>
            <a:r>
              <a:rPr lang="en-TR" dirty="0"/>
              <a:t>. 39]</a:t>
            </a:r>
          </a:p>
        </p:txBody>
      </p:sp>
    </p:spTree>
    <p:extLst>
      <p:ext uri="{BB962C8B-B14F-4D97-AF65-F5344CB8AC3E}">
        <p14:creationId xmlns:p14="http://schemas.microsoft.com/office/powerpoint/2010/main" val="1708621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4BED5A-E98E-4DA0-BAA5-4F6AB24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4B94A-E40E-48CE-BD7B-C1A30AE57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3982" y="488542"/>
            <a:ext cx="11244036" cy="5880916"/>
          </a:xfrm>
          <a:prstGeom prst="rect">
            <a:avLst/>
          </a:prstGeom>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9EC5CA6-6479-49D5-B4B5-5643D26B83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84442" y="2057401"/>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1B26337-5AA4-470D-9687-5907CB53B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685800"/>
            <a:ext cx="10853928" cy="5486400"/>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99905A61-7C39-E447-9C5F-9AD8BE33A804}"/>
              </a:ext>
            </a:extLst>
          </p:cNvPr>
          <p:cNvSpPr>
            <a:spLocks noGrp="1"/>
          </p:cNvSpPr>
          <p:nvPr>
            <p:ph type="title"/>
          </p:nvPr>
        </p:nvSpPr>
        <p:spPr>
          <a:xfrm>
            <a:off x="866440" y="1000370"/>
            <a:ext cx="3462079" cy="4857262"/>
          </a:xfrm>
        </p:spPr>
        <p:txBody>
          <a:bodyPr>
            <a:normAutofit/>
          </a:bodyPr>
          <a:lstStyle/>
          <a:p>
            <a:pPr algn="r"/>
            <a:r>
              <a:rPr lang="en-TR" sz="4400" dirty="0">
                <a:solidFill>
                  <a:srgbClr val="FFFFFF"/>
                </a:solidFill>
              </a:rPr>
              <a:t>Slave narratives</a:t>
            </a:r>
          </a:p>
        </p:txBody>
      </p:sp>
      <p:sp>
        <p:nvSpPr>
          <p:cNvPr id="3" name="Content Placeholder 2">
            <a:extLst>
              <a:ext uri="{FF2B5EF4-FFF2-40B4-BE49-F238E27FC236}">
                <a16:creationId xmlns:a16="http://schemas.microsoft.com/office/drawing/2014/main" id="{61C1A3A7-92C6-3A4A-9F73-DA410EE0179F}"/>
              </a:ext>
            </a:extLst>
          </p:cNvPr>
          <p:cNvSpPr>
            <a:spLocks noGrp="1"/>
          </p:cNvSpPr>
          <p:nvPr>
            <p:ph idx="1"/>
          </p:nvPr>
        </p:nvSpPr>
        <p:spPr>
          <a:xfrm>
            <a:off x="4963691" y="1000370"/>
            <a:ext cx="6212310" cy="4857262"/>
          </a:xfrm>
        </p:spPr>
        <p:txBody>
          <a:bodyPr anchor="ctr">
            <a:normAutofit/>
          </a:bodyPr>
          <a:lstStyle/>
          <a:p>
            <a:pPr marL="0" indent="0">
              <a:lnSpc>
                <a:spcPct val="100000"/>
              </a:lnSpc>
              <a:buNone/>
            </a:pPr>
            <a:r>
              <a:rPr lang="en-TR" sz="1600" dirty="0">
                <a:solidFill>
                  <a:srgbClr val="FFFFFF"/>
                </a:solidFill>
              </a:rPr>
              <a:t>“Sukie was her name. She was a big stappin nigger gal dat never had nothin’ to say much. </a:t>
            </a:r>
            <a:r>
              <a:rPr lang="en-US" sz="1600" dirty="0">
                <a:solidFill>
                  <a:srgbClr val="FFFFFF"/>
                </a:solidFill>
              </a:rPr>
              <a:t>S</a:t>
            </a:r>
            <a:r>
              <a:rPr lang="en-TR" sz="1600" dirty="0">
                <a:solidFill>
                  <a:srgbClr val="FFFFFF"/>
                </a:solidFill>
              </a:rPr>
              <a:t>he used to cook for Miss Sarah Ann, but ole Marsa was always tryin’ to make Sukie his gal. One day Sukie was in the kitchen making soap. Marsa […] tell Sukie to take off her dress. She tell him no. […] Den dat black girl got mad. </a:t>
            </a:r>
            <a:r>
              <a:rPr lang="en-US" sz="1600" dirty="0">
                <a:solidFill>
                  <a:srgbClr val="FFFFFF"/>
                </a:solidFill>
              </a:rPr>
              <a:t>S</a:t>
            </a:r>
            <a:r>
              <a:rPr lang="en-TR" sz="1600" dirty="0">
                <a:solidFill>
                  <a:srgbClr val="FFFFFF"/>
                </a:solidFill>
              </a:rPr>
              <a:t>he took an push ole Marsa an’ made him break loose an’ den she gave him a shove an’ push his hind parts down in de hot pot o’ soap. Soap was near boilin’, an it burnt him near to death. […]</a:t>
            </a:r>
          </a:p>
          <a:p>
            <a:pPr marL="0" indent="0">
              <a:lnSpc>
                <a:spcPct val="100000"/>
              </a:lnSpc>
              <a:buNone/>
            </a:pPr>
            <a:endParaRPr lang="en-TR" sz="1600" dirty="0">
              <a:solidFill>
                <a:srgbClr val="FFFFFF"/>
              </a:solidFill>
            </a:endParaRPr>
          </a:p>
          <a:p>
            <a:pPr marL="0" indent="0">
              <a:lnSpc>
                <a:spcPct val="100000"/>
              </a:lnSpc>
              <a:buNone/>
            </a:pPr>
            <a:r>
              <a:rPr lang="en-TR" sz="1600" dirty="0">
                <a:solidFill>
                  <a:srgbClr val="FFFFFF"/>
                </a:solidFill>
              </a:rPr>
              <a:t>Well, few days later he took Sukie off an’ sol’ her to de nigger trader. An’ dey ‘zamined her an’ pinched her an’ dey opened her mouf, an’ stuck dey fingers in to se how her teeth was. Den Sukie got awful mad, and she pult up her dress an’ tole de nigger traders to look an’ see if dey could find any teef down dere.” </a:t>
            </a:r>
            <a:r>
              <a:rPr lang="en-TR" sz="1600" u="sng" dirty="0">
                <a:solidFill>
                  <a:srgbClr val="FFFFFF"/>
                </a:solidFill>
              </a:rPr>
              <a:t>Fannie Berry</a:t>
            </a:r>
          </a:p>
          <a:p>
            <a:pPr marL="0" indent="0">
              <a:lnSpc>
                <a:spcPct val="100000"/>
              </a:lnSpc>
              <a:buNone/>
            </a:pPr>
            <a:endParaRPr lang="en-TR" sz="1600" dirty="0">
              <a:solidFill>
                <a:srgbClr val="FFFFFF"/>
              </a:solidFill>
            </a:endParaRPr>
          </a:p>
          <a:p>
            <a:pPr marL="0" indent="0">
              <a:lnSpc>
                <a:spcPct val="100000"/>
              </a:lnSpc>
              <a:buNone/>
            </a:pPr>
            <a:r>
              <a:rPr lang="en-TR" sz="1600" dirty="0">
                <a:solidFill>
                  <a:srgbClr val="FFFFFF"/>
                </a:solidFill>
              </a:rPr>
              <a:t>Hartman, Saidiya V. </a:t>
            </a:r>
            <a:r>
              <a:rPr lang="en-TR" sz="1600" i="1" dirty="0">
                <a:solidFill>
                  <a:srgbClr val="FFFFFF"/>
                </a:solidFill>
              </a:rPr>
              <a:t>Scenes of Subjection: Terror, Slavery and Self-Making in the Nineteenth Century America. </a:t>
            </a:r>
            <a:r>
              <a:rPr lang="en-US" sz="1600" dirty="0">
                <a:solidFill>
                  <a:srgbClr val="FFFFFF"/>
                </a:solidFill>
              </a:rPr>
              <a:t>O</a:t>
            </a:r>
            <a:r>
              <a:rPr lang="en-TR" sz="1600" dirty="0">
                <a:solidFill>
                  <a:srgbClr val="FFFFFF"/>
                </a:solidFill>
              </a:rPr>
              <a:t>xford UP, 1997</a:t>
            </a:r>
            <a:r>
              <a:rPr lang="en-TR" sz="1600" i="1" dirty="0">
                <a:solidFill>
                  <a:srgbClr val="FFFFFF"/>
                </a:solidFill>
              </a:rPr>
              <a:t>. </a:t>
            </a:r>
            <a:r>
              <a:rPr lang="en-TR" sz="1600" dirty="0">
                <a:solidFill>
                  <a:srgbClr val="FFFFFF"/>
                </a:solidFill>
              </a:rPr>
              <a:t>[</a:t>
            </a:r>
            <a:r>
              <a:rPr lang="en-US" sz="1600" dirty="0">
                <a:solidFill>
                  <a:srgbClr val="FFFFFF"/>
                </a:solidFill>
              </a:rPr>
              <a:t>p</a:t>
            </a:r>
            <a:r>
              <a:rPr lang="en-TR" sz="1600" dirty="0">
                <a:solidFill>
                  <a:srgbClr val="FFFFFF"/>
                </a:solidFill>
              </a:rPr>
              <a:t>. 40]</a:t>
            </a:r>
          </a:p>
          <a:p>
            <a:pPr marL="0" indent="0">
              <a:lnSpc>
                <a:spcPct val="100000"/>
              </a:lnSpc>
              <a:buNone/>
            </a:pPr>
            <a:endParaRPr lang="en-TR" sz="1600" dirty="0">
              <a:solidFill>
                <a:srgbClr val="FFFFFF"/>
              </a:solidFill>
            </a:endParaRPr>
          </a:p>
        </p:txBody>
      </p:sp>
    </p:spTree>
    <p:extLst>
      <p:ext uri="{BB962C8B-B14F-4D97-AF65-F5344CB8AC3E}">
        <p14:creationId xmlns:p14="http://schemas.microsoft.com/office/powerpoint/2010/main" val="15985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9">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useBgFill="1">
        <p:nvSpPr>
          <p:cNvPr id="12" name="Rectangle 11">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5A4801BC-29D2-E54A-B5C3-10EBF17DFEB7}"/>
              </a:ext>
            </a:extLst>
          </p:cNvPr>
          <p:cNvSpPr>
            <a:spLocks noGrp="1"/>
          </p:cNvSpPr>
          <p:nvPr>
            <p:ph type="title"/>
          </p:nvPr>
        </p:nvSpPr>
        <p:spPr>
          <a:xfrm>
            <a:off x="1192625" y="1420706"/>
            <a:ext cx="3466540" cy="4016587"/>
          </a:xfrm>
        </p:spPr>
        <p:txBody>
          <a:bodyPr>
            <a:normAutofit/>
          </a:bodyPr>
          <a:lstStyle/>
          <a:p>
            <a:r>
              <a:rPr lang="en-TR" sz="3600"/>
              <a:t>Slave narratives</a:t>
            </a:r>
          </a:p>
        </p:txBody>
      </p:sp>
      <p:cxnSp>
        <p:nvCxnSpPr>
          <p:cNvPr id="14" name="Straight Connector 13">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86269"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5E6993C-BBBB-7845-962D-B3252FEE9A34}"/>
              </a:ext>
            </a:extLst>
          </p:cNvPr>
          <p:cNvSpPr>
            <a:spLocks noGrp="1"/>
          </p:cNvSpPr>
          <p:nvPr>
            <p:ph idx="1"/>
          </p:nvPr>
        </p:nvSpPr>
        <p:spPr>
          <a:xfrm>
            <a:off x="5236723" y="1420706"/>
            <a:ext cx="5514758" cy="4016587"/>
          </a:xfrm>
        </p:spPr>
        <p:txBody>
          <a:bodyPr anchor="ctr">
            <a:normAutofit/>
          </a:bodyPr>
          <a:lstStyle/>
          <a:p>
            <a:pPr marL="0" indent="0">
              <a:lnSpc>
                <a:spcPct val="100000"/>
              </a:lnSpc>
              <a:buNone/>
            </a:pPr>
            <a:r>
              <a:rPr lang="en-TR" dirty="0">
                <a:solidFill>
                  <a:schemeClr val="tx1">
                    <a:lumMod val="75000"/>
                    <a:lumOff val="25000"/>
                  </a:schemeClr>
                </a:solidFill>
              </a:rPr>
              <a:t>I use’ to drive my Massa’s family in town to church, in the “two-horse surey,” on a Sunday. I had to sit upstairs with the other slaves. We act like we enjoy’ the services, but we didn’t. … But the slave’ had they Christian religion too, an’ it wasn’t cole and “Proper,” like in the white folk’ church. </a:t>
            </a:r>
            <a:r>
              <a:rPr lang="en-US" dirty="0">
                <a:solidFill>
                  <a:schemeClr val="tx1">
                    <a:lumMod val="75000"/>
                    <a:lumOff val="25000"/>
                  </a:schemeClr>
                </a:solidFill>
              </a:rPr>
              <a:t>T</a:t>
            </a:r>
            <a:r>
              <a:rPr lang="en-TR" dirty="0">
                <a:solidFill>
                  <a:schemeClr val="tx1">
                    <a:lumMod val="75000"/>
                    <a:lumOff val="25000"/>
                  </a:schemeClr>
                </a:solidFill>
              </a:rPr>
              <a:t>he fact is, the black folk in my day didn’t even have a church. </a:t>
            </a:r>
            <a:r>
              <a:rPr lang="en-US" dirty="0">
                <a:solidFill>
                  <a:schemeClr val="tx1">
                    <a:lumMod val="75000"/>
                    <a:lumOff val="25000"/>
                  </a:schemeClr>
                </a:solidFill>
              </a:rPr>
              <a:t>T</a:t>
            </a:r>
            <a:r>
              <a:rPr lang="en-TR" dirty="0">
                <a:solidFill>
                  <a:schemeClr val="tx1">
                    <a:lumMod val="75000"/>
                    <a:lumOff val="25000"/>
                  </a:schemeClr>
                </a:solidFill>
              </a:rPr>
              <a:t>hey meet in a cabin in cole weather an’ outdoors, under a tree or a “brush arbor” in the summer time. </a:t>
            </a:r>
            <a:r>
              <a:rPr lang="en-US" dirty="0">
                <a:solidFill>
                  <a:schemeClr val="tx1">
                    <a:lumMod val="75000"/>
                    <a:lumOff val="25000"/>
                  </a:schemeClr>
                </a:solidFill>
              </a:rPr>
              <a:t>S</a:t>
            </a:r>
            <a:r>
              <a:rPr lang="en-TR" dirty="0">
                <a:solidFill>
                  <a:schemeClr val="tx1">
                    <a:lumMod val="75000"/>
                    <a:lumOff val="25000"/>
                  </a:schemeClr>
                </a:solidFill>
              </a:rPr>
              <a:t>ometimes the Massa’s preacher would “talk” at the meetins ‘bout bein’ obedient to our massas an’ good servants, an’ ‘bout goin’ to heaven when we die. …  But, oh, my, when my people got together to “Wishop” God, the Spirit would “move in the meetin!” Simon Brown</a:t>
            </a:r>
          </a:p>
          <a:p>
            <a:pPr>
              <a:lnSpc>
                <a:spcPct val="100000"/>
              </a:lnSpc>
            </a:pPr>
            <a:endParaRPr lang="en-TR" dirty="0">
              <a:solidFill>
                <a:schemeClr val="tx1">
                  <a:lumMod val="75000"/>
                  <a:lumOff val="25000"/>
                </a:schemeClr>
              </a:solidFill>
            </a:endParaRPr>
          </a:p>
          <a:p>
            <a:pPr marL="0" indent="0">
              <a:lnSpc>
                <a:spcPct val="100000"/>
              </a:lnSpc>
              <a:buNone/>
            </a:pPr>
            <a:r>
              <a:rPr lang="en-TR" dirty="0">
                <a:solidFill>
                  <a:schemeClr val="tx1">
                    <a:lumMod val="75000"/>
                    <a:lumOff val="25000"/>
                  </a:schemeClr>
                </a:solidFill>
              </a:rPr>
              <a:t>Stuckey, Sterling. </a:t>
            </a:r>
            <a:r>
              <a:rPr lang="en-TR" i="1" dirty="0">
                <a:solidFill>
                  <a:schemeClr val="tx1">
                    <a:lumMod val="75000"/>
                    <a:lumOff val="25000"/>
                  </a:schemeClr>
                </a:solidFill>
              </a:rPr>
              <a:t>Slave Culture: Nationalist Theory and the Foundations of Black America</a:t>
            </a:r>
            <a:r>
              <a:rPr lang="en-TR" dirty="0">
                <a:solidFill>
                  <a:schemeClr val="tx1">
                    <a:lumMod val="75000"/>
                    <a:lumOff val="25000"/>
                  </a:schemeClr>
                </a:solidFill>
              </a:rPr>
              <a:t>. Oxford UP, 1988. [p.33]</a:t>
            </a:r>
          </a:p>
        </p:txBody>
      </p:sp>
    </p:spTree>
    <p:extLst>
      <p:ext uri="{BB962C8B-B14F-4D97-AF65-F5344CB8AC3E}">
        <p14:creationId xmlns:p14="http://schemas.microsoft.com/office/powerpoint/2010/main" val="2758161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316CC903-AABB-1145-806B-E2320D0F9677}"/>
              </a:ext>
            </a:extLst>
          </p:cNvPr>
          <p:cNvSpPr>
            <a:spLocks noGrp="1"/>
          </p:cNvSpPr>
          <p:nvPr>
            <p:ph type="title"/>
          </p:nvPr>
        </p:nvSpPr>
        <p:spPr>
          <a:xfrm>
            <a:off x="1175512" y="870132"/>
            <a:ext cx="9792208" cy="1527078"/>
          </a:xfrm>
        </p:spPr>
        <p:txBody>
          <a:bodyPr>
            <a:normAutofit/>
          </a:bodyPr>
          <a:lstStyle/>
          <a:p>
            <a:r>
              <a:rPr lang="en-TR" dirty="0"/>
              <a:t>The other end of the spectrum…</a:t>
            </a:r>
          </a:p>
        </p:txBody>
      </p:sp>
      <p:sp>
        <p:nvSpPr>
          <p:cNvPr id="3" name="Content Placeholder 2">
            <a:extLst>
              <a:ext uri="{FF2B5EF4-FFF2-40B4-BE49-F238E27FC236}">
                <a16:creationId xmlns:a16="http://schemas.microsoft.com/office/drawing/2014/main" id="{C88FA74E-43CF-7441-B7E7-AA2D53D3B389}"/>
              </a:ext>
            </a:extLst>
          </p:cNvPr>
          <p:cNvSpPr>
            <a:spLocks noGrp="1"/>
          </p:cNvSpPr>
          <p:nvPr>
            <p:ph idx="1"/>
          </p:nvPr>
        </p:nvSpPr>
        <p:spPr>
          <a:xfrm>
            <a:off x="1175512" y="2557849"/>
            <a:ext cx="9792208" cy="3407862"/>
          </a:xfrm>
        </p:spPr>
        <p:txBody>
          <a:bodyPr>
            <a:normAutofit/>
          </a:bodyPr>
          <a:lstStyle/>
          <a:p>
            <a:pPr marL="0" indent="0">
              <a:buNone/>
            </a:pPr>
            <a:r>
              <a:rPr lang="en-TR" dirty="0"/>
              <a:t>“On Monday when I gave her the clothes and told her to go and wash with Maum Liddie, she said she was not strong enough to do my washing…. I asked her what had I brought her for. I told her before I left home that she was to do my washing and wait on me. </a:t>
            </a:r>
            <a:r>
              <a:rPr lang="en-US" dirty="0"/>
              <a:t>S</a:t>
            </a:r>
            <a:r>
              <a:rPr lang="en-TR" dirty="0"/>
              <a:t>aid she could bring water and help fix the rooms but she could not do my washing because she did not have the strength. </a:t>
            </a:r>
            <a:r>
              <a:rPr lang="en-US" dirty="0"/>
              <a:t>S</a:t>
            </a:r>
            <a:r>
              <a:rPr lang="en-TR" dirty="0"/>
              <a:t>he pretends she can’t even help to throw the mattress off to beat up the feather bed. </a:t>
            </a:r>
            <a:r>
              <a:rPr lang="en-US" dirty="0"/>
              <a:t>S</a:t>
            </a:r>
            <a:r>
              <a:rPr lang="en-TR" dirty="0"/>
              <a:t>he is positively not worth the corn she eats. </a:t>
            </a:r>
            <a:r>
              <a:rPr lang="en-US" dirty="0"/>
              <a:t>W</a:t>
            </a:r>
            <a:r>
              <a:rPr lang="en-TR" dirty="0"/>
              <a:t>ould have been better off if I had come without a servant for she is only a bother to me. I often feel like giving her a switching.” </a:t>
            </a:r>
            <a:r>
              <a:rPr lang="en-TR" u="sng" dirty="0"/>
              <a:t>Alice Palmer, mistress</a:t>
            </a:r>
          </a:p>
          <a:p>
            <a:pPr marL="0" indent="0">
              <a:buNone/>
            </a:pPr>
            <a:endParaRPr lang="en-TR" dirty="0"/>
          </a:p>
          <a:p>
            <a:pPr marL="0" indent="0">
              <a:buNone/>
            </a:pPr>
            <a:r>
              <a:rPr lang="en-TR" dirty="0"/>
              <a:t>Thavolia Glymph. </a:t>
            </a:r>
            <a:r>
              <a:rPr lang="en-TR" i="1" dirty="0"/>
              <a:t>Out of the House of Bondage: The Trnasformation of the Plantation Household</a:t>
            </a:r>
            <a:r>
              <a:rPr lang="en-TR" dirty="0"/>
              <a:t>. Cambridge UP, 2012. [p. 162]</a:t>
            </a:r>
          </a:p>
        </p:txBody>
      </p:sp>
    </p:spTree>
    <p:extLst>
      <p:ext uri="{BB962C8B-B14F-4D97-AF65-F5344CB8AC3E}">
        <p14:creationId xmlns:p14="http://schemas.microsoft.com/office/powerpoint/2010/main" val="105094752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6" name="Rectangle 15">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5" name="Content Placeholder 4" descr="A picture containing text, outdoor, person, book&#10;&#10;Description automatically generated">
            <a:extLst>
              <a:ext uri="{FF2B5EF4-FFF2-40B4-BE49-F238E27FC236}">
                <a16:creationId xmlns:a16="http://schemas.microsoft.com/office/drawing/2014/main" id="{B5397006-4900-E947-9149-BA642515067C}"/>
              </a:ext>
            </a:extLst>
          </p:cNvPr>
          <p:cNvPicPr>
            <a:picLocks noGrp="1" noChangeAspect="1"/>
          </p:cNvPicPr>
          <p:nvPr>
            <p:ph idx="1"/>
          </p:nvPr>
        </p:nvPicPr>
        <p:blipFill>
          <a:blip r:embed="rId3"/>
          <a:stretch>
            <a:fillRect/>
          </a:stretch>
        </p:blipFill>
        <p:spPr>
          <a:xfrm>
            <a:off x="2394295" y="643467"/>
            <a:ext cx="7403409" cy="5571066"/>
          </a:xfrm>
          <a:prstGeom prst="rect">
            <a:avLst/>
          </a:prstGeom>
        </p:spPr>
      </p:pic>
      <p:sp>
        <p:nvSpPr>
          <p:cNvPr id="20" name="Rectangle 19">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203844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2926080"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00"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C5EDE7-8BE2-6D4A-9FBF-F5A8F9618587}"/>
              </a:ext>
            </a:extLst>
          </p:cNvPr>
          <p:cNvSpPr>
            <a:spLocks noGrp="1"/>
          </p:cNvSpPr>
          <p:nvPr>
            <p:ph type="title"/>
          </p:nvPr>
        </p:nvSpPr>
        <p:spPr>
          <a:xfrm>
            <a:off x="557720" y="612843"/>
            <a:ext cx="2312480" cy="1499738"/>
          </a:xfrm>
        </p:spPr>
        <p:txBody>
          <a:bodyPr anchor="b">
            <a:normAutofit/>
          </a:bodyPr>
          <a:lstStyle/>
          <a:p>
            <a:endParaRPr lang="en-TR" sz="2800" dirty="0"/>
          </a:p>
        </p:txBody>
      </p:sp>
      <p:sp>
        <p:nvSpPr>
          <p:cNvPr id="3" name="Content Placeholder 2">
            <a:extLst>
              <a:ext uri="{FF2B5EF4-FFF2-40B4-BE49-F238E27FC236}">
                <a16:creationId xmlns:a16="http://schemas.microsoft.com/office/drawing/2014/main" id="{144E02BA-6648-C044-8526-473F223E078D}"/>
              </a:ext>
            </a:extLst>
          </p:cNvPr>
          <p:cNvSpPr>
            <a:spLocks noGrp="1"/>
          </p:cNvSpPr>
          <p:nvPr>
            <p:ph idx="1"/>
          </p:nvPr>
        </p:nvSpPr>
        <p:spPr>
          <a:xfrm>
            <a:off x="557720" y="2149813"/>
            <a:ext cx="2312479" cy="3854197"/>
          </a:xfrm>
        </p:spPr>
        <p:txBody>
          <a:bodyPr>
            <a:normAutofit/>
          </a:bodyPr>
          <a:lstStyle/>
          <a:p>
            <a:r>
              <a:rPr lang="en-TR" sz="1400" dirty="0">
                <a:solidFill>
                  <a:schemeClr val="tx1">
                    <a:lumMod val="85000"/>
                    <a:lumOff val="15000"/>
                  </a:schemeClr>
                </a:solidFill>
              </a:rPr>
              <a:t>An advertisement published in The Savannah Republican on Feb. 8, 1859, by the slave dealer Joseph Bryan for a two-day auction that became the largest in history. Four hundred thirty-six men, women and children were sold for $303,850, equivalent to about $9.4 million today.</a:t>
            </a:r>
          </a:p>
        </p:txBody>
      </p:sp>
      <p:sp>
        <p:nvSpPr>
          <p:cNvPr id="16" name="Rectangle 15">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764" y="413053"/>
            <a:ext cx="8212114" cy="6064596"/>
          </a:xfrm>
          <a:prstGeom prst="rect">
            <a:avLst/>
          </a:prstGeom>
          <a:noFill/>
          <a:ln w="6350" cap="sq" cmpd="sng" algn="ctr">
            <a:solidFill>
              <a:srgbClr val="404040"/>
            </a:solidFill>
            <a:prstDash val="solid"/>
            <a:miter lim="800000"/>
          </a:ln>
          <a:effectLst/>
        </p:spPr>
      </p:sp>
      <p:pic>
        <p:nvPicPr>
          <p:cNvPr id="5" name="Picture 4" descr="Text&#10;&#10;Description automatically generated">
            <a:extLst>
              <a:ext uri="{FF2B5EF4-FFF2-40B4-BE49-F238E27FC236}">
                <a16:creationId xmlns:a16="http://schemas.microsoft.com/office/drawing/2014/main" id="{C15A8B28-C230-BE41-9BCD-64C794BFCD34}"/>
              </a:ext>
            </a:extLst>
          </p:cNvPr>
          <p:cNvPicPr>
            <a:picLocks noChangeAspect="1"/>
          </p:cNvPicPr>
          <p:nvPr/>
        </p:nvPicPr>
        <p:blipFill>
          <a:blip r:embed="rId3"/>
          <a:stretch>
            <a:fillRect/>
          </a:stretch>
        </p:blipFill>
        <p:spPr>
          <a:xfrm>
            <a:off x="4061591" y="882398"/>
            <a:ext cx="7213538" cy="5121612"/>
          </a:xfrm>
          <a:prstGeom prst="rect">
            <a:avLst/>
          </a:prstGeom>
        </p:spPr>
      </p:pic>
    </p:spTree>
    <p:extLst>
      <p:ext uri="{BB962C8B-B14F-4D97-AF65-F5344CB8AC3E}">
        <p14:creationId xmlns:p14="http://schemas.microsoft.com/office/powerpoint/2010/main" val="138008370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2926080"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00"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9D3212-6AF2-E142-9CE5-845078AF1D62}"/>
              </a:ext>
            </a:extLst>
          </p:cNvPr>
          <p:cNvSpPr>
            <a:spLocks noGrp="1"/>
          </p:cNvSpPr>
          <p:nvPr>
            <p:ph type="title"/>
          </p:nvPr>
        </p:nvSpPr>
        <p:spPr>
          <a:xfrm>
            <a:off x="557720" y="612843"/>
            <a:ext cx="2312480" cy="1499738"/>
          </a:xfrm>
        </p:spPr>
        <p:txBody>
          <a:bodyPr anchor="b">
            <a:normAutofit/>
          </a:bodyPr>
          <a:lstStyle/>
          <a:p>
            <a:endParaRPr lang="en-TR" sz="2800" dirty="0"/>
          </a:p>
        </p:txBody>
      </p:sp>
      <p:sp>
        <p:nvSpPr>
          <p:cNvPr id="3" name="Content Placeholder 2">
            <a:extLst>
              <a:ext uri="{FF2B5EF4-FFF2-40B4-BE49-F238E27FC236}">
                <a16:creationId xmlns:a16="http://schemas.microsoft.com/office/drawing/2014/main" id="{CFBB16AD-5198-CE47-A8EC-35B94BCE4331}"/>
              </a:ext>
            </a:extLst>
          </p:cNvPr>
          <p:cNvSpPr>
            <a:spLocks noGrp="1"/>
          </p:cNvSpPr>
          <p:nvPr>
            <p:ph idx="1"/>
          </p:nvPr>
        </p:nvSpPr>
        <p:spPr>
          <a:xfrm>
            <a:off x="557720" y="2149813"/>
            <a:ext cx="2312479" cy="3854197"/>
          </a:xfrm>
        </p:spPr>
        <p:txBody>
          <a:bodyPr>
            <a:normAutofit/>
          </a:bodyPr>
          <a:lstStyle/>
          <a:p>
            <a:r>
              <a:rPr lang="en-TR" sz="1400" dirty="0">
                <a:solidFill>
                  <a:schemeClr val="tx1">
                    <a:lumMod val="85000"/>
                    <a:lumOff val="15000"/>
                  </a:schemeClr>
                </a:solidFill>
              </a:rPr>
              <a:t>The county commissioner of Harrison auctioned the slaves of the deceased George Kirk Patrick with the following prices received:</a:t>
            </a:r>
          </a:p>
        </p:txBody>
      </p:sp>
      <p:sp>
        <p:nvSpPr>
          <p:cNvPr id="16" name="Rectangle 15">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764" y="413053"/>
            <a:ext cx="8212114" cy="6064596"/>
          </a:xfrm>
          <a:prstGeom prst="rect">
            <a:avLst/>
          </a:prstGeom>
          <a:noFill/>
          <a:ln w="6350" cap="sq" cmpd="sng" algn="ctr">
            <a:solidFill>
              <a:srgbClr val="404040"/>
            </a:solidFill>
            <a:prstDash val="solid"/>
            <a:miter lim="800000"/>
          </a:ln>
          <a:effectLst/>
        </p:spPr>
      </p:sp>
      <p:pic>
        <p:nvPicPr>
          <p:cNvPr id="5" name="Picture 4" descr="Table&#10;&#10;Description automatically generated">
            <a:extLst>
              <a:ext uri="{FF2B5EF4-FFF2-40B4-BE49-F238E27FC236}">
                <a16:creationId xmlns:a16="http://schemas.microsoft.com/office/drawing/2014/main" id="{B9BF2BA0-47EB-0E42-9843-5E74A06124D8}"/>
              </a:ext>
            </a:extLst>
          </p:cNvPr>
          <p:cNvPicPr>
            <a:picLocks noChangeAspect="1"/>
          </p:cNvPicPr>
          <p:nvPr/>
        </p:nvPicPr>
        <p:blipFill>
          <a:blip r:embed="rId3"/>
          <a:stretch>
            <a:fillRect/>
          </a:stretch>
        </p:blipFill>
        <p:spPr>
          <a:xfrm>
            <a:off x="4049422" y="1878013"/>
            <a:ext cx="7237877" cy="3130381"/>
          </a:xfrm>
          <a:prstGeom prst="rect">
            <a:avLst/>
          </a:prstGeom>
        </p:spPr>
      </p:pic>
    </p:spTree>
    <p:extLst>
      <p:ext uri="{BB962C8B-B14F-4D97-AF65-F5344CB8AC3E}">
        <p14:creationId xmlns:p14="http://schemas.microsoft.com/office/powerpoint/2010/main" val="868842293"/>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Century School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1632</Words>
  <Application>Microsoft Macintosh PowerPoint</Application>
  <PresentationFormat>Widescreen</PresentationFormat>
  <Paragraphs>56</Paragraphs>
  <Slides>16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vt:lpstr>
      <vt:lpstr>Century Schoolbook</vt:lpstr>
      <vt:lpstr>Franklin Gothic Book</vt:lpstr>
      <vt:lpstr>Garamond</vt:lpstr>
      <vt:lpstr>Times New Roman</vt:lpstr>
      <vt:lpstr>SavonVTI</vt:lpstr>
      <vt:lpstr>PRE-CIVIL WAR AFRICAN AMERICAN SLAVERY</vt:lpstr>
      <vt:lpstr>Slave narratives</vt:lpstr>
      <vt:lpstr>Slave narratives</vt:lpstr>
      <vt:lpstr>Slave narratives</vt:lpstr>
      <vt:lpstr>Slave narratives</vt:lpstr>
      <vt:lpstr>The other end of the spectrum…</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PRE-CIVIL WAR AFRICAN AMERICAN SLAVERY</dc:title>
  <dc:creator>Gamze.Kati</dc:creator>
  <cp:lastModifiedBy>Gamze.Kati</cp:lastModifiedBy>
  <cp:revision>4</cp:revision>
  <dcterms:created xsi:type="dcterms:W3CDTF">2020-12-03T19:21:44Z</dcterms:created>
  <dcterms:modified xsi:type="dcterms:W3CDTF">2020-12-03T19:38:48Z</dcterms:modified>
</cp:coreProperties>
</file>