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6853D3-C02C-46A8-86BD-B216C3FB1A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</a:rPr>
              <a:t>Существительные общего рода в Русском языке!</a:t>
            </a:r>
            <a:endParaRPr lang="tr-TR" sz="4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34E21D2-580A-4D82-B60B-C83EC95692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5774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28FDD8-0C4F-444A-802D-BF61957AB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2482" y="887768"/>
            <a:ext cx="6841519" cy="1042632"/>
          </a:xfrm>
        </p:spPr>
        <p:txBody>
          <a:bodyPr>
            <a:normAutofit/>
          </a:bodyPr>
          <a:lstStyle/>
          <a:p>
            <a:r>
              <a:rPr lang="tr-TR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Существительные общего рода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24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2C9E13-8732-415B-A76A-FE87F855B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116" y="2105171"/>
            <a:ext cx="8596668" cy="3880773"/>
          </a:xfrm>
        </p:spPr>
        <p:txBody>
          <a:bodyPr>
            <a:normAutofit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2697480" algn="l"/>
              </a:tabLst>
            </a:pPr>
            <a:r>
              <a:rPr lang="ru-RU" sz="2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Жадина	           </a:t>
            </a:r>
            <a:r>
              <a:rPr lang="ru-RU" sz="280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2800" dirty="0" smtClean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работяга          трудяга</a:t>
            </a:r>
            <a:r>
              <a:rPr lang="ru-RU" sz="2800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312920" algn="l"/>
              </a:tabLst>
            </a:pPr>
            <a:r>
              <a:rPr lang="ru-RU" sz="280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сладкоежка               ►  заика	</a:t>
            </a:r>
            <a:endParaRPr lang="tr-TR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312920" algn="l"/>
              </a:tabLst>
            </a:pPr>
            <a:r>
              <a:rPr lang="ru-RU" sz="280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тихоня                        ► умница</a:t>
            </a:r>
            <a:r>
              <a:rPr lang="ru-RU" sz="2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312920" algn="l"/>
              </a:tabLst>
            </a:pPr>
            <a:r>
              <a:rPr lang="ru-RU" sz="2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грязнуля </a:t>
            </a:r>
            <a:r>
              <a:rPr lang="ru-RU" sz="280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грязнуха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312920" algn="l"/>
              </a:tabLst>
            </a:pPr>
            <a:r>
              <a:rPr lang="ru-RU" sz="280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сирота</a:t>
            </a:r>
            <a:r>
              <a:rPr lang="ru-RU" sz="2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312920" algn="l"/>
              </a:tabLst>
            </a:pPr>
            <a:r>
              <a:rPr lang="ru-RU" sz="280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обжора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9668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42131D-728C-4419-BA93-2EFE26B98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3604" y="816638"/>
            <a:ext cx="6850398" cy="111376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Посмотрим на примерах.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69B77D-3495-40E6-8B66-51F6041B8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0005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ru-RU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b="1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r-TR" sz="2600" b="1" i="1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Умница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!...........................» – 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сказала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мама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«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Что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ты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</a:t>
            </a:r>
            <a:r>
              <a:rPr lang="ru-RU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ru-RU" sz="2600" b="1" i="1" dirty="0">
                <a:solidFill>
                  <a:srgbClr val="0070C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обжора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!........................» – 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воскликнула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бабушка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«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Ну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600" b="1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плакса</a:t>
            </a:r>
            <a:r>
              <a:rPr lang="ru-RU" sz="2600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ты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!........................» – 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выдержа</a:t>
            </a:r>
            <a:r>
              <a:rPr lang="ru-RU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сказал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отец</a:t>
            </a:r>
            <a:r>
              <a:rPr lang="tr-TR" sz="2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260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60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«</a:t>
            </a:r>
            <a:r>
              <a:rPr lang="tr-TR" sz="2600" i="1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Ты</a:t>
            </a:r>
            <a:r>
              <a:rPr lang="tr-TR" sz="260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60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…………………..</a:t>
            </a:r>
            <a:r>
              <a:rPr lang="tr-TR" sz="260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tr-TR" sz="2600" i="1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</a:t>
            </a:r>
            <a:r>
              <a:rPr lang="tr-TR" sz="260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i="1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просто</a:t>
            </a:r>
            <a:r>
              <a:rPr lang="tr-TR" sz="260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rgbClr val="0070C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грязнуля»</a:t>
            </a:r>
            <a:r>
              <a:rPr lang="tr-TR" sz="260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tr-TR" sz="2600" i="1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возмущённо</a:t>
            </a:r>
            <a:r>
              <a:rPr lang="tr-TR" sz="260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i="1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сказала</a:t>
            </a:r>
            <a:r>
              <a:rPr lang="tr-TR" sz="260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600" i="1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мама</a:t>
            </a:r>
            <a:r>
              <a:rPr lang="tr-TR" sz="260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893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30F885-BD4C-42E9-B7CD-57B9AFD3B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0450" y="399495"/>
            <a:ext cx="6113552" cy="153090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Упражнение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tr-TR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1F1923-2046-4E3E-9095-06A1C2903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1633" y="1506379"/>
            <a:ext cx="8596668" cy="4505525"/>
          </a:xfrm>
        </p:spPr>
        <p:txBody>
          <a:bodyPr>
            <a:normAutofit fontScale="62500" lnSpcReduction="2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1.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Тот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,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кто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постоянно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жалуется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на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всех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                          </a:t>
            </a:r>
            <a:r>
              <a:rPr lang="ru-RU" sz="2600" b="1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b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невежда</a:t>
            </a:r>
            <a:endParaRPr lang="tr-TR" sz="2600" dirty="0">
              <a:solidFill>
                <a:schemeClr val="accent2">
                  <a:lumMod val="75000"/>
                </a:schemeClr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endParaRPr lang="tr-TR" sz="26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2.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Неаккуратный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,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неопрятный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                                             </a:t>
            </a:r>
            <a:r>
              <a:rPr lang="tr-TR" sz="2600" b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непоседа</a:t>
            </a:r>
            <a:endParaRPr lang="tr-TR" sz="2600" dirty="0">
              <a:solidFill>
                <a:schemeClr val="accent2">
                  <a:lumMod val="75000"/>
                </a:schemeClr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endParaRPr lang="tr-TR" sz="26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3.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Очень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рассеянный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,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невнимательный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человек</a:t>
            </a: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                   </a:t>
            </a:r>
            <a:r>
              <a:rPr lang="tr-TR" sz="2600" b="1" dirty="0" err="1">
                <a:solidFill>
                  <a:schemeClr val="accent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тихоня</a:t>
            </a:r>
            <a:endParaRPr lang="tr-TR" sz="2600" dirty="0">
              <a:solidFill>
                <a:schemeClr val="accent2">
                  <a:lumMod val="75000"/>
                </a:schemeClr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endParaRPr lang="tr-TR" sz="26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4.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Малообразованный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человек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                                             </a:t>
            </a:r>
            <a:r>
              <a:rPr lang="tr-TR" sz="2600" b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сладкоежка</a:t>
            </a:r>
            <a:endParaRPr lang="tr-TR" sz="2600" dirty="0">
              <a:solidFill>
                <a:schemeClr val="accent2">
                  <a:lumMod val="75000"/>
                </a:schemeClr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endParaRPr lang="tr-TR" sz="26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5.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Суетливый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,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беспокойный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человек</a:t>
            </a: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                                   </a:t>
            </a:r>
            <a:r>
              <a:rPr lang="tr-TR" sz="26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b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ябеда</a:t>
            </a:r>
            <a:endParaRPr lang="tr-TR" sz="2600" dirty="0">
              <a:solidFill>
                <a:schemeClr val="accent2">
                  <a:lumMod val="75000"/>
                </a:schemeClr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endParaRPr lang="tr-TR" sz="26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6.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Болтливый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человек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,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болтун</a:t>
            </a: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                                               </a:t>
            </a:r>
            <a:r>
              <a:rPr lang="tr-TR" sz="2600" b="1" dirty="0" err="1">
                <a:solidFill>
                  <a:schemeClr val="accent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растяпа</a:t>
            </a:r>
            <a:endParaRPr lang="tr-TR" sz="2600" dirty="0">
              <a:solidFill>
                <a:schemeClr val="accent2">
                  <a:lumMod val="75000"/>
                </a:schemeClr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endParaRPr lang="tr-TR" sz="26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7.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Любящий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много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и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вкусно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поесть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                                     </a:t>
            </a:r>
            <a:r>
              <a:rPr lang="tr-TR" sz="2600" b="1" dirty="0" err="1">
                <a:solidFill>
                  <a:schemeClr val="accent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хвастунишка</a:t>
            </a:r>
            <a:endParaRPr lang="tr-TR" sz="2600" dirty="0">
              <a:solidFill>
                <a:schemeClr val="accent2">
                  <a:lumMod val="75000"/>
                </a:schemeClr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endParaRPr lang="tr-TR" sz="26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8.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Любящий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сладкое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                                                            </a:t>
            </a:r>
            <a:r>
              <a:rPr lang="ru-RU" sz="26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b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неряха</a:t>
            </a:r>
            <a:endParaRPr lang="tr-TR" sz="26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endParaRPr lang="tr-TR" sz="2600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9.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Тихий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,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смирный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человек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                                                  </a:t>
            </a:r>
            <a:r>
              <a:rPr lang="tr-TR" sz="2600" b="1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обжора</a:t>
            </a:r>
            <a:endParaRPr lang="tr-TR" sz="2600" dirty="0">
              <a:solidFill>
                <a:schemeClr val="accent2">
                  <a:lumMod val="75000"/>
                </a:schemeClr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6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10.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Хвастливый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tr-TR" sz="26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человек</a:t>
            </a:r>
            <a:r>
              <a:rPr lang="tr-TR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                                                             </a:t>
            </a:r>
            <a:r>
              <a:rPr lang="ru-RU" sz="26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пустомеля</a:t>
            </a:r>
            <a:endParaRPr lang="tr-TR" sz="2600" dirty="0">
              <a:solidFill>
                <a:schemeClr val="accent2">
                  <a:lumMod val="75000"/>
                </a:schemeClr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</a:t>
            </a:r>
            <a:endParaRPr lang="ru-RU" sz="29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11. Невоспитанный, грубый человек                                                          </a:t>
            </a:r>
            <a:r>
              <a:rPr lang="ru-RU" sz="2900" b="1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9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невежа</a:t>
            </a:r>
            <a:endParaRPr lang="tr-TR" sz="2900" b="1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400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0DDACB-224A-4F0E-B7F8-40B4E0D45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014" y="497150"/>
            <a:ext cx="6734988" cy="1433250"/>
          </a:xfrm>
        </p:spPr>
        <p:txBody>
          <a:bodyPr/>
          <a:lstStyle/>
          <a:p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Что мы запомнили?</a:t>
            </a:r>
            <a:endParaRPr lang="tr-TR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8D53D2-25EA-4E78-B099-1CE925134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4715"/>
            <a:ext cx="8596668" cy="4496647"/>
          </a:xfrm>
        </p:spPr>
        <p:txBody>
          <a:bodyPr>
            <a:norm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Мой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брат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Витя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настоящ</a:t>
            </a:r>
            <a:r>
              <a:rPr lang="tr-TR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</a:t>
            </a:r>
            <a:r>
              <a:rPr lang="tr-TR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забияка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Сестренка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Оля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всем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известн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...</a:t>
            </a:r>
            <a:r>
              <a:rPr lang="tr-TR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тихоня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маленьк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непоседа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мог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усидеть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покойно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минуты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ая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милашк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.....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оказалось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она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удивительн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....</a:t>
            </a:r>
            <a:r>
              <a:rPr lang="tr-TR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злюка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Сусликова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…...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плакса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Саша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умница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больш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…..</a:t>
            </a:r>
            <a:r>
              <a:rPr lang="tr-TR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непоседа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…...</a:t>
            </a:r>
            <a:r>
              <a:rPr lang="tr-TR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обжора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Она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главн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…...</a:t>
            </a:r>
            <a:r>
              <a:rPr lang="tr-TR" sz="1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классная</a:t>
            </a:r>
            <a:r>
              <a:rPr lang="tr-T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задира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tr-TR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20571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120</TotalTime>
  <Words>53</Words>
  <Application>Microsoft Office PowerPoint</Application>
  <PresentationFormat>Geniş ekran</PresentationFormat>
  <Paragraphs>54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3" baseType="lpstr">
      <vt:lpstr>Arial</vt:lpstr>
      <vt:lpstr>Bookman Old Style</vt:lpstr>
      <vt:lpstr>Calibri</vt:lpstr>
      <vt:lpstr>Helvetica</vt:lpstr>
      <vt:lpstr>Times New Roman</vt:lpstr>
      <vt:lpstr>Trebuchet MS</vt:lpstr>
      <vt:lpstr>Wingdings 3</vt:lpstr>
      <vt:lpstr>Yüzeyler</vt:lpstr>
      <vt:lpstr>Существительные общего рода в Русском языке!</vt:lpstr>
      <vt:lpstr> Существительные общего рода!  </vt:lpstr>
      <vt:lpstr> Посмотрим на примерах.</vt:lpstr>
      <vt:lpstr>    Упражнение:</vt:lpstr>
      <vt:lpstr>  Что мы запомнили?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Существительные общего рода в Русском языке!</dc:title>
  <dc:creator>Jamilya Oguz</dc:creator>
  <cp:lastModifiedBy>Çiğdem</cp:lastModifiedBy>
  <cp:revision>9</cp:revision>
  <dcterms:created xsi:type="dcterms:W3CDTF">2024-04-29T19:39:06Z</dcterms:created>
  <dcterms:modified xsi:type="dcterms:W3CDTF">2024-10-15T16:29:30Z</dcterms:modified>
</cp:coreProperties>
</file>