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B6853D3-C02C-46A8-86BD-B216C3FB1A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4000" b="1" i="1" dirty="0">
                <a:solidFill>
                  <a:schemeClr val="accent2">
                    <a:lumMod val="50000"/>
                  </a:schemeClr>
                </a:solidFill>
              </a:rPr>
              <a:t>Существительные общего рода в Русском языке!</a:t>
            </a:r>
            <a:endParaRPr lang="tr-TR" sz="40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834E21D2-580A-4D82-B60B-C83EC95692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35774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228FDD8-0C4F-444A-802D-BF61957AB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2482" y="887768"/>
            <a:ext cx="6841519" cy="1042632"/>
          </a:xfrm>
        </p:spPr>
        <p:txBody>
          <a:bodyPr>
            <a:normAutofit/>
          </a:bodyPr>
          <a:lstStyle/>
          <a:p>
            <a:r>
              <a:rPr lang="tr-TR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Существительные общего рода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tr-TR" sz="240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24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92C9E13-8732-415B-A76A-FE87F855B3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116" y="2105171"/>
            <a:ext cx="8596668" cy="3880773"/>
          </a:xfrm>
        </p:spPr>
        <p:txBody>
          <a:bodyPr>
            <a:normAutofit/>
          </a:bodyPr>
          <a:lstStyle/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697480" algn="l"/>
              </a:tabLst>
            </a:pPr>
            <a:r>
              <a:rPr lang="ru-RU" sz="28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Жадина	           </a:t>
            </a:r>
            <a:r>
              <a:rPr lang="ru-RU" sz="2800" dirty="0" smtClean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► </a:t>
            </a:r>
            <a:r>
              <a:rPr lang="ru-RU" sz="2800" dirty="0" smtClean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работяга          трудяга</a:t>
            </a:r>
            <a:r>
              <a:rPr lang="ru-RU" sz="28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tr-TR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4312920" algn="l"/>
              </a:tabLst>
            </a:pPr>
            <a:r>
              <a:rPr lang="ru-RU" sz="2800" dirty="0" smtClean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сладкоежка               ►  заика	</a:t>
            </a:r>
            <a:endParaRPr lang="tr-TR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4312920" algn="l"/>
              </a:tabLst>
            </a:pPr>
            <a:r>
              <a:rPr lang="ru-RU" sz="2800" dirty="0" smtClean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тихоня                        ► умница</a:t>
            </a:r>
            <a:r>
              <a:rPr lang="ru-RU" sz="28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tr-T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4312920" algn="l"/>
              </a:tabLst>
            </a:pPr>
            <a:r>
              <a:rPr lang="ru-RU" sz="28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грязнуля </a:t>
            </a:r>
            <a:r>
              <a:rPr lang="ru-RU" sz="2800" dirty="0" smtClean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грязнуха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4312920" algn="l"/>
              </a:tabLst>
            </a:pPr>
            <a:r>
              <a:rPr lang="ru-RU" sz="2800" dirty="0" smtClean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сирота</a:t>
            </a:r>
            <a:r>
              <a:rPr lang="ru-RU" sz="28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tr-T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4312920" algn="l"/>
              </a:tabLst>
            </a:pPr>
            <a:r>
              <a:rPr lang="ru-RU" sz="2800" dirty="0" smtClean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обжора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69668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242131D-728C-4419-BA93-2EFE26B98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3604" y="816638"/>
            <a:ext cx="6850398" cy="1113762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Посмотрим на примерах.</a:t>
            </a:r>
            <a:endParaRPr lang="tr-TR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369B77D-3495-40E6-8B66-51F6041B82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0005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r>
              <a:rPr lang="ru-RU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600" b="1" i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tr-TR" sz="2600" b="1" i="1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Умница</a:t>
            </a:r>
            <a:r>
              <a:rPr lang="tr-TR" sz="2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!...........................» – </a:t>
            </a:r>
            <a:r>
              <a:rPr lang="tr-TR" sz="26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сказала</a:t>
            </a:r>
            <a:r>
              <a:rPr lang="tr-TR" sz="2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6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мама</a:t>
            </a:r>
            <a:r>
              <a:rPr lang="tr-TR" sz="2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tr-TR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tr-TR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tr-TR" sz="2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«</a:t>
            </a:r>
            <a:r>
              <a:rPr lang="tr-TR" sz="26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Что</a:t>
            </a:r>
            <a:r>
              <a:rPr lang="tr-TR" sz="2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6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же</a:t>
            </a:r>
            <a:r>
              <a:rPr lang="tr-TR" sz="2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6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ты</a:t>
            </a:r>
            <a:r>
              <a:rPr lang="tr-TR" sz="2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з</a:t>
            </a:r>
            <a:r>
              <a:rPr lang="ru-RU" sz="2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 </a:t>
            </a:r>
            <a:r>
              <a:rPr lang="ru-RU" sz="2600" b="1" i="1" dirty="0">
                <a:solidFill>
                  <a:srgbClr val="0070C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обжора</a:t>
            </a:r>
            <a:r>
              <a:rPr lang="tr-TR" sz="2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!........................» – </a:t>
            </a:r>
            <a:r>
              <a:rPr lang="tr-TR" sz="26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воскликнула</a:t>
            </a:r>
            <a:r>
              <a:rPr lang="tr-TR" sz="2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6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бабушка</a:t>
            </a:r>
            <a:r>
              <a:rPr lang="tr-TR" sz="2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tr-TR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tr-TR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tr-TR" sz="2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«</a:t>
            </a:r>
            <a:r>
              <a:rPr lang="tr-TR" sz="26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Ну</a:t>
            </a:r>
            <a:r>
              <a:rPr lang="tr-TR" sz="2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sz="2600" b="1" i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плакса</a:t>
            </a:r>
            <a:r>
              <a:rPr lang="ru-RU" sz="2600" i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6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же</a:t>
            </a:r>
            <a:r>
              <a:rPr lang="tr-TR" sz="2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6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ты</a:t>
            </a:r>
            <a:r>
              <a:rPr lang="tr-TR" sz="2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!........................» – </a:t>
            </a:r>
            <a:r>
              <a:rPr lang="tr-TR" sz="26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</a:t>
            </a:r>
            <a:r>
              <a:rPr lang="tr-TR" sz="2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6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выдержа</a:t>
            </a:r>
            <a:r>
              <a:rPr lang="ru-RU" sz="2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сказал</a:t>
            </a:r>
            <a:r>
              <a:rPr lang="tr-TR" sz="2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6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отец</a:t>
            </a:r>
            <a:r>
              <a:rPr lang="tr-TR" sz="2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tr-TR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tr-TR" sz="2600" i="1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2600" i="1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«</a:t>
            </a:r>
            <a:r>
              <a:rPr lang="tr-TR" sz="2600" i="1" dirty="0" err="1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Ты</a:t>
            </a:r>
            <a:r>
              <a:rPr lang="tr-TR" sz="2600" i="1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ru-RU" sz="2600" i="1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…………………..</a:t>
            </a:r>
            <a:r>
              <a:rPr lang="tr-TR" sz="2600" i="1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tr-TR" sz="2600" i="1" dirty="0" err="1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нас</a:t>
            </a:r>
            <a:r>
              <a:rPr lang="tr-TR" sz="2600" i="1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600" i="1" dirty="0" err="1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просто</a:t>
            </a:r>
            <a:r>
              <a:rPr lang="tr-TR" sz="2600" i="1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b="1" i="1" dirty="0">
                <a:solidFill>
                  <a:srgbClr val="0070C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грязнуля»</a:t>
            </a:r>
            <a:r>
              <a:rPr lang="tr-TR" sz="2600" i="1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tr-TR" sz="2600" i="1" dirty="0" err="1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возмущённо</a:t>
            </a:r>
            <a:r>
              <a:rPr lang="tr-TR" sz="2600" i="1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600" i="1" dirty="0" err="1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сказала</a:t>
            </a:r>
            <a:r>
              <a:rPr lang="tr-TR" sz="2600" i="1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600" i="1" dirty="0" err="1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мама</a:t>
            </a:r>
            <a:r>
              <a:rPr lang="tr-TR" sz="2600" i="1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tr-TR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78933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B30F885-BD4C-42E9-B7CD-57B9AFD3B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0450" y="399495"/>
            <a:ext cx="6113552" cy="1530905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Упражнение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tr-TR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C1F1923-2046-4E3E-9095-06A1C29032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1633" y="1506379"/>
            <a:ext cx="8596668" cy="4505525"/>
          </a:xfrm>
        </p:spPr>
        <p:txBody>
          <a:bodyPr>
            <a:normAutofit fontScale="62500" lnSpcReduction="2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ru-RU" sz="26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1. </a:t>
            </a:r>
            <a:r>
              <a:rPr lang="tr-TR" sz="26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Тот</a:t>
            </a:r>
            <a:r>
              <a:rPr lang="tr-TR" sz="26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, </a:t>
            </a:r>
            <a:r>
              <a:rPr lang="tr-TR" sz="26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кто</a:t>
            </a:r>
            <a:r>
              <a:rPr lang="tr-TR" sz="26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tr-TR" sz="26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постоянно</a:t>
            </a:r>
            <a:r>
              <a:rPr lang="tr-TR" sz="26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tr-TR" sz="26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жалуется</a:t>
            </a:r>
            <a:r>
              <a:rPr lang="tr-TR" sz="26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на </a:t>
            </a:r>
            <a:r>
              <a:rPr lang="tr-TR" sz="26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всех</a:t>
            </a:r>
            <a:r>
              <a:rPr lang="tr-TR" sz="26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tr-TR" sz="26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6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                                </a:t>
            </a:r>
            <a:r>
              <a:rPr lang="ru-RU" sz="2600" b="1" dirty="0" smtClean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tr-TR" sz="2600" b="1" dirty="0" err="1" smtClean="0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невежда</a:t>
            </a:r>
            <a:endParaRPr lang="tr-TR" sz="2600" dirty="0">
              <a:solidFill>
                <a:schemeClr val="accent2">
                  <a:lumMod val="75000"/>
                </a:schemeClr>
              </a:solidFill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6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 </a:t>
            </a:r>
            <a:endParaRPr lang="tr-TR" sz="26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ru-RU" sz="26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2.</a:t>
            </a:r>
            <a:r>
              <a:rPr lang="tr-TR" sz="26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 </a:t>
            </a:r>
            <a:r>
              <a:rPr lang="tr-TR" sz="26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Неаккуратный</a:t>
            </a:r>
            <a:r>
              <a:rPr lang="tr-TR" sz="26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, </a:t>
            </a:r>
            <a:r>
              <a:rPr lang="tr-TR" sz="26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неопрятный</a:t>
            </a:r>
            <a:r>
              <a:rPr lang="tr-TR" sz="26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                                                   </a:t>
            </a:r>
            <a:r>
              <a:rPr lang="tr-TR" sz="2600" b="1" dirty="0" err="1" smtClean="0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непоседа</a:t>
            </a:r>
            <a:endParaRPr lang="tr-TR" sz="2600" dirty="0">
              <a:solidFill>
                <a:schemeClr val="accent2">
                  <a:lumMod val="75000"/>
                </a:schemeClr>
              </a:solidFill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6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 </a:t>
            </a:r>
            <a:endParaRPr lang="tr-TR" sz="26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ru-RU" sz="26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3.</a:t>
            </a:r>
            <a:r>
              <a:rPr lang="tr-TR" sz="26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Очень</a:t>
            </a:r>
            <a:r>
              <a:rPr lang="tr-TR" sz="26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tr-TR" sz="26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рассеянный</a:t>
            </a:r>
            <a:r>
              <a:rPr lang="tr-TR" sz="26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, </a:t>
            </a:r>
            <a:r>
              <a:rPr lang="tr-TR" sz="26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невнимательный</a:t>
            </a:r>
            <a:r>
              <a:rPr lang="tr-TR" sz="26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tr-TR" sz="26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человек</a:t>
            </a:r>
            <a:r>
              <a:rPr lang="ru-RU" sz="26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                         </a:t>
            </a:r>
            <a:r>
              <a:rPr lang="tr-TR" sz="2600" b="1" dirty="0" err="1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тихоня</a:t>
            </a:r>
            <a:endParaRPr lang="tr-TR" sz="2600" dirty="0">
              <a:solidFill>
                <a:schemeClr val="accent2">
                  <a:lumMod val="75000"/>
                </a:schemeClr>
              </a:solidFill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6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 </a:t>
            </a:r>
            <a:endParaRPr lang="tr-TR" sz="26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ru-RU" sz="26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4. </a:t>
            </a:r>
            <a:r>
              <a:rPr lang="tr-TR" sz="26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Малообразованный</a:t>
            </a:r>
            <a:r>
              <a:rPr lang="tr-TR" sz="26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tr-TR" sz="26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человек</a:t>
            </a:r>
            <a:r>
              <a:rPr lang="tr-TR" sz="26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                                                   </a:t>
            </a:r>
            <a:r>
              <a:rPr lang="tr-TR" sz="2600" b="1" dirty="0" err="1" smtClean="0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сладкоежка</a:t>
            </a:r>
            <a:endParaRPr lang="tr-TR" sz="2600" dirty="0">
              <a:solidFill>
                <a:schemeClr val="accent2">
                  <a:lumMod val="75000"/>
                </a:schemeClr>
              </a:solidFill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6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 </a:t>
            </a:r>
            <a:endParaRPr lang="tr-TR" sz="26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ru-RU" sz="26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5. </a:t>
            </a:r>
            <a:r>
              <a:rPr lang="tr-TR" sz="26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Суетливый</a:t>
            </a:r>
            <a:r>
              <a:rPr lang="tr-TR" sz="26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, </a:t>
            </a:r>
            <a:r>
              <a:rPr lang="tr-TR" sz="26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беспокойный</a:t>
            </a:r>
            <a:r>
              <a:rPr lang="tr-TR" sz="26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tr-TR" sz="26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человек</a:t>
            </a:r>
            <a:r>
              <a:rPr lang="ru-RU" sz="26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                                         </a:t>
            </a:r>
            <a:r>
              <a:rPr lang="tr-TR" sz="26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tr-TR" sz="2600" b="1" dirty="0" err="1" smtClean="0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ябеда</a:t>
            </a:r>
            <a:endParaRPr lang="tr-TR" sz="2600" dirty="0">
              <a:solidFill>
                <a:schemeClr val="accent2">
                  <a:lumMod val="75000"/>
                </a:schemeClr>
              </a:solidFill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6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 </a:t>
            </a:r>
            <a:endParaRPr lang="tr-TR" sz="26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ru-RU" sz="26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6. </a:t>
            </a:r>
            <a:r>
              <a:rPr lang="tr-TR" sz="26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Болтливый</a:t>
            </a:r>
            <a:r>
              <a:rPr lang="tr-TR" sz="26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tr-TR" sz="26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человек</a:t>
            </a:r>
            <a:r>
              <a:rPr lang="tr-TR" sz="26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, </a:t>
            </a:r>
            <a:r>
              <a:rPr lang="tr-TR" sz="26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болтун</a:t>
            </a:r>
            <a:r>
              <a:rPr lang="ru-RU" sz="26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                                                     </a:t>
            </a:r>
            <a:r>
              <a:rPr lang="tr-TR" sz="2600" b="1" dirty="0" err="1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растяпа</a:t>
            </a:r>
            <a:endParaRPr lang="tr-TR" sz="2600" dirty="0">
              <a:solidFill>
                <a:schemeClr val="accent2">
                  <a:lumMod val="75000"/>
                </a:schemeClr>
              </a:solidFill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6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 </a:t>
            </a:r>
            <a:endParaRPr lang="tr-TR" sz="26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ru-RU" sz="26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7. </a:t>
            </a:r>
            <a:r>
              <a:rPr lang="tr-TR" sz="26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Любящий</a:t>
            </a:r>
            <a:r>
              <a:rPr lang="tr-TR" sz="26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tr-TR" sz="26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много</a:t>
            </a:r>
            <a:r>
              <a:rPr lang="tr-TR" sz="26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и </a:t>
            </a:r>
            <a:r>
              <a:rPr lang="tr-TR" sz="26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вкусно</a:t>
            </a:r>
            <a:r>
              <a:rPr lang="tr-TR" sz="26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tr-TR" sz="26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поесть</a:t>
            </a:r>
            <a:r>
              <a:rPr lang="tr-TR" sz="26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                                           </a:t>
            </a:r>
            <a:r>
              <a:rPr lang="tr-TR" sz="2600" b="1" dirty="0" err="1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хвастунишка</a:t>
            </a:r>
            <a:endParaRPr lang="tr-TR" sz="2600" dirty="0">
              <a:solidFill>
                <a:schemeClr val="accent2">
                  <a:lumMod val="75000"/>
                </a:schemeClr>
              </a:solidFill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6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 </a:t>
            </a:r>
            <a:endParaRPr lang="tr-TR" sz="26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ru-RU" sz="26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8. </a:t>
            </a:r>
            <a:r>
              <a:rPr lang="tr-TR" sz="26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Любящий</a:t>
            </a:r>
            <a:r>
              <a:rPr lang="tr-TR" sz="26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tr-TR" sz="26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сладкое</a:t>
            </a:r>
            <a:r>
              <a:rPr lang="tr-TR" sz="26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                                                                  </a:t>
            </a:r>
            <a:r>
              <a:rPr lang="ru-RU" sz="2600" dirty="0" smtClean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tr-TR" sz="2600" b="1" dirty="0" err="1" smtClean="0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неряха</a:t>
            </a:r>
            <a:endParaRPr lang="tr-TR" sz="26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6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 </a:t>
            </a:r>
            <a:endParaRPr lang="tr-TR" sz="26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ru-RU" sz="26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9. </a:t>
            </a:r>
            <a:r>
              <a:rPr lang="tr-TR" sz="26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Тихий</a:t>
            </a:r>
            <a:r>
              <a:rPr lang="tr-TR" sz="26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, </a:t>
            </a:r>
            <a:r>
              <a:rPr lang="tr-TR" sz="26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смирный</a:t>
            </a:r>
            <a:r>
              <a:rPr lang="tr-TR" sz="26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tr-TR" sz="26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человек</a:t>
            </a:r>
            <a:r>
              <a:rPr lang="tr-TR" sz="26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                                                        </a:t>
            </a:r>
            <a:r>
              <a:rPr lang="tr-TR" sz="2600" b="1" dirty="0" err="1" smtClean="0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обжора</a:t>
            </a:r>
            <a:endParaRPr lang="tr-TR" sz="2600" dirty="0">
              <a:solidFill>
                <a:schemeClr val="accent2">
                  <a:lumMod val="75000"/>
                </a:schemeClr>
              </a:solidFill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6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 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ru-RU" sz="26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10.</a:t>
            </a:r>
            <a:r>
              <a:rPr lang="tr-TR" sz="26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Хвастливый</a:t>
            </a:r>
            <a:r>
              <a:rPr lang="tr-TR" sz="26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tr-TR" sz="26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человек</a:t>
            </a:r>
            <a:r>
              <a:rPr lang="tr-TR" sz="26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                                                             </a:t>
            </a:r>
            <a:r>
              <a:rPr lang="ru-RU" sz="2600" dirty="0" smtClean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600" b="1" dirty="0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пустомеля</a:t>
            </a:r>
            <a:endParaRPr lang="tr-TR" sz="2600" dirty="0">
              <a:solidFill>
                <a:schemeClr val="accent2">
                  <a:lumMod val="75000"/>
                </a:schemeClr>
              </a:solidFill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3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</a:t>
            </a:r>
            <a:endParaRPr lang="ru-RU" sz="29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9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9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11. Невоспитанный, грубый человек                                                          </a:t>
            </a:r>
            <a:r>
              <a:rPr lang="ru-RU" sz="2900" b="1" dirty="0" smtClean="0">
                <a:solidFill>
                  <a:srgbClr val="92D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9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невежа</a:t>
            </a:r>
            <a:endParaRPr lang="tr-TR" sz="2900" b="1" dirty="0">
              <a:solidFill>
                <a:schemeClr val="accent2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2400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00DDACB-224A-4F0E-B7F8-40B4E0D45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9014" y="497150"/>
            <a:ext cx="6734988" cy="1433250"/>
          </a:xfrm>
        </p:spPr>
        <p:txBody>
          <a:bodyPr/>
          <a:lstStyle/>
          <a:p>
            <a:r>
              <a:rPr lang="ru-RU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Что мы запомнили?</a:t>
            </a:r>
            <a:endParaRPr lang="tr-TR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D8D53D2-25EA-4E78-B099-1CE925134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44715"/>
            <a:ext cx="8596668" cy="4496647"/>
          </a:xfrm>
        </p:spPr>
        <p:txBody>
          <a:bodyPr>
            <a:norm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tr-TR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Мой</a:t>
            </a:r>
            <a:r>
              <a:rPr lang="tr-TR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брат</a:t>
            </a:r>
            <a:r>
              <a:rPr lang="tr-TR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Витя</a:t>
            </a:r>
            <a:r>
              <a:rPr lang="tr-TR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tr-TR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настоящ</a:t>
            </a:r>
            <a:r>
              <a:rPr lang="tr-TR" sz="1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lang="ru-RU" sz="1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..</a:t>
            </a:r>
            <a:r>
              <a:rPr lang="tr-TR" sz="1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забияка</a:t>
            </a:r>
            <a:r>
              <a:rPr lang="tr-TR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tr-TR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Сестренка</a:t>
            </a:r>
            <a:r>
              <a:rPr lang="tr-TR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Оля</a:t>
            </a:r>
            <a:r>
              <a:rPr lang="tr-TR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tr-TR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всем</a:t>
            </a:r>
            <a:r>
              <a:rPr lang="tr-TR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известн</a:t>
            </a:r>
            <a:r>
              <a:rPr lang="ru-RU" sz="1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...</a:t>
            </a:r>
            <a:r>
              <a:rPr lang="tr-TR" sz="1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… </a:t>
            </a:r>
            <a:r>
              <a:rPr lang="tr-TR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тихоня</a:t>
            </a:r>
            <a:r>
              <a:rPr lang="tr-TR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tr-TR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Эт</a:t>
            </a:r>
            <a:r>
              <a:rPr lang="tr-TR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… </a:t>
            </a:r>
            <a:r>
              <a:rPr lang="tr-TR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маленьк</a:t>
            </a:r>
            <a:r>
              <a:rPr lang="tr-TR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… </a:t>
            </a:r>
            <a:r>
              <a:rPr lang="tr-TR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непоседа</a:t>
            </a:r>
            <a:r>
              <a:rPr lang="tr-TR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</a:t>
            </a:r>
            <a:r>
              <a:rPr lang="tr-TR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мог</a:t>
            </a:r>
            <a:r>
              <a:rPr lang="tr-TR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усидеть</a:t>
            </a:r>
            <a:r>
              <a:rPr lang="tr-TR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покойно</a:t>
            </a:r>
            <a:r>
              <a:rPr lang="tr-TR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</a:t>
            </a:r>
            <a:r>
              <a:rPr lang="tr-TR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минуты</a:t>
            </a:r>
            <a:r>
              <a:rPr lang="tr-TR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br>
              <a:rPr lang="tr-TR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tr-TR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tr-TR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вид</a:t>
            </a:r>
            <a:r>
              <a:rPr lang="tr-TR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tr-TR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ая</a:t>
            </a:r>
            <a:r>
              <a:rPr lang="tr-TR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милашк</a:t>
            </a:r>
            <a:r>
              <a:rPr lang="ru-RU" sz="1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.....</a:t>
            </a:r>
            <a:r>
              <a:rPr lang="tr-TR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</a:t>
            </a:r>
            <a:r>
              <a:rPr lang="tr-TR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оказалось</a:t>
            </a:r>
            <a:r>
              <a:rPr lang="tr-TR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она</a:t>
            </a:r>
            <a:r>
              <a:rPr lang="tr-TR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удивительн</a:t>
            </a:r>
            <a:r>
              <a:rPr lang="ru-RU" sz="1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....</a:t>
            </a:r>
            <a:r>
              <a:rPr lang="tr-TR" sz="1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злюка</a:t>
            </a:r>
            <a:r>
              <a:rPr lang="tr-TR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tr-TR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tr-TR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Сусликова</a:t>
            </a:r>
            <a:r>
              <a:rPr lang="tr-TR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tr-TR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</a:t>
            </a:r>
            <a:r>
              <a:rPr lang="ru-RU" sz="1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…...</a:t>
            </a:r>
            <a:r>
              <a:rPr lang="tr-TR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плакса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tr-TR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tr-TR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tr-TR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Саша</a:t>
            </a:r>
            <a:r>
              <a:rPr lang="tr-TR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tr-TR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умница</a:t>
            </a:r>
            <a:r>
              <a:rPr lang="tr-TR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</a:t>
            </a:r>
            <a:r>
              <a:rPr lang="tr-TR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больш</a:t>
            </a:r>
            <a:r>
              <a:rPr lang="ru-RU" sz="1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…..</a:t>
            </a:r>
            <a:r>
              <a:rPr lang="tr-TR" sz="1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непоседа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tr-TR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tr-TR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tr-TR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 </a:t>
            </a:r>
            <a:r>
              <a:rPr lang="tr-TR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</a:t>
            </a:r>
            <a:r>
              <a:rPr lang="ru-RU" sz="1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…...</a:t>
            </a:r>
            <a:r>
              <a:rPr lang="tr-TR" sz="1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обжора</a:t>
            </a:r>
            <a:r>
              <a:rPr lang="tr-TR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!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Она </a:t>
            </a:r>
            <a:r>
              <a:rPr lang="tr-TR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главн</a:t>
            </a:r>
            <a:r>
              <a:rPr lang="ru-RU" sz="1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…...</a:t>
            </a:r>
            <a:r>
              <a:rPr lang="tr-TR" sz="1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классная</a:t>
            </a:r>
            <a:r>
              <a:rPr lang="tr-TR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задира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tr-TR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tr-T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20571"/>
      </p:ext>
    </p:extLst>
  </p:cSld>
  <p:clrMapOvr>
    <a:masterClrMapping/>
  </p:clrMapOvr>
</p:sld>
</file>

<file path=ppt/theme/theme1.xml><?xml version="1.0" encoding="utf-8"?>
<a:theme xmlns:a="http://schemas.openxmlformats.org/drawingml/2006/main" name="Yüzeyler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120</TotalTime>
  <Words>53</Words>
  <Application>Microsoft Office PowerPoint</Application>
  <PresentationFormat>Geniş ekran</PresentationFormat>
  <Paragraphs>54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3" baseType="lpstr">
      <vt:lpstr>Arial</vt:lpstr>
      <vt:lpstr>Bookman Old Style</vt:lpstr>
      <vt:lpstr>Calibri</vt:lpstr>
      <vt:lpstr>Helvetica</vt:lpstr>
      <vt:lpstr>Times New Roman</vt:lpstr>
      <vt:lpstr>Trebuchet MS</vt:lpstr>
      <vt:lpstr>Wingdings 3</vt:lpstr>
      <vt:lpstr>Yüzeyler</vt:lpstr>
      <vt:lpstr>Существительные общего рода в Русском языке!</vt:lpstr>
      <vt:lpstr> Существительные общего рода!  </vt:lpstr>
      <vt:lpstr> Посмотрим на примерах.</vt:lpstr>
      <vt:lpstr>    Упражнение:</vt:lpstr>
      <vt:lpstr>  Что мы запомнили?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Существительные общего рода в Русском языке!</dc:title>
  <dc:creator>Jamilya Oguz</dc:creator>
  <cp:lastModifiedBy>Çiğdem</cp:lastModifiedBy>
  <cp:revision>9</cp:revision>
  <dcterms:created xsi:type="dcterms:W3CDTF">2024-04-29T19:39:06Z</dcterms:created>
  <dcterms:modified xsi:type="dcterms:W3CDTF">2024-10-15T16:29:30Z</dcterms:modified>
</cp:coreProperties>
</file>