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564" r:id="rId3"/>
    <p:sldId id="256" r:id="rId4"/>
    <p:sldId id="618" r:id="rId5"/>
    <p:sldId id="572" r:id="rId6"/>
    <p:sldId id="259" r:id="rId7"/>
    <p:sldId id="261" r:id="rId8"/>
    <p:sldId id="260" r:id="rId9"/>
    <p:sldId id="262" r:id="rId10"/>
    <p:sldId id="263" r:id="rId11"/>
    <p:sldId id="530" r:id="rId12"/>
    <p:sldId id="265" r:id="rId13"/>
    <p:sldId id="570" r:id="rId14"/>
    <p:sldId id="565" r:id="rId15"/>
    <p:sldId id="267" r:id="rId16"/>
    <p:sldId id="579" r:id="rId17"/>
    <p:sldId id="269" r:id="rId18"/>
    <p:sldId id="580" r:id="rId19"/>
    <p:sldId id="571" r:id="rId20"/>
    <p:sldId id="566" r:id="rId21"/>
    <p:sldId id="574" r:id="rId22"/>
    <p:sldId id="338" r:id="rId23"/>
    <p:sldId id="270" r:id="rId24"/>
    <p:sldId id="581" r:id="rId25"/>
    <p:sldId id="575" r:id="rId26"/>
    <p:sldId id="339" r:id="rId27"/>
    <p:sldId id="519" r:id="rId28"/>
    <p:sldId id="490" r:id="rId29"/>
    <p:sldId id="583" r:id="rId30"/>
    <p:sldId id="578" r:id="rId31"/>
    <p:sldId id="567" r:id="rId32"/>
    <p:sldId id="577" r:id="rId33"/>
    <p:sldId id="440" r:id="rId34"/>
    <p:sldId id="441" r:id="rId35"/>
    <p:sldId id="582" r:id="rId36"/>
    <p:sldId id="593" r:id="rId37"/>
    <p:sldId id="607" r:id="rId38"/>
    <p:sldId id="609" r:id="rId39"/>
    <p:sldId id="610" r:id="rId40"/>
    <p:sldId id="611" r:id="rId41"/>
    <p:sldId id="576" r:id="rId42"/>
    <p:sldId id="614" r:id="rId43"/>
    <p:sldId id="476" r:id="rId44"/>
    <p:sldId id="612" r:id="rId45"/>
    <p:sldId id="613" r:id="rId46"/>
    <p:sldId id="568" r:id="rId47"/>
    <p:sldId id="616" r:id="rId4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569AE5CD-71BA-4E9A-BE3B-5EF9EC4DD53F}">
          <p14:sldIdLst>
            <p14:sldId id="257"/>
            <p14:sldId id="564"/>
            <p14:sldId id="256"/>
            <p14:sldId id="618"/>
            <p14:sldId id="572"/>
            <p14:sldId id="259"/>
            <p14:sldId id="261"/>
            <p14:sldId id="260"/>
            <p14:sldId id="262"/>
            <p14:sldId id="263"/>
            <p14:sldId id="530"/>
            <p14:sldId id="265"/>
            <p14:sldId id="570"/>
            <p14:sldId id="565"/>
            <p14:sldId id="267"/>
            <p14:sldId id="579"/>
            <p14:sldId id="269"/>
            <p14:sldId id="580"/>
            <p14:sldId id="571"/>
            <p14:sldId id="566"/>
            <p14:sldId id="574"/>
            <p14:sldId id="338"/>
            <p14:sldId id="270"/>
            <p14:sldId id="581"/>
            <p14:sldId id="575"/>
            <p14:sldId id="339"/>
            <p14:sldId id="519"/>
            <p14:sldId id="490"/>
            <p14:sldId id="583"/>
            <p14:sldId id="578"/>
          </p14:sldIdLst>
        </p14:section>
        <p14:section name="Başlıksız Bölüm" id="{CCDA05DE-5F86-4DB5-8FFC-F67715751CAE}">
          <p14:sldIdLst>
            <p14:sldId id="567"/>
            <p14:sldId id="577"/>
            <p14:sldId id="440"/>
            <p14:sldId id="441"/>
            <p14:sldId id="582"/>
            <p14:sldId id="593"/>
            <p14:sldId id="607"/>
            <p14:sldId id="609"/>
            <p14:sldId id="610"/>
            <p14:sldId id="611"/>
            <p14:sldId id="576"/>
            <p14:sldId id="614"/>
            <p14:sldId id="476"/>
            <p14:sldId id="612"/>
            <p14:sldId id="613"/>
            <p14:sldId id="568"/>
            <p14:sldId id="6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0" autoAdjust="0"/>
    <p:restoredTop sz="94980" autoAdjust="0"/>
  </p:normalViewPr>
  <p:slideViewPr>
    <p:cSldViewPr snapToGrid="0">
      <p:cViewPr varScale="1">
        <p:scale>
          <a:sx n="81" d="100"/>
          <a:sy n="81" d="100"/>
        </p:scale>
        <p:origin x="70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ECEE52-F236-4525-8E10-383470B20626}" type="doc">
      <dgm:prSet loTypeId="urn:microsoft.com/office/officeart/2005/8/layout/cycle6" loCatId="cycle" qsTypeId="urn:microsoft.com/office/officeart/2005/8/quickstyle/simple1" qsCatId="simple" csTypeId="urn:microsoft.com/office/officeart/2005/8/colors/accent3_2" csCatId="accent3" phldr="1"/>
      <dgm:spPr/>
      <dgm:t>
        <a:bodyPr/>
        <a:lstStyle/>
        <a:p>
          <a:endParaRPr lang="en-US"/>
        </a:p>
      </dgm:t>
    </dgm:pt>
    <dgm:pt modelId="{3276D5D3-CDF1-4226-A49E-7F14530F27BD}">
      <dgm:prSet custT="1"/>
      <dgm:spPr/>
      <dgm:t>
        <a:bodyPr/>
        <a:lstStyle/>
        <a:p>
          <a:r>
            <a:rPr lang="tr-TR" sz="2000" b="1" dirty="0">
              <a:solidFill>
                <a:schemeClr val="bg1"/>
              </a:solidFill>
            </a:rPr>
            <a:t>STATUES OF PHILOSOPHERS</a:t>
          </a:r>
          <a:endParaRPr lang="en-US" sz="2000" dirty="0">
            <a:solidFill>
              <a:schemeClr val="bg1"/>
            </a:solidFill>
          </a:endParaRPr>
        </a:p>
      </dgm:t>
    </dgm:pt>
    <dgm:pt modelId="{65A5AF3B-378D-4D04-AD1D-52BCD88889DC}" type="parTrans" cxnId="{3BA880A9-3633-488E-B371-81B3F6807CD1}">
      <dgm:prSet/>
      <dgm:spPr/>
      <dgm:t>
        <a:bodyPr/>
        <a:lstStyle/>
        <a:p>
          <a:endParaRPr lang="en-US"/>
        </a:p>
      </dgm:t>
    </dgm:pt>
    <dgm:pt modelId="{6704F87D-58B9-43A6-B296-458C1AD2CDD6}" type="sibTrans" cxnId="{3BA880A9-3633-488E-B371-81B3F6807CD1}">
      <dgm:prSet/>
      <dgm:spPr/>
      <dgm:t>
        <a:bodyPr/>
        <a:lstStyle/>
        <a:p>
          <a:endParaRPr lang="en-US"/>
        </a:p>
      </dgm:t>
    </dgm:pt>
    <dgm:pt modelId="{DA40D8F5-A6BF-4740-A305-FC1DBE27C1F8}">
      <dgm:prSet custT="1"/>
      <dgm:spPr/>
      <dgm:t>
        <a:bodyPr/>
        <a:lstStyle/>
        <a:p>
          <a:r>
            <a:rPr lang="tr-TR" sz="2000" b="1" dirty="0"/>
            <a:t>ANIMAL PELTS FROM VARIOUS LANDS</a:t>
          </a:r>
          <a:endParaRPr lang="en-US" sz="2000" dirty="0"/>
        </a:p>
      </dgm:t>
    </dgm:pt>
    <dgm:pt modelId="{28A3FFC8-911A-4364-9F0F-C35139D9FF13}" type="parTrans" cxnId="{7886C3D1-1139-4E53-8813-D4FFBD0402F6}">
      <dgm:prSet/>
      <dgm:spPr/>
      <dgm:t>
        <a:bodyPr/>
        <a:lstStyle/>
        <a:p>
          <a:endParaRPr lang="en-US"/>
        </a:p>
      </dgm:t>
    </dgm:pt>
    <dgm:pt modelId="{D0C65A52-A2C6-4D9B-8334-E0090A60FE6A}" type="sibTrans" cxnId="{7886C3D1-1139-4E53-8813-D4FFBD0402F6}">
      <dgm:prSet/>
      <dgm:spPr/>
      <dgm:t>
        <a:bodyPr/>
        <a:lstStyle/>
        <a:p>
          <a:endParaRPr lang="en-US"/>
        </a:p>
      </dgm:t>
    </dgm:pt>
    <dgm:pt modelId="{95A28690-AE64-4734-9CB8-0F34C1302F41}">
      <dgm:prSet custT="1"/>
      <dgm:spPr/>
      <dgm:t>
        <a:bodyPr/>
        <a:lstStyle/>
        <a:p>
          <a:r>
            <a:rPr lang="tr-TR" sz="2000" b="1" dirty="0"/>
            <a:t>ANIMAL AND PLANT SAMPLES</a:t>
          </a:r>
          <a:endParaRPr lang="en-US" sz="2000" dirty="0"/>
        </a:p>
      </dgm:t>
    </dgm:pt>
    <dgm:pt modelId="{03DD9B61-F5AB-4B1E-A441-56051FB2D472}" type="parTrans" cxnId="{0696483A-B314-44D4-BD7F-E2BAD3F8C1FC}">
      <dgm:prSet/>
      <dgm:spPr/>
      <dgm:t>
        <a:bodyPr/>
        <a:lstStyle/>
        <a:p>
          <a:endParaRPr lang="en-US"/>
        </a:p>
      </dgm:t>
    </dgm:pt>
    <dgm:pt modelId="{E5AE676D-EAE5-43C4-A5FE-3B32A776B2E9}" type="sibTrans" cxnId="{0696483A-B314-44D4-BD7F-E2BAD3F8C1FC}">
      <dgm:prSet/>
      <dgm:spPr/>
      <dgm:t>
        <a:bodyPr/>
        <a:lstStyle/>
        <a:p>
          <a:endParaRPr lang="en-US"/>
        </a:p>
      </dgm:t>
    </dgm:pt>
    <dgm:pt modelId="{0DCF5542-11B3-4524-BCC7-3E5B7C645A0E}">
      <dgm:prSet custT="1"/>
      <dgm:spPr/>
      <dgm:t>
        <a:bodyPr/>
        <a:lstStyle/>
        <a:p>
          <a:r>
            <a:rPr lang="en-US" sz="2000" b="1" i="0" dirty="0"/>
            <a:t>Instruments used in astronomy and medicine</a:t>
          </a:r>
          <a:endParaRPr lang="en-US" sz="2000" b="1" dirty="0"/>
        </a:p>
      </dgm:t>
    </dgm:pt>
    <dgm:pt modelId="{66313B9A-54AE-442D-84B1-D446AF888D01}" type="parTrans" cxnId="{F88E0ED8-119A-491D-B677-4E2EBDAE0178}">
      <dgm:prSet/>
      <dgm:spPr/>
      <dgm:t>
        <a:bodyPr/>
        <a:lstStyle/>
        <a:p>
          <a:endParaRPr lang="tr-TR"/>
        </a:p>
      </dgm:t>
    </dgm:pt>
    <dgm:pt modelId="{39B1BDD0-9001-4740-B0F5-3499F45297A1}" type="sibTrans" cxnId="{F88E0ED8-119A-491D-B677-4E2EBDAE0178}">
      <dgm:prSet/>
      <dgm:spPr/>
      <dgm:t>
        <a:bodyPr/>
        <a:lstStyle/>
        <a:p>
          <a:endParaRPr lang="tr-TR"/>
        </a:p>
      </dgm:t>
    </dgm:pt>
    <dgm:pt modelId="{3A76B2C7-4650-4187-AEED-12DDAFDF21AB}" type="pres">
      <dgm:prSet presAssocID="{1CECEE52-F236-4525-8E10-383470B20626}" presName="cycle" presStyleCnt="0">
        <dgm:presLayoutVars>
          <dgm:dir/>
          <dgm:resizeHandles val="exact"/>
        </dgm:presLayoutVars>
      </dgm:prSet>
      <dgm:spPr/>
    </dgm:pt>
    <dgm:pt modelId="{DC29F18B-C2BA-45FA-A492-6F196AC6AC1E}" type="pres">
      <dgm:prSet presAssocID="{3276D5D3-CDF1-4226-A49E-7F14530F27BD}" presName="node" presStyleLbl="node1" presStyleIdx="0" presStyleCnt="4" custScaleX="151305" custScaleY="138196">
        <dgm:presLayoutVars>
          <dgm:bulletEnabled val="1"/>
        </dgm:presLayoutVars>
      </dgm:prSet>
      <dgm:spPr/>
    </dgm:pt>
    <dgm:pt modelId="{6F4C242B-2D5C-4BBC-9CF1-E73A0DFFEB3E}" type="pres">
      <dgm:prSet presAssocID="{3276D5D3-CDF1-4226-A49E-7F14530F27BD}" presName="spNode" presStyleCnt="0"/>
      <dgm:spPr/>
    </dgm:pt>
    <dgm:pt modelId="{62F44DB1-B2BE-4931-BE2F-9AA82846C5E3}" type="pres">
      <dgm:prSet presAssocID="{6704F87D-58B9-43A6-B296-458C1AD2CDD6}" presName="sibTrans" presStyleLbl="sibTrans1D1" presStyleIdx="0" presStyleCnt="4"/>
      <dgm:spPr/>
    </dgm:pt>
    <dgm:pt modelId="{FFB8584D-6FC6-43AE-B632-B3DFD9693AB2}" type="pres">
      <dgm:prSet presAssocID="{0DCF5542-11B3-4524-BCC7-3E5B7C645A0E}" presName="node" presStyleLbl="node1" presStyleIdx="1" presStyleCnt="4" custScaleX="155287" custScaleY="158832">
        <dgm:presLayoutVars>
          <dgm:bulletEnabled val="1"/>
        </dgm:presLayoutVars>
      </dgm:prSet>
      <dgm:spPr/>
    </dgm:pt>
    <dgm:pt modelId="{81FFE77D-90EF-4CD0-B46D-D27C290DB55E}" type="pres">
      <dgm:prSet presAssocID="{0DCF5542-11B3-4524-BCC7-3E5B7C645A0E}" presName="spNode" presStyleCnt="0"/>
      <dgm:spPr/>
    </dgm:pt>
    <dgm:pt modelId="{AA4DDD6A-41CB-49D8-8383-7060B35C37ED}" type="pres">
      <dgm:prSet presAssocID="{39B1BDD0-9001-4740-B0F5-3499F45297A1}" presName="sibTrans" presStyleLbl="sibTrans1D1" presStyleIdx="1" presStyleCnt="4"/>
      <dgm:spPr/>
    </dgm:pt>
    <dgm:pt modelId="{17101D16-372D-40F3-B839-8C4B5FFC6D5B}" type="pres">
      <dgm:prSet presAssocID="{DA40D8F5-A6BF-4740-A305-FC1DBE27C1F8}" presName="node" presStyleLbl="node1" presStyleIdx="2" presStyleCnt="4" custScaleX="169084" custScaleY="152792">
        <dgm:presLayoutVars>
          <dgm:bulletEnabled val="1"/>
        </dgm:presLayoutVars>
      </dgm:prSet>
      <dgm:spPr/>
    </dgm:pt>
    <dgm:pt modelId="{A2ECF363-92F6-475D-AD41-C048896F5455}" type="pres">
      <dgm:prSet presAssocID="{DA40D8F5-A6BF-4740-A305-FC1DBE27C1F8}" presName="spNode" presStyleCnt="0"/>
      <dgm:spPr/>
    </dgm:pt>
    <dgm:pt modelId="{3F8D3C0B-800A-443C-91F7-799725453E00}" type="pres">
      <dgm:prSet presAssocID="{D0C65A52-A2C6-4D9B-8334-E0090A60FE6A}" presName="sibTrans" presStyleLbl="sibTrans1D1" presStyleIdx="2" presStyleCnt="4"/>
      <dgm:spPr/>
    </dgm:pt>
    <dgm:pt modelId="{F245AE7E-B600-4C79-913B-E92EEE2A1190}" type="pres">
      <dgm:prSet presAssocID="{95A28690-AE64-4734-9CB8-0F34C1302F41}" presName="node" presStyleLbl="node1" presStyleIdx="3" presStyleCnt="4" custScaleX="143260" custScaleY="133063">
        <dgm:presLayoutVars>
          <dgm:bulletEnabled val="1"/>
        </dgm:presLayoutVars>
      </dgm:prSet>
      <dgm:spPr/>
    </dgm:pt>
    <dgm:pt modelId="{14C28DA9-1CB4-4AA2-B552-45ACCEE372ED}" type="pres">
      <dgm:prSet presAssocID="{95A28690-AE64-4734-9CB8-0F34C1302F41}" presName="spNode" presStyleCnt="0"/>
      <dgm:spPr/>
    </dgm:pt>
    <dgm:pt modelId="{AD4B8547-9206-46F8-986C-3E8B233421B3}" type="pres">
      <dgm:prSet presAssocID="{E5AE676D-EAE5-43C4-A5FE-3B32A776B2E9}" presName="sibTrans" presStyleLbl="sibTrans1D1" presStyleIdx="3" presStyleCnt="4"/>
      <dgm:spPr/>
    </dgm:pt>
  </dgm:ptLst>
  <dgm:cxnLst>
    <dgm:cxn modelId="{9299BB24-1242-47AB-B113-C8844D191900}" type="presOf" srcId="{E5AE676D-EAE5-43C4-A5FE-3B32A776B2E9}" destId="{AD4B8547-9206-46F8-986C-3E8B233421B3}" srcOrd="0" destOrd="0" presId="urn:microsoft.com/office/officeart/2005/8/layout/cycle6"/>
    <dgm:cxn modelId="{0696483A-B314-44D4-BD7F-E2BAD3F8C1FC}" srcId="{1CECEE52-F236-4525-8E10-383470B20626}" destId="{95A28690-AE64-4734-9CB8-0F34C1302F41}" srcOrd="3" destOrd="0" parTransId="{03DD9B61-F5AB-4B1E-A441-56051FB2D472}" sibTransId="{E5AE676D-EAE5-43C4-A5FE-3B32A776B2E9}"/>
    <dgm:cxn modelId="{F7A18269-3BEE-420B-9434-D0895F0B71B1}" type="presOf" srcId="{0DCF5542-11B3-4524-BCC7-3E5B7C645A0E}" destId="{FFB8584D-6FC6-43AE-B632-B3DFD9693AB2}" srcOrd="0" destOrd="0" presId="urn:microsoft.com/office/officeart/2005/8/layout/cycle6"/>
    <dgm:cxn modelId="{DD55A94C-DBEE-46F1-A5EE-7B7EF41C4363}" type="presOf" srcId="{3276D5D3-CDF1-4226-A49E-7F14530F27BD}" destId="{DC29F18B-C2BA-45FA-A492-6F196AC6AC1E}" srcOrd="0" destOrd="0" presId="urn:microsoft.com/office/officeart/2005/8/layout/cycle6"/>
    <dgm:cxn modelId="{5F69A47D-BC36-4221-A002-CDE04EDF7D77}" type="presOf" srcId="{1CECEE52-F236-4525-8E10-383470B20626}" destId="{3A76B2C7-4650-4187-AEED-12DDAFDF21AB}" srcOrd="0" destOrd="0" presId="urn:microsoft.com/office/officeart/2005/8/layout/cycle6"/>
    <dgm:cxn modelId="{3BA880A9-3633-488E-B371-81B3F6807CD1}" srcId="{1CECEE52-F236-4525-8E10-383470B20626}" destId="{3276D5D3-CDF1-4226-A49E-7F14530F27BD}" srcOrd="0" destOrd="0" parTransId="{65A5AF3B-378D-4D04-AD1D-52BCD88889DC}" sibTransId="{6704F87D-58B9-43A6-B296-458C1AD2CDD6}"/>
    <dgm:cxn modelId="{731489B5-A470-4CD5-A86E-E64D9886972F}" type="presOf" srcId="{DA40D8F5-A6BF-4740-A305-FC1DBE27C1F8}" destId="{17101D16-372D-40F3-B839-8C4B5FFC6D5B}" srcOrd="0" destOrd="0" presId="urn:microsoft.com/office/officeart/2005/8/layout/cycle6"/>
    <dgm:cxn modelId="{E0E7B4BA-4AEA-4C92-A6BC-43B38BBBD01C}" type="presOf" srcId="{39B1BDD0-9001-4740-B0F5-3499F45297A1}" destId="{AA4DDD6A-41CB-49D8-8383-7060B35C37ED}" srcOrd="0" destOrd="0" presId="urn:microsoft.com/office/officeart/2005/8/layout/cycle6"/>
    <dgm:cxn modelId="{7886C3D1-1139-4E53-8813-D4FFBD0402F6}" srcId="{1CECEE52-F236-4525-8E10-383470B20626}" destId="{DA40D8F5-A6BF-4740-A305-FC1DBE27C1F8}" srcOrd="2" destOrd="0" parTransId="{28A3FFC8-911A-4364-9F0F-C35139D9FF13}" sibTransId="{D0C65A52-A2C6-4D9B-8334-E0090A60FE6A}"/>
    <dgm:cxn modelId="{F88E0ED8-119A-491D-B677-4E2EBDAE0178}" srcId="{1CECEE52-F236-4525-8E10-383470B20626}" destId="{0DCF5542-11B3-4524-BCC7-3E5B7C645A0E}" srcOrd="1" destOrd="0" parTransId="{66313B9A-54AE-442D-84B1-D446AF888D01}" sibTransId="{39B1BDD0-9001-4740-B0F5-3499F45297A1}"/>
    <dgm:cxn modelId="{6E77DAD9-821A-4E0E-9B26-FE71AA375167}" type="presOf" srcId="{95A28690-AE64-4734-9CB8-0F34C1302F41}" destId="{F245AE7E-B600-4C79-913B-E92EEE2A1190}" srcOrd="0" destOrd="0" presId="urn:microsoft.com/office/officeart/2005/8/layout/cycle6"/>
    <dgm:cxn modelId="{49FE4FEC-B450-4434-BD9A-118CAF3F0D0A}" type="presOf" srcId="{6704F87D-58B9-43A6-B296-458C1AD2CDD6}" destId="{62F44DB1-B2BE-4931-BE2F-9AA82846C5E3}" srcOrd="0" destOrd="0" presId="urn:microsoft.com/office/officeart/2005/8/layout/cycle6"/>
    <dgm:cxn modelId="{2A312DF3-353C-4E1E-99C5-80D0F8B941DE}" type="presOf" srcId="{D0C65A52-A2C6-4D9B-8334-E0090A60FE6A}" destId="{3F8D3C0B-800A-443C-91F7-799725453E00}" srcOrd="0" destOrd="0" presId="urn:microsoft.com/office/officeart/2005/8/layout/cycle6"/>
    <dgm:cxn modelId="{E96235A1-82D7-4B07-8C67-0C7FCB8BA2E5}" type="presParOf" srcId="{3A76B2C7-4650-4187-AEED-12DDAFDF21AB}" destId="{DC29F18B-C2BA-45FA-A492-6F196AC6AC1E}" srcOrd="0" destOrd="0" presId="urn:microsoft.com/office/officeart/2005/8/layout/cycle6"/>
    <dgm:cxn modelId="{8F46C7F3-EF15-4C35-A91C-FD95DBB0A50E}" type="presParOf" srcId="{3A76B2C7-4650-4187-AEED-12DDAFDF21AB}" destId="{6F4C242B-2D5C-4BBC-9CF1-E73A0DFFEB3E}" srcOrd="1" destOrd="0" presId="urn:microsoft.com/office/officeart/2005/8/layout/cycle6"/>
    <dgm:cxn modelId="{230F9FDB-B50B-4535-A817-389C46FBDDA6}" type="presParOf" srcId="{3A76B2C7-4650-4187-AEED-12DDAFDF21AB}" destId="{62F44DB1-B2BE-4931-BE2F-9AA82846C5E3}" srcOrd="2" destOrd="0" presId="urn:microsoft.com/office/officeart/2005/8/layout/cycle6"/>
    <dgm:cxn modelId="{43C10CBF-0C6F-41C0-9931-E5963272C2CD}" type="presParOf" srcId="{3A76B2C7-4650-4187-AEED-12DDAFDF21AB}" destId="{FFB8584D-6FC6-43AE-B632-B3DFD9693AB2}" srcOrd="3" destOrd="0" presId="urn:microsoft.com/office/officeart/2005/8/layout/cycle6"/>
    <dgm:cxn modelId="{4BCC27CF-30F8-49FE-A3B0-BEFC5F75BB0A}" type="presParOf" srcId="{3A76B2C7-4650-4187-AEED-12DDAFDF21AB}" destId="{81FFE77D-90EF-4CD0-B46D-D27C290DB55E}" srcOrd="4" destOrd="0" presId="urn:microsoft.com/office/officeart/2005/8/layout/cycle6"/>
    <dgm:cxn modelId="{89DD7BE0-B9E5-4BE1-9E5F-862AC531CE3B}" type="presParOf" srcId="{3A76B2C7-4650-4187-AEED-12DDAFDF21AB}" destId="{AA4DDD6A-41CB-49D8-8383-7060B35C37ED}" srcOrd="5" destOrd="0" presId="urn:microsoft.com/office/officeart/2005/8/layout/cycle6"/>
    <dgm:cxn modelId="{801C3729-C362-4D31-AAEE-96E7DECF4CB5}" type="presParOf" srcId="{3A76B2C7-4650-4187-AEED-12DDAFDF21AB}" destId="{17101D16-372D-40F3-B839-8C4B5FFC6D5B}" srcOrd="6" destOrd="0" presId="urn:microsoft.com/office/officeart/2005/8/layout/cycle6"/>
    <dgm:cxn modelId="{39F7B57D-F2DC-449E-BA9F-7187F44137D1}" type="presParOf" srcId="{3A76B2C7-4650-4187-AEED-12DDAFDF21AB}" destId="{A2ECF363-92F6-475D-AD41-C048896F5455}" srcOrd="7" destOrd="0" presId="urn:microsoft.com/office/officeart/2005/8/layout/cycle6"/>
    <dgm:cxn modelId="{8ABA8691-C4F2-4E0F-A027-427FD8EF0CCE}" type="presParOf" srcId="{3A76B2C7-4650-4187-AEED-12DDAFDF21AB}" destId="{3F8D3C0B-800A-443C-91F7-799725453E00}" srcOrd="8" destOrd="0" presId="urn:microsoft.com/office/officeart/2005/8/layout/cycle6"/>
    <dgm:cxn modelId="{E3D070E9-D521-46BD-A010-7A806448B1C4}" type="presParOf" srcId="{3A76B2C7-4650-4187-AEED-12DDAFDF21AB}" destId="{F245AE7E-B600-4C79-913B-E92EEE2A1190}" srcOrd="9" destOrd="0" presId="urn:microsoft.com/office/officeart/2005/8/layout/cycle6"/>
    <dgm:cxn modelId="{76D8C3CF-90CA-410B-9EA0-20D6B460008B}" type="presParOf" srcId="{3A76B2C7-4650-4187-AEED-12DDAFDF21AB}" destId="{14C28DA9-1CB4-4AA2-B552-45ACCEE372ED}" srcOrd="10" destOrd="0" presId="urn:microsoft.com/office/officeart/2005/8/layout/cycle6"/>
    <dgm:cxn modelId="{3F0CCA30-292C-4F1C-B6EE-8993FC4735AF}" type="presParOf" srcId="{3A76B2C7-4650-4187-AEED-12DDAFDF21AB}" destId="{AD4B8547-9206-46F8-986C-3E8B233421B3}" srcOrd="11" destOrd="0" presId="urn:microsoft.com/office/officeart/2005/8/layout/cycle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9F18B-C2BA-45FA-A492-6F196AC6AC1E}">
      <dsp:nvSpPr>
        <dsp:cNvPr id="0" name=""/>
        <dsp:cNvSpPr/>
      </dsp:nvSpPr>
      <dsp:spPr>
        <a:xfrm>
          <a:off x="1303575" y="-191084"/>
          <a:ext cx="1965265" cy="116674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b="1" kern="1200" dirty="0">
              <a:solidFill>
                <a:schemeClr val="bg1"/>
              </a:solidFill>
            </a:rPr>
            <a:t>STATUES OF PHILOSOPHERS</a:t>
          </a:r>
          <a:endParaRPr lang="en-US" sz="2000" kern="1200" dirty="0">
            <a:solidFill>
              <a:schemeClr val="bg1"/>
            </a:solidFill>
          </a:endParaRPr>
        </a:p>
      </dsp:txBody>
      <dsp:txXfrm>
        <a:off x="1360531" y="-134128"/>
        <a:ext cx="1851353" cy="1052835"/>
      </dsp:txXfrm>
    </dsp:sp>
    <dsp:sp modelId="{62F44DB1-B2BE-4931-BE2F-9AA82846C5E3}">
      <dsp:nvSpPr>
        <dsp:cNvPr id="0" name=""/>
        <dsp:cNvSpPr/>
      </dsp:nvSpPr>
      <dsp:spPr>
        <a:xfrm>
          <a:off x="889659" y="392289"/>
          <a:ext cx="2793096" cy="2793096"/>
        </a:xfrm>
        <a:custGeom>
          <a:avLst/>
          <a:gdLst/>
          <a:ahLst/>
          <a:cxnLst/>
          <a:rect l="0" t="0" r="0" b="0"/>
          <a:pathLst>
            <a:path>
              <a:moveTo>
                <a:pt x="2382040" y="407027"/>
              </a:moveTo>
              <a:arcTo wR="1396548" hR="1396548" stAng="18892987" swAng="975570"/>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B8584D-6FC6-43AE-B632-B3DFD9693AB2}">
      <dsp:nvSpPr>
        <dsp:cNvPr id="0" name=""/>
        <dsp:cNvSpPr/>
      </dsp:nvSpPr>
      <dsp:spPr>
        <a:xfrm>
          <a:off x="2674262" y="1118351"/>
          <a:ext cx="2016986" cy="13409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t>Instruments used in astronomy and medicine</a:t>
          </a:r>
          <a:endParaRPr lang="en-US" sz="2000" b="1" kern="1200" dirty="0"/>
        </a:p>
      </dsp:txBody>
      <dsp:txXfrm>
        <a:off x="2739723" y="1183812"/>
        <a:ext cx="1886064" cy="1210048"/>
      </dsp:txXfrm>
    </dsp:sp>
    <dsp:sp modelId="{AA4DDD6A-41CB-49D8-8383-7060B35C37ED}">
      <dsp:nvSpPr>
        <dsp:cNvPr id="0" name=""/>
        <dsp:cNvSpPr/>
      </dsp:nvSpPr>
      <dsp:spPr>
        <a:xfrm>
          <a:off x="889659" y="392289"/>
          <a:ext cx="2793096" cy="2793096"/>
        </a:xfrm>
        <a:custGeom>
          <a:avLst/>
          <a:gdLst/>
          <a:ahLst/>
          <a:cxnLst/>
          <a:rect l="0" t="0" r="0" b="0"/>
          <a:pathLst>
            <a:path>
              <a:moveTo>
                <a:pt x="2620509" y="2069054"/>
              </a:moveTo>
              <a:arcTo wR="1396548" hR="1396548" stAng="1727198" swAng="556701"/>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7101D16-372D-40F3-B839-8C4B5FFC6D5B}">
      <dsp:nvSpPr>
        <dsp:cNvPr id="0" name=""/>
        <dsp:cNvSpPr/>
      </dsp:nvSpPr>
      <dsp:spPr>
        <a:xfrm>
          <a:off x="1188111" y="2540396"/>
          <a:ext cx="2196192" cy="128997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b="1" kern="1200" dirty="0"/>
            <a:t>ANIMAL PELTS FROM VARIOUS LANDS</a:t>
          </a:r>
          <a:endParaRPr lang="en-US" sz="2000" kern="1200" dirty="0"/>
        </a:p>
      </dsp:txBody>
      <dsp:txXfrm>
        <a:off x="1251082" y="2603367"/>
        <a:ext cx="2070250" cy="1164034"/>
      </dsp:txXfrm>
    </dsp:sp>
    <dsp:sp modelId="{3F8D3C0B-800A-443C-91F7-799725453E00}">
      <dsp:nvSpPr>
        <dsp:cNvPr id="0" name=""/>
        <dsp:cNvSpPr/>
      </dsp:nvSpPr>
      <dsp:spPr>
        <a:xfrm>
          <a:off x="889659" y="392289"/>
          <a:ext cx="2793096" cy="2793096"/>
        </a:xfrm>
        <a:custGeom>
          <a:avLst/>
          <a:gdLst/>
          <a:ahLst/>
          <a:cxnLst/>
          <a:rect l="0" t="0" r="0" b="0"/>
          <a:pathLst>
            <a:path>
              <a:moveTo>
                <a:pt x="296285" y="2256646"/>
              </a:moveTo>
              <a:arcTo wR="1396548" hR="1396548" stAng="8519070" swAng="849303"/>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245AE7E-B600-4C79-913B-E92EEE2A1190}">
      <dsp:nvSpPr>
        <dsp:cNvPr id="0" name=""/>
        <dsp:cNvSpPr/>
      </dsp:nvSpPr>
      <dsp:spPr>
        <a:xfrm>
          <a:off x="-40725" y="1227131"/>
          <a:ext cx="1860770" cy="112341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b="1" kern="1200" dirty="0"/>
            <a:t>ANIMAL AND PLANT SAMPLES</a:t>
          </a:r>
          <a:endParaRPr lang="en-US" sz="2000" kern="1200" dirty="0"/>
        </a:p>
      </dsp:txBody>
      <dsp:txXfrm>
        <a:off x="14115" y="1281971"/>
        <a:ext cx="1751090" cy="1013730"/>
      </dsp:txXfrm>
    </dsp:sp>
    <dsp:sp modelId="{AD4B8547-9206-46F8-986C-3E8B233421B3}">
      <dsp:nvSpPr>
        <dsp:cNvPr id="0" name=""/>
        <dsp:cNvSpPr/>
      </dsp:nvSpPr>
      <dsp:spPr>
        <a:xfrm>
          <a:off x="889659" y="392289"/>
          <a:ext cx="2793096" cy="2793096"/>
        </a:xfrm>
        <a:custGeom>
          <a:avLst/>
          <a:gdLst/>
          <a:ahLst/>
          <a:cxnLst/>
          <a:rect l="0" t="0" r="0" b="0"/>
          <a:pathLst>
            <a:path>
              <a:moveTo>
                <a:pt x="120052" y="830062"/>
              </a:moveTo>
              <a:arcTo wR="1396548" hR="1396548" stAng="12235847" swAng="1268222"/>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91EE86-DE8E-487B-B8AC-01453F6881FA}" type="datetimeFigureOut">
              <a:rPr lang="tr-TR" smtClean="0"/>
              <a:t>24.09.2019</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38E392-BE61-4487-86CC-C442F852478B}" type="slidenum">
              <a:rPr lang="tr-TR" smtClean="0"/>
              <a:t>‹#›</a:t>
            </a:fld>
            <a:endParaRPr lang="tr-TR"/>
          </a:p>
        </p:txBody>
      </p:sp>
    </p:spTree>
    <p:extLst>
      <p:ext uri="{BB962C8B-B14F-4D97-AF65-F5344CB8AC3E}">
        <p14:creationId xmlns:p14="http://schemas.microsoft.com/office/powerpoint/2010/main" val="2669541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latin typeface="Algerian" panose="04020705040A02060702" pitchFamily="82" charset="0"/>
              </a:rPr>
              <a:t>MÜZE</a:t>
            </a:r>
          </a:p>
        </p:txBody>
      </p:sp>
      <p:sp>
        <p:nvSpPr>
          <p:cNvPr id="4" name="Slayt Numarası Yer Tutucusu 3"/>
          <p:cNvSpPr>
            <a:spLocks noGrp="1"/>
          </p:cNvSpPr>
          <p:nvPr>
            <p:ph type="sldNum" sz="quarter" idx="5"/>
          </p:nvPr>
        </p:nvSpPr>
        <p:spPr/>
        <p:txBody>
          <a:bodyPr/>
          <a:lstStyle/>
          <a:p>
            <a:fld id="{5738E392-BE61-4487-86CC-C442F852478B}" type="slidenum">
              <a:rPr lang="tr-TR" smtClean="0"/>
              <a:t>1</a:t>
            </a:fld>
            <a:endParaRPr lang="tr-TR"/>
          </a:p>
        </p:txBody>
      </p:sp>
    </p:spTree>
    <p:extLst>
      <p:ext uri="{BB962C8B-B14F-4D97-AF65-F5344CB8AC3E}">
        <p14:creationId xmlns:p14="http://schemas.microsoft.com/office/powerpoint/2010/main" val="1497609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2D258C6-1A4C-40F9-A033-226308978B18}" type="slidenum">
              <a:rPr lang="en-US">
                <a:latin typeface="Arial" pitchFamily="34" charset="0"/>
              </a:rPr>
              <a:pPr/>
              <a:t>26</a:t>
            </a:fld>
            <a:endParaRPr lang="en-US">
              <a:latin typeface="Arial"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tr-TR">
                <a:latin typeface="Arial" pitchFamily="34" charset="0"/>
              </a:rPr>
              <a:t>Frigler</a:t>
            </a:r>
            <a:endParaRPr 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b="1" dirty="0">
                <a:solidFill>
                  <a:schemeClr val="tx1"/>
                </a:solidFill>
              </a:rPr>
              <a:t>Çorum Müzesi</a:t>
            </a:r>
          </a:p>
        </p:txBody>
      </p:sp>
      <p:sp>
        <p:nvSpPr>
          <p:cNvPr id="4" name="3 Slayt Numarası Yer Tutucusu"/>
          <p:cNvSpPr>
            <a:spLocks noGrp="1"/>
          </p:cNvSpPr>
          <p:nvPr>
            <p:ph type="sldNum" sz="quarter" idx="10"/>
          </p:nvPr>
        </p:nvSpPr>
        <p:spPr/>
        <p:txBody>
          <a:bodyPr/>
          <a:lstStyle/>
          <a:p>
            <a:fld id="{B39E7C72-C724-4821-8E9A-C069CBA13D15}" type="slidenum">
              <a:rPr lang="tr-TR" smtClean="0"/>
              <a:pPr/>
              <a:t>27</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Çorum Arkeoloji</a:t>
            </a:r>
            <a:r>
              <a:rPr lang="tr-TR" baseline="0" dirty="0"/>
              <a:t> Müzesi Savaş Arabası Simülasyonu</a:t>
            </a:r>
            <a:endParaRPr lang="tr-TR" dirty="0"/>
          </a:p>
        </p:txBody>
      </p:sp>
      <p:sp>
        <p:nvSpPr>
          <p:cNvPr id="4" name="3 Slayt Numarası Yer Tutucusu"/>
          <p:cNvSpPr>
            <a:spLocks noGrp="1"/>
          </p:cNvSpPr>
          <p:nvPr>
            <p:ph type="sldNum" sz="quarter" idx="10"/>
          </p:nvPr>
        </p:nvSpPr>
        <p:spPr/>
        <p:txBody>
          <a:bodyPr/>
          <a:lstStyle/>
          <a:p>
            <a:fld id="{245F4D80-E1A4-4069-B3EB-D4D1C6F6F2AB}" type="slidenum">
              <a:rPr lang="tr-TR" smtClean="0"/>
              <a:pPr/>
              <a:t>28</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Doğa Tarihi Müzeleri?</a:t>
            </a:r>
          </a:p>
        </p:txBody>
      </p:sp>
      <p:sp>
        <p:nvSpPr>
          <p:cNvPr id="4" name="Slayt Numarası Yer Tutucusu 3"/>
          <p:cNvSpPr>
            <a:spLocks noGrp="1"/>
          </p:cNvSpPr>
          <p:nvPr>
            <p:ph type="sldNum" sz="quarter" idx="5"/>
          </p:nvPr>
        </p:nvSpPr>
        <p:spPr/>
        <p:txBody>
          <a:bodyPr/>
          <a:lstStyle/>
          <a:p>
            <a:fld id="{5738E392-BE61-4487-86CC-C442F852478B}" type="slidenum">
              <a:rPr lang="tr-TR" smtClean="0"/>
              <a:t>30</a:t>
            </a:fld>
            <a:endParaRPr lang="tr-TR"/>
          </a:p>
        </p:txBody>
      </p:sp>
    </p:spTree>
    <p:extLst>
      <p:ext uri="{BB962C8B-B14F-4D97-AF65-F5344CB8AC3E}">
        <p14:creationId xmlns:p14="http://schemas.microsoft.com/office/powerpoint/2010/main" val="3178935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highlight>
                  <a:srgbClr val="FFFF00"/>
                </a:highlight>
              </a:rPr>
              <a:t>PTT Pul Müzesi</a:t>
            </a:r>
          </a:p>
        </p:txBody>
      </p:sp>
      <p:sp>
        <p:nvSpPr>
          <p:cNvPr id="4" name="Slayt Numarası Yer Tutucusu 3"/>
          <p:cNvSpPr>
            <a:spLocks noGrp="1"/>
          </p:cNvSpPr>
          <p:nvPr>
            <p:ph type="sldNum" sz="quarter" idx="5"/>
          </p:nvPr>
        </p:nvSpPr>
        <p:spPr/>
        <p:txBody>
          <a:bodyPr/>
          <a:lstStyle/>
          <a:p>
            <a:fld id="{5738E392-BE61-4487-86CC-C442F852478B}" type="slidenum">
              <a:rPr lang="tr-TR" smtClean="0"/>
              <a:t>31</a:t>
            </a:fld>
            <a:endParaRPr lang="tr-TR"/>
          </a:p>
        </p:txBody>
      </p:sp>
    </p:spTree>
    <p:extLst>
      <p:ext uri="{BB962C8B-B14F-4D97-AF65-F5344CB8AC3E}">
        <p14:creationId xmlns:p14="http://schemas.microsoft.com/office/powerpoint/2010/main" val="3478493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4500" b="1" dirty="0"/>
              <a:t>BAVUL MÜZELER </a:t>
            </a:r>
          </a:p>
        </p:txBody>
      </p:sp>
      <p:sp>
        <p:nvSpPr>
          <p:cNvPr id="4" name="Slayt Numarası Yer Tutucusu 3"/>
          <p:cNvSpPr>
            <a:spLocks noGrp="1"/>
          </p:cNvSpPr>
          <p:nvPr>
            <p:ph type="sldNum" sz="quarter" idx="5"/>
          </p:nvPr>
        </p:nvSpPr>
        <p:spPr/>
        <p:txBody>
          <a:bodyPr/>
          <a:lstStyle/>
          <a:p>
            <a:fld id="{5738E392-BE61-4487-86CC-C442F852478B}" type="slidenum">
              <a:rPr lang="tr-TR" smtClean="0"/>
              <a:t>33</a:t>
            </a:fld>
            <a:endParaRPr lang="tr-TR"/>
          </a:p>
        </p:txBody>
      </p:sp>
    </p:spTree>
    <p:extLst>
      <p:ext uri="{BB962C8B-B14F-4D97-AF65-F5344CB8AC3E}">
        <p14:creationId xmlns:p14="http://schemas.microsoft.com/office/powerpoint/2010/main" val="3609793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4300" b="1" dirty="0">
                <a:solidFill>
                  <a:schemeClr val="bg1"/>
                </a:solidFill>
              </a:rPr>
              <a:t>Sanat Müzeleri</a:t>
            </a:r>
          </a:p>
        </p:txBody>
      </p:sp>
      <p:sp>
        <p:nvSpPr>
          <p:cNvPr id="4" name="Slayt Numarası Yer Tutucusu 3"/>
          <p:cNvSpPr>
            <a:spLocks noGrp="1"/>
          </p:cNvSpPr>
          <p:nvPr>
            <p:ph type="sldNum" sz="quarter" idx="5"/>
          </p:nvPr>
        </p:nvSpPr>
        <p:spPr/>
        <p:txBody>
          <a:bodyPr/>
          <a:lstStyle/>
          <a:p>
            <a:fld id="{5738E392-BE61-4487-86CC-C442F852478B}" type="slidenum">
              <a:rPr lang="tr-TR" smtClean="0"/>
              <a:t>35</a:t>
            </a:fld>
            <a:endParaRPr lang="tr-TR"/>
          </a:p>
        </p:txBody>
      </p:sp>
    </p:spTree>
    <p:extLst>
      <p:ext uri="{BB962C8B-B14F-4D97-AF65-F5344CB8AC3E}">
        <p14:creationId xmlns:p14="http://schemas.microsoft.com/office/powerpoint/2010/main" val="2405235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sz="1200" b="1" kern="1200" dirty="0">
                <a:solidFill>
                  <a:schemeClr val="tx1"/>
                </a:solidFill>
                <a:latin typeface="+mn-lt"/>
                <a:ea typeface="+mn-ea"/>
                <a:cs typeface="+mn-cs"/>
              </a:rPr>
              <a:t>III. </a:t>
            </a:r>
            <a:r>
              <a:rPr lang="en-US" sz="1200" b="1" kern="1200" dirty="0" err="1">
                <a:solidFill>
                  <a:schemeClr val="tx1"/>
                </a:solidFill>
                <a:latin typeface="+mn-lt"/>
                <a:ea typeface="+mn-ea"/>
                <a:cs typeface="+mn-cs"/>
              </a:rPr>
              <a:t>Yabancı</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Oyuncaklar</a:t>
            </a:r>
            <a:r>
              <a:rPr lang="en-US" sz="1200" b="1" kern="1200" dirty="0">
                <a:solidFill>
                  <a:schemeClr val="tx1"/>
                </a:solidFill>
                <a:latin typeface="+mn-lt"/>
                <a:ea typeface="+mn-ea"/>
                <a:cs typeface="+mn-cs"/>
              </a:rPr>
              <a:t>: </a:t>
            </a:r>
            <a:r>
              <a:rPr lang="en-US" sz="1200" kern="1200" dirty="0" err="1">
                <a:solidFill>
                  <a:schemeClr val="tx1"/>
                </a:solidFill>
                <a:latin typeface="+mn-lt"/>
                <a:ea typeface="+mn-ea"/>
                <a:cs typeface="+mn-cs"/>
              </a:rPr>
              <a:t>Kişisel</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ya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ticarî</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amaçlarla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başka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ülkelerden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getirilmiş</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çeşitli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oyuncaklar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Müzenin</a:t>
            </a:r>
            <a:r>
              <a:rPr lang="en-US" sz="1200" kern="1200" dirty="0">
                <a:solidFill>
                  <a:schemeClr val="tx1"/>
                </a:solidFill>
                <a:latin typeface="+mn-lt"/>
                <a:ea typeface="+mn-ea"/>
                <a:cs typeface="+mn-cs"/>
              </a:rPr>
              <a:t> en </a:t>
            </a:r>
            <a:r>
              <a:rPr lang="en-US" sz="1200" kern="1200" dirty="0" err="1">
                <a:solidFill>
                  <a:schemeClr val="tx1"/>
                </a:solidFill>
                <a:latin typeface="+mn-lt"/>
                <a:ea typeface="+mn-ea"/>
                <a:cs typeface="+mn-cs"/>
              </a:rPr>
              <a:t>eski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parçaları</a:t>
            </a:r>
            <a:r>
              <a:rPr lang="en-US" sz="1200" kern="1200" dirty="0">
                <a:solidFill>
                  <a:schemeClr val="tx1"/>
                </a:solidFill>
                <a:latin typeface="+mn-lt"/>
                <a:ea typeface="+mn-ea"/>
                <a:cs typeface="+mn-cs"/>
              </a:rPr>
              <a:t> (1890) </a:t>
            </a:r>
            <a:r>
              <a:rPr lang="en-US" sz="1200" kern="1200" dirty="0" err="1">
                <a:solidFill>
                  <a:schemeClr val="tx1"/>
                </a:solidFill>
                <a:latin typeface="+mn-lt"/>
                <a:ea typeface="+mn-ea"/>
                <a:cs typeface="+mn-cs"/>
              </a:rPr>
              <a:t>bu</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grupta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yer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almaktadır</a:t>
            </a:r>
            <a:r>
              <a:rPr lang="en-US" sz="1200" kern="1200" dirty="0">
                <a:solidFill>
                  <a:schemeClr val="tx1"/>
                </a:solidFill>
                <a:latin typeface="+mn-lt"/>
                <a:ea typeface="+mn-ea"/>
                <a:cs typeface="+mn-cs"/>
              </a:rPr>
              <a:t>. </a:t>
            </a:r>
            <a:endParaRPr lang="tr-TR"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IV. </a:t>
            </a:r>
            <a:r>
              <a:rPr lang="en-US" sz="1200" b="1" kern="1200" dirty="0" err="1">
                <a:solidFill>
                  <a:schemeClr val="tx1"/>
                </a:solidFill>
                <a:latin typeface="+mn-lt"/>
                <a:ea typeface="+mn-ea"/>
                <a:cs typeface="+mn-cs"/>
              </a:rPr>
              <a:t>Antik</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Oyuncaklar</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Ülkemizin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birçok</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arkeoloji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müzesinde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sergilenen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antik</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oyuncakların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bazılarının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kopyaları</a:t>
            </a:r>
            <a:r>
              <a:rPr lang="en-US" sz="1200" kern="1200" dirty="0">
                <a:solidFill>
                  <a:schemeClr val="tx1"/>
                </a:solidFill>
                <a:latin typeface="+mn-lt"/>
                <a:ea typeface="+mn-ea"/>
                <a:cs typeface="+mn-cs"/>
              </a:rPr>
              <a:t>. </a:t>
            </a:r>
            <a:endParaRPr lang="tr-TR" dirty="0"/>
          </a:p>
        </p:txBody>
      </p:sp>
      <p:sp>
        <p:nvSpPr>
          <p:cNvPr id="4" name="3 Slayt Numarası Yer Tutucusu"/>
          <p:cNvSpPr>
            <a:spLocks noGrp="1"/>
          </p:cNvSpPr>
          <p:nvPr>
            <p:ph type="sldNum" sz="quarter" idx="10"/>
          </p:nvPr>
        </p:nvSpPr>
        <p:spPr/>
        <p:txBody>
          <a:bodyPr/>
          <a:lstStyle/>
          <a:p>
            <a:fld id="{892B05A8-5FD8-4985-B9A1-8D498B4B705E}" type="slidenum">
              <a:rPr lang="tr-TR" smtClean="0"/>
              <a:pPr/>
              <a:t>41</a:t>
            </a:fld>
            <a:endParaRPr lang="tr-TR"/>
          </a:p>
        </p:txBody>
      </p:sp>
    </p:spTree>
    <p:extLst>
      <p:ext uri="{BB962C8B-B14F-4D97-AF65-F5344CB8AC3E}">
        <p14:creationId xmlns:p14="http://schemas.microsoft.com/office/powerpoint/2010/main" val="39436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b="1"/>
              <a:t>Manila, Filipinler</a:t>
            </a:r>
          </a:p>
          <a:p>
            <a:r>
              <a:rPr lang="tr-TR" altLang="tr-TR" b="1"/>
              <a:t>Selfie Museum</a:t>
            </a:r>
          </a:p>
        </p:txBody>
      </p:sp>
      <p:sp>
        <p:nvSpPr>
          <p:cNvPr id="11469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2130CAE-CA09-4561-B34C-BB79E073C9AB}" type="slidenum">
              <a:rPr lang="tr-TR" altLang="tr-TR" smtClean="0">
                <a:latin typeface="Arial" pitchFamily="34" charset="0"/>
              </a:rPr>
              <a:pPr eaLnBrk="1" hangingPunct="1">
                <a:spcBef>
                  <a:spcPct val="0"/>
                </a:spcBef>
              </a:pPr>
              <a:t>43</a:t>
            </a:fld>
            <a:endParaRPr lang="tr-TR" altLang="tr-TR">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4300" b="1" dirty="0"/>
              <a:t>Sualtı Sanat Müzesi, Meksika</a:t>
            </a:r>
          </a:p>
        </p:txBody>
      </p:sp>
      <p:sp>
        <p:nvSpPr>
          <p:cNvPr id="4" name="Slayt Numarası Yer Tutucusu 3"/>
          <p:cNvSpPr>
            <a:spLocks noGrp="1"/>
          </p:cNvSpPr>
          <p:nvPr>
            <p:ph type="sldNum" sz="quarter" idx="5"/>
          </p:nvPr>
        </p:nvSpPr>
        <p:spPr/>
        <p:txBody>
          <a:bodyPr/>
          <a:lstStyle/>
          <a:p>
            <a:fld id="{5738E392-BE61-4487-86CC-C442F852478B}" type="slidenum">
              <a:rPr lang="tr-TR" smtClean="0"/>
              <a:t>44</a:t>
            </a:fld>
            <a:endParaRPr lang="tr-TR"/>
          </a:p>
        </p:txBody>
      </p:sp>
    </p:spTree>
    <p:extLst>
      <p:ext uri="{BB962C8B-B14F-4D97-AF65-F5344CB8AC3E}">
        <p14:creationId xmlns:p14="http://schemas.microsoft.com/office/powerpoint/2010/main" val="145776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b="1" dirty="0"/>
              <a:t>1500 years ago in the city of Ur in the Sumerian country, </a:t>
            </a:r>
            <a:endParaRPr lang="tr-TR" b="1" dirty="0"/>
          </a:p>
          <a:p>
            <a:r>
              <a:rPr lang="en-US" b="1" dirty="0"/>
              <a:t>King Nabonidus founded the first museum in a temple structure </a:t>
            </a:r>
            <a:endParaRPr lang="tr-TR" b="1" dirty="0"/>
          </a:p>
          <a:p>
            <a:r>
              <a:rPr lang="en-US" b="1" dirty="0"/>
              <a:t>(the first museum was established in 530 BC)!</a:t>
            </a:r>
            <a:endParaRPr lang="tr-TR" b="1" dirty="0"/>
          </a:p>
        </p:txBody>
      </p:sp>
      <p:sp>
        <p:nvSpPr>
          <p:cNvPr id="4" name="Slayt Numarası Yer Tutucusu 3"/>
          <p:cNvSpPr>
            <a:spLocks noGrp="1"/>
          </p:cNvSpPr>
          <p:nvPr>
            <p:ph type="sldNum" sz="quarter" idx="5"/>
          </p:nvPr>
        </p:nvSpPr>
        <p:spPr/>
        <p:txBody>
          <a:bodyPr/>
          <a:lstStyle/>
          <a:p>
            <a:fld id="{5738E392-BE61-4487-86CC-C442F852478B}" type="slidenum">
              <a:rPr lang="tr-TR" smtClean="0"/>
              <a:t>6</a:t>
            </a:fld>
            <a:endParaRPr lang="tr-TR"/>
          </a:p>
        </p:txBody>
      </p:sp>
    </p:spTree>
    <p:extLst>
      <p:ext uri="{BB962C8B-B14F-4D97-AF65-F5344CB8AC3E}">
        <p14:creationId xmlns:p14="http://schemas.microsoft.com/office/powerpoint/2010/main" val="4005178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4000" b="1" dirty="0"/>
              <a:t>Uluslararası Tuvalet Müzesi</a:t>
            </a:r>
          </a:p>
        </p:txBody>
      </p:sp>
      <p:sp>
        <p:nvSpPr>
          <p:cNvPr id="4" name="Slayt Numarası Yer Tutucusu 3"/>
          <p:cNvSpPr>
            <a:spLocks noGrp="1"/>
          </p:cNvSpPr>
          <p:nvPr>
            <p:ph type="sldNum" sz="quarter" idx="5"/>
          </p:nvPr>
        </p:nvSpPr>
        <p:spPr/>
        <p:txBody>
          <a:bodyPr/>
          <a:lstStyle/>
          <a:p>
            <a:fld id="{5738E392-BE61-4487-86CC-C442F852478B}" type="slidenum">
              <a:rPr lang="tr-TR" smtClean="0"/>
              <a:t>45</a:t>
            </a:fld>
            <a:endParaRPr lang="tr-TR"/>
          </a:p>
        </p:txBody>
      </p:sp>
    </p:spTree>
    <p:extLst>
      <p:ext uri="{BB962C8B-B14F-4D97-AF65-F5344CB8AC3E}">
        <p14:creationId xmlns:p14="http://schemas.microsoft.com/office/powerpoint/2010/main" val="1668521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Archaeologist Leonard Woolley discovered a collection of </a:t>
            </a:r>
            <a:endParaRPr lang="tr-TR" dirty="0"/>
          </a:p>
          <a:p>
            <a:r>
              <a:rPr lang="en-US" dirty="0"/>
              <a:t>interesting artifacts while digging the palace. </a:t>
            </a:r>
            <a:endParaRPr lang="tr-TR" dirty="0"/>
          </a:p>
          <a:p>
            <a:r>
              <a:rPr lang="en-US" dirty="0"/>
              <a:t>They belonged to different times and places and were labeled. </a:t>
            </a:r>
            <a:endParaRPr lang="tr-TR" dirty="0"/>
          </a:p>
          <a:p>
            <a:r>
              <a:rPr lang="en-US" dirty="0"/>
              <a:t>This was the first museum in the world.</a:t>
            </a:r>
            <a:endParaRPr lang="tr-TR" dirty="0"/>
          </a:p>
        </p:txBody>
      </p:sp>
      <p:sp>
        <p:nvSpPr>
          <p:cNvPr id="4" name="Slayt Numarası Yer Tutucusu 3"/>
          <p:cNvSpPr>
            <a:spLocks noGrp="1"/>
          </p:cNvSpPr>
          <p:nvPr>
            <p:ph type="sldNum" sz="quarter" idx="5"/>
          </p:nvPr>
        </p:nvSpPr>
        <p:spPr/>
        <p:txBody>
          <a:bodyPr/>
          <a:lstStyle/>
          <a:p>
            <a:fld id="{5738E392-BE61-4487-86CC-C442F852478B}" type="slidenum">
              <a:rPr lang="tr-TR" smtClean="0"/>
              <a:t>7</a:t>
            </a:fld>
            <a:endParaRPr lang="tr-TR"/>
          </a:p>
        </p:txBody>
      </p:sp>
    </p:spTree>
    <p:extLst>
      <p:ext uri="{BB962C8B-B14F-4D97-AF65-F5344CB8AC3E}">
        <p14:creationId xmlns:p14="http://schemas.microsoft.com/office/powerpoint/2010/main" val="4266413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ltLang="tr-TR" sz="1200" b="1" dirty="0">
                <a:solidFill>
                  <a:srgbClr val="222222"/>
                </a:solidFill>
                <a:latin typeface="inherit"/>
              </a:rPr>
              <a:t>Alexandria</a:t>
            </a:r>
            <a:endParaRPr lang="tr-TR" b="1" dirty="0"/>
          </a:p>
        </p:txBody>
      </p:sp>
      <p:sp>
        <p:nvSpPr>
          <p:cNvPr id="4" name="Slayt Numarası Yer Tutucusu 3"/>
          <p:cNvSpPr>
            <a:spLocks noGrp="1"/>
          </p:cNvSpPr>
          <p:nvPr>
            <p:ph type="sldNum" sz="quarter" idx="5"/>
          </p:nvPr>
        </p:nvSpPr>
        <p:spPr/>
        <p:txBody>
          <a:bodyPr/>
          <a:lstStyle/>
          <a:p>
            <a:fld id="{5738E392-BE61-4487-86CC-C442F852478B}" type="slidenum">
              <a:rPr lang="tr-TR" smtClean="0"/>
              <a:t>9</a:t>
            </a:fld>
            <a:endParaRPr lang="tr-TR"/>
          </a:p>
        </p:txBody>
      </p:sp>
    </p:spTree>
    <p:extLst>
      <p:ext uri="{BB962C8B-B14F-4D97-AF65-F5344CB8AC3E}">
        <p14:creationId xmlns:p14="http://schemas.microsoft.com/office/powerpoint/2010/main" val="3419760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738E392-BE61-4487-86CC-C442F852478B}" type="slidenum">
              <a:rPr lang="tr-TR" smtClean="0"/>
              <a:t>12</a:t>
            </a:fld>
            <a:endParaRPr lang="tr-TR"/>
          </a:p>
        </p:txBody>
      </p:sp>
    </p:spTree>
    <p:extLst>
      <p:ext uri="{BB962C8B-B14F-4D97-AF65-F5344CB8AC3E}">
        <p14:creationId xmlns:p14="http://schemas.microsoft.com/office/powerpoint/2010/main" val="2059711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5000" b="1" dirty="0">
                <a:solidFill>
                  <a:schemeClr val="tx1"/>
                </a:solidFill>
              </a:rPr>
              <a:t>MÜZELERİ SEVİYOR MUSUNUZ?</a:t>
            </a:r>
          </a:p>
        </p:txBody>
      </p:sp>
      <p:sp>
        <p:nvSpPr>
          <p:cNvPr id="4" name="Slayt Numarası Yer Tutucusu 3"/>
          <p:cNvSpPr>
            <a:spLocks noGrp="1"/>
          </p:cNvSpPr>
          <p:nvPr>
            <p:ph type="sldNum" sz="quarter" idx="5"/>
          </p:nvPr>
        </p:nvSpPr>
        <p:spPr/>
        <p:txBody>
          <a:bodyPr/>
          <a:lstStyle/>
          <a:p>
            <a:fld id="{5738E392-BE61-4487-86CC-C442F852478B}" type="slidenum">
              <a:rPr lang="tr-TR" smtClean="0"/>
              <a:t>20</a:t>
            </a:fld>
            <a:endParaRPr lang="tr-TR"/>
          </a:p>
        </p:txBody>
      </p:sp>
    </p:spTree>
    <p:extLst>
      <p:ext uri="{BB962C8B-B14F-4D97-AF65-F5344CB8AC3E}">
        <p14:creationId xmlns:p14="http://schemas.microsoft.com/office/powerpoint/2010/main" val="1352976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500" b="1" dirty="0" err="1"/>
              <a:t>Tyne</a:t>
            </a:r>
            <a:r>
              <a:rPr lang="tr-TR" sz="1500" b="1" dirty="0"/>
              <a:t> &amp; </a:t>
            </a:r>
            <a:r>
              <a:rPr lang="tr-TR" sz="1500" b="1" dirty="0" err="1"/>
              <a:t>Wear</a:t>
            </a:r>
            <a:r>
              <a:rPr lang="tr-TR" sz="1500" b="1" dirty="0"/>
              <a:t> Müzesi,</a:t>
            </a:r>
            <a:r>
              <a:rPr lang="tr-TR" sz="1500" b="1" baseline="0" dirty="0"/>
              <a:t> 1916</a:t>
            </a:r>
            <a:endParaRPr lang="tr-TR" sz="1500" b="1" dirty="0"/>
          </a:p>
        </p:txBody>
      </p:sp>
      <p:sp>
        <p:nvSpPr>
          <p:cNvPr id="4" name="Slayt Numarası Yer Tutucusu 3"/>
          <p:cNvSpPr>
            <a:spLocks noGrp="1"/>
          </p:cNvSpPr>
          <p:nvPr>
            <p:ph type="sldNum" sz="quarter" idx="10"/>
          </p:nvPr>
        </p:nvSpPr>
        <p:spPr/>
        <p:txBody>
          <a:bodyPr/>
          <a:lstStyle/>
          <a:p>
            <a:fld id="{892B05A8-5FD8-4985-B9A1-8D498B4B705E}" type="slidenum">
              <a:rPr lang="tr-TR" smtClean="0"/>
              <a:pPr/>
              <a:t>22</a:t>
            </a:fld>
            <a:endParaRPr lang="tr-TR"/>
          </a:p>
        </p:txBody>
      </p:sp>
    </p:spTree>
    <p:extLst>
      <p:ext uri="{BB962C8B-B14F-4D97-AF65-F5344CB8AC3E}">
        <p14:creationId xmlns:p14="http://schemas.microsoft.com/office/powerpoint/2010/main" val="2430729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solidFill>
                  <a:schemeClr val="bg1"/>
                </a:solidFill>
              </a:rPr>
              <a:t>2017 – 20.509 kişi müzeleri ziyaret etti. Müze sayısı 438’e yükseldi </a:t>
            </a:r>
            <a:r>
              <a:rPr lang="tr-TR" b="1" dirty="0">
                <a:solidFill>
                  <a:schemeClr val="bg1"/>
                </a:solidFill>
                <a:sym typeface="Wingdings" panose="05000000000000000000" pitchFamily="2" charset="2"/>
              </a:rPr>
              <a:t></a:t>
            </a:r>
            <a:endParaRPr lang="tr-TR" b="1" dirty="0">
              <a:solidFill>
                <a:schemeClr val="bg1"/>
              </a:solidFill>
            </a:endParaRPr>
          </a:p>
        </p:txBody>
      </p:sp>
      <p:sp>
        <p:nvSpPr>
          <p:cNvPr id="4" name="Slayt Numarası Yer Tutucusu 3"/>
          <p:cNvSpPr>
            <a:spLocks noGrp="1"/>
          </p:cNvSpPr>
          <p:nvPr>
            <p:ph type="sldNum" sz="quarter" idx="5"/>
          </p:nvPr>
        </p:nvSpPr>
        <p:spPr/>
        <p:txBody>
          <a:bodyPr/>
          <a:lstStyle/>
          <a:p>
            <a:fld id="{5738E392-BE61-4487-86CC-C442F852478B}" type="slidenum">
              <a:rPr lang="tr-TR" smtClean="0"/>
              <a:t>23</a:t>
            </a:fld>
            <a:endParaRPr lang="tr-TR"/>
          </a:p>
        </p:txBody>
      </p:sp>
    </p:spTree>
    <p:extLst>
      <p:ext uri="{BB962C8B-B14F-4D97-AF65-F5344CB8AC3E}">
        <p14:creationId xmlns:p14="http://schemas.microsoft.com/office/powerpoint/2010/main" val="1086315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Arkeoloji Müzesi’nde kazı çalışmaları </a:t>
            </a:r>
          </a:p>
          <a:p>
            <a:r>
              <a:rPr lang="tr-TR" dirty="0"/>
              <a:t>Kazı</a:t>
            </a:r>
          </a:p>
          <a:p>
            <a:r>
              <a:rPr lang="tr-TR" dirty="0"/>
              <a:t>Restorasyon – Konservasyon</a:t>
            </a:r>
          </a:p>
          <a:p>
            <a:r>
              <a:rPr lang="tr-TR" dirty="0"/>
              <a:t>Sergileme </a:t>
            </a:r>
          </a:p>
        </p:txBody>
      </p:sp>
      <p:sp>
        <p:nvSpPr>
          <p:cNvPr id="4" name="Slayt Numarası Yer Tutucusu 3"/>
          <p:cNvSpPr>
            <a:spLocks noGrp="1"/>
          </p:cNvSpPr>
          <p:nvPr>
            <p:ph type="sldNum" sz="quarter" idx="5"/>
          </p:nvPr>
        </p:nvSpPr>
        <p:spPr/>
        <p:txBody>
          <a:bodyPr/>
          <a:lstStyle/>
          <a:p>
            <a:fld id="{5738E392-BE61-4487-86CC-C442F852478B}" type="slidenum">
              <a:rPr lang="tr-TR" smtClean="0"/>
              <a:t>25</a:t>
            </a:fld>
            <a:endParaRPr lang="tr-TR"/>
          </a:p>
        </p:txBody>
      </p:sp>
    </p:spTree>
    <p:extLst>
      <p:ext uri="{BB962C8B-B14F-4D97-AF65-F5344CB8AC3E}">
        <p14:creationId xmlns:p14="http://schemas.microsoft.com/office/powerpoint/2010/main" val="39982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36EA356-7557-48D1-935B-01D7C48523E5}"/>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38A7ECB3-8502-48D7-8080-865F5EB03A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A0183D2-ADE3-4FEC-8273-07E96F5BE6AF}"/>
              </a:ext>
            </a:extLst>
          </p:cNvPr>
          <p:cNvSpPr>
            <a:spLocks noGrp="1"/>
          </p:cNvSpPr>
          <p:nvPr>
            <p:ph type="dt" sz="half" idx="10"/>
          </p:nvPr>
        </p:nvSpPr>
        <p:spPr/>
        <p:txBody>
          <a:bodyPr/>
          <a:lstStyle/>
          <a:p>
            <a:fld id="{6832E28F-F653-4EF6-BD38-B3ECA6541694}" type="datetimeFigureOut">
              <a:rPr lang="tr-TR" smtClean="0"/>
              <a:t>24.09.2019</a:t>
            </a:fld>
            <a:endParaRPr lang="tr-TR"/>
          </a:p>
        </p:txBody>
      </p:sp>
      <p:sp>
        <p:nvSpPr>
          <p:cNvPr id="5" name="Alt Bilgi Yer Tutucusu 4">
            <a:extLst>
              <a:ext uri="{FF2B5EF4-FFF2-40B4-BE49-F238E27FC236}">
                <a16:creationId xmlns:a16="http://schemas.microsoft.com/office/drawing/2014/main" id="{0C0F03E9-EAE6-4031-84F2-0387F41A1FD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B4C68A3-E32D-4995-BE59-A83B6244A68C}"/>
              </a:ext>
            </a:extLst>
          </p:cNvPr>
          <p:cNvSpPr>
            <a:spLocks noGrp="1"/>
          </p:cNvSpPr>
          <p:nvPr>
            <p:ph type="sldNum" sz="quarter" idx="12"/>
          </p:nvPr>
        </p:nvSpPr>
        <p:spPr/>
        <p:txBody>
          <a:bodyPr/>
          <a:lstStyle/>
          <a:p>
            <a:fld id="{64D146A6-652F-4AA8-9717-2AFDEA03C777}" type="slidenum">
              <a:rPr lang="tr-TR" smtClean="0"/>
              <a:t>‹#›</a:t>
            </a:fld>
            <a:endParaRPr lang="tr-TR"/>
          </a:p>
        </p:txBody>
      </p:sp>
    </p:spTree>
    <p:extLst>
      <p:ext uri="{BB962C8B-B14F-4D97-AF65-F5344CB8AC3E}">
        <p14:creationId xmlns:p14="http://schemas.microsoft.com/office/powerpoint/2010/main" val="2596612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5044EEF-B291-41DA-A646-BDEE2F1A2F5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E8939454-6F79-4F16-8FF3-D1A9895CEC81}"/>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9BC4D9D-E3FE-441F-A13D-1BECF62E1FDC}"/>
              </a:ext>
            </a:extLst>
          </p:cNvPr>
          <p:cNvSpPr>
            <a:spLocks noGrp="1"/>
          </p:cNvSpPr>
          <p:nvPr>
            <p:ph type="dt" sz="half" idx="10"/>
          </p:nvPr>
        </p:nvSpPr>
        <p:spPr/>
        <p:txBody>
          <a:bodyPr/>
          <a:lstStyle/>
          <a:p>
            <a:fld id="{6832E28F-F653-4EF6-BD38-B3ECA6541694}" type="datetimeFigureOut">
              <a:rPr lang="tr-TR" smtClean="0"/>
              <a:t>24.09.2019</a:t>
            </a:fld>
            <a:endParaRPr lang="tr-TR"/>
          </a:p>
        </p:txBody>
      </p:sp>
      <p:sp>
        <p:nvSpPr>
          <p:cNvPr id="5" name="Alt Bilgi Yer Tutucusu 4">
            <a:extLst>
              <a:ext uri="{FF2B5EF4-FFF2-40B4-BE49-F238E27FC236}">
                <a16:creationId xmlns:a16="http://schemas.microsoft.com/office/drawing/2014/main" id="{5EB876AC-6E7E-48E1-A5E8-B167629098A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E3D4919-8862-46A9-B818-F9EE3B8157FD}"/>
              </a:ext>
            </a:extLst>
          </p:cNvPr>
          <p:cNvSpPr>
            <a:spLocks noGrp="1"/>
          </p:cNvSpPr>
          <p:nvPr>
            <p:ph type="sldNum" sz="quarter" idx="12"/>
          </p:nvPr>
        </p:nvSpPr>
        <p:spPr/>
        <p:txBody>
          <a:bodyPr/>
          <a:lstStyle/>
          <a:p>
            <a:fld id="{64D146A6-652F-4AA8-9717-2AFDEA03C777}" type="slidenum">
              <a:rPr lang="tr-TR" smtClean="0"/>
              <a:t>‹#›</a:t>
            </a:fld>
            <a:endParaRPr lang="tr-TR"/>
          </a:p>
        </p:txBody>
      </p:sp>
    </p:spTree>
    <p:extLst>
      <p:ext uri="{BB962C8B-B14F-4D97-AF65-F5344CB8AC3E}">
        <p14:creationId xmlns:p14="http://schemas.microsoft.com/office/powerpoint/2010/main" val="2097046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B62A1FF-9F67-4AB2-971F-474C7A6350F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9E947BC-9FD2-4F10-BC74-07B5F7F96A04}"/>
              </a:ext>
            </a:extLst>
          </p:cNvPr>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DD0C69B-7B62-4081-929A-238C44B74ED3}"/>
              </a:ext>
            </a:extLst>
          </p:cNvPr>
          <p:cNvSpPr>
            <a:spLocks noGrp="1"/>
          </p:cNvSpPr>
          <p:nvPr>
            <p:ph type="dt" sz="half" idx="10"/>
          </p:nvPr>
        </p:nvSpPr>
        <p:spPr/>
        <p:txBody>
          <a:bodyPr/>
          <a:lstStyle/>
          <a:p>
            <a:fld id="{6832E28F-F653-4EF6-BD38-B3ECA6541694}" type="datetimeFigureOut">
              <a:rPr lang="tr-TR" smtClean="0"/>
              <a:t>24.09.2019</a:t>
            </a:fld>
            <a:endParaRPr lang="tr-TR"/>
          </a:p>
        </p:txBody>
      </p:sp>
      <p:sp>
        <p:nvSpPr>
          <p:cNvPr id="5" name="Alt Bilgi Yer Tutucusu 4">
            <a:extLst>
              <a:ext uri="{FF2B5EF4-FFF2-40B4-BE49-F238E27FC236}">
                <a16:creationId xmlns:a16="http://schemas.microsoft.com/office/drawing/2014/main" id="{1E50432D-D3F1-4BFE-9B6E-937340409A9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A28BD60-3CC1-4487-B880-B9B5CBD8C45B}"/>
              </a:ext>
            </a:extLst>
          </p:cNvPr>
          <p:cNvSpPr>
            <a:spLocks noGrp="1"/>
          </p:cNvSpPr>
          <p:nvPr>
            <p:ph type="sldNum" sz="quarter" idx="12"/>
          </p:nvPr>
        </p:nvSpPr>
        <p:spPr/>
        <p:txBody>
          <a:bodyPr/>
          <a:lstStyle/>
          <a:p>
            <a:fld id="{64D146A6-652F-4AA8-9717-2AFDEA03C777}" type="slidenum">
              <a:rPr lang="tr-TR" smtClean="0"/>
              <a:t>‹#›</a:t>
            </a:fld>
            <a:endParaRPr lang="tr-TR"/>
          </a:p>
        </p:txBody>
      </p:sp>
    </p:spTree>
    <p:extLst>
      <p:ext uri="{BB962C8B-B14F-4D97-AF65-F5344CB8AC3E}">
        <p14:creationId xmlns:p14="http://schemas.microsoft.com/office/powerpoint/2010/main" val="4138204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Başlık, İçerik ve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4A13E4D-0E0E-47AA-815F-BF96BE2C1857}"/>
              </a:ext>
            </a:extLst>
          </p:cNvPr>
          <p:cNvSpPr>
            <a:spLocks noGrp="1"/>
          </p:cNvSpPr>
          <p:nvPr>
            <p:ph type="title"/>
          </p:nvPr>
        </p:nvSpPr>
        <p:spPr>
          <a:xfrm>
            <a:off x="609600" y="277813"/>
            <a:ext cx="10972800" cy="1143000"/>
          </a:xfrm>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A89D49F-4A8F-4EC2-B8E6-711574423AB3}"/>
              </a:ext>
            </a:extLst>
          </p:cNvPr>
          <p:cNvSpPr>
            <a:spLocks noGrp="1"/>
          </p:cNvSpPr>
          <p:nvPr>
            <p:ph sz="half" idx="1"/>
          </p:nvPr>
        </p:nvSpPr>
        <p:spPr>
          <a:xfrm>
            <a:off x="609600" y="1600201"/>
            <a:ext cx="5384800" cy="45307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CC4D41D-408D-4E37-B0A1-35E4E84B9048}"/>
              </a:ext>
            </a:extLst>
          </p:cNvPr>
          <p:cNvSpPr>
            <a:spLocks noGrp="1"/>
          </p:cNvSpPr>
          <p:nvPr>
            <p:ph type="body" sz="half" idx="2"/>
          </p:nvPr>
        </p:nvSpPr>
        <p:spPr>
          <a:xfrm>
            <a:off x="6197600" y="1600201"/>
            <a:ext cx="5384800" cy="45307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44">
            <a:extLst>
              <a:ext uri="{FF2B5EF4-FFF2-40B4-BE49-F238E27FC236}">
                <a16:creationId xmlns:a16="http://schemas.microsoft.com/office/drawing/2014/main" id="{EDB2ED6A-6B99-4139-9B79-B00EDCC45B3D}"/>
              </a:ext>
            </a:extLst>
          </p:cNvPr>
          <p:cNvSpPr>
            <a:spLocks noGrp="1" noChangeArrowheads="1"/>
          </p:cNvSpPr>
          <p:nvPr>
            <p:ph type="dt" sz="half" idx="10"/>
          </p:nvPr>
        </p:nvSpPr>
        <p:spPr/>
        <p:txBody>
          <a:bodyPr/>
          <a:lstStyle>
            <a:lvl1pPr>
              <a:defRPr/>
            </a:lvl1pPr>
          </a:lstStyle>
          <a:p>
            <a:pPr>
              <a:defRPr/>
            </a:pPr>
            <a:endParaRPr lang="tr-TR" altLang="tr-TR"/>
          </a:p>
        </p:txBody>
      </p:sp>
      <p:sp>
        <p:nvSpPr>
          <p:cNvPr id="6" name="Rectangle 45">
            <a:extLst>
              <a:ext uri="{FF2B5EF4-FFF2-40B4-BE49-F238E27FC236}">
                <a16:creationId xmlns:a16="http://schemas.microsoft.com/office/drawing/2014/main" id="{BD30E6F4-19E0-4D7F-B252-54433956D562}"/>
              </a:ext>
            </a:extLst>
          </p:cNvPr>
          <p:cNvSpPr>
            <a:spLocks noGrp="1" noChangeArrowheads="1"/>
          </p:cNvSpPr>
          <p:nvPr>
            <p:ph type="ftr" sz="quarter" idx="11"/>
          </p:nvPr>
        </p:nvSpPr>
        <p:spPr/>
        <p:txBody>
          <a:bodyPr/>
          <a:lstStyle>
            <a:lvl1pPr>
              <a:defRPr/>
            </a:lvl1pPr>
          </a:lstStyle>
          <a:p>
            <a:pPr>
              <a:defRPr/>
            </a:pPr>
            <a:endParaRPr lang="tr-TR" altLang="tr-TR"/>
          </a:p>
        </p:txBody>
      </p:sp>
      <p:sp>
        <p:nvSpPr>
          <p:cNvPr id="7" name="Rectangle 46">
            <a:extLst>
              <a:ext uri="{FF2B5EF4-FFF2-40B4-BE49-F238E27FC236}">
                <a16:creationId xmlns:a16="http://schemas.microsoft.com/office/drawing/2014/main" id="{9FB364E5-47C9-4BD0-BD73-0D944096EB4A}"/>
              </a:ext>
            </a:extLst>
          </p:cNvPr>
          <p:cNvSpPr>
            <a:spLocks noGrp="1" noChangeArrowheads="1"/>
          </p:cNvSpPr>
          <p:nvPr>
            <p:ph type="sldNum" sz="quarter" idx="12"/>
          </p:nvPr>
        </p:nvSpPr>
        <p:spPr/>
        <p:txBody>
          <a:bodyPr/>
          <a:lstStyle>
            <a:lvl1pPr>
              <a:defRPr/>
            </a:lvl1pPr>
          </a:lstStyle>
          <a:p>
            <a:pPr>
              <a:defRPr/>
            </a:pPr>
            <a:fld id="{AB89BE8D-5AE9-4EBD-B7EE-9A9DE25FD40C}" type="slidenum">
              <a:rPr lang="tr-TR" altLang="tr-TR"/>
              <a:pPr>
                <a:defRPr/>
              </a:pPr>
              <a:t>‹#›</a:t>
            </a:fld>
            <a:endParaRPr lang="tr-TR" altLang="tr-TR"/>
          </a:p>
        </p:txBody>
      </p:sp>
    </p:spTree>
    <p:extLst>
      <p:ext uri="{BB962C8B-B14F-4D97-AF65-F5344CB8AC3E}">
        <p14:creationId xmlns:p14="http://schemas.microsoft.com/office/powerpoint/2010/main" val="3525321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381000"/>
            <a:ext cx="10972800" cy="1371600"/>
          </a:xfrm>
        </p:spPr>
        <p:txBody>
          <a:bodyPr/>
          <a:lstStyle/>
          <a:p>
            <a:r>
              <a:rPr lang="tr-TR"/>
              <a:t>Asıl başlık stili için tıklatın</a:t>
            </a:r>
          </a:p>
        </p:txBody>
      </p:sp>
      <p:sp>
        <p:nvSpPr>
          <p:cNvPr id="3" name="2 İçerik Yer Tutucusu"/>
          <p:cNvSpPr>
            <a:spLocks noGrp="1"/>
          </p:cNvSpPr>
          <p:nvPr>
            <p:ph sz="half" idx="1"/>
          </p:nvPr>
        </p:nvSpPr>
        <p:spPr>
          <a:xfrm>
            <a:off x="609600" y="1981200"/>
            <a:ext cx="5384800"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quarter" idx="2"/>
          </p:nvPr>
        </p:nvSpPr>
        <p:spPr>
          <a:xfrm>
            <a:off x="6197600" y="1981200"/>
            <a:ext cx="5384800" cy="1981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İçerik Yer Tutucusu"/>
          <p:cNvSpPr>
            <a:spLocks noGrp="1"/>
          </p:cNvSpPr>
          <p:nvPr>
            <p:ph sz="quarter" idx="3"/>
          </p:nvPr>
        </p:nvSpPr>
        <p:spPr>
          <a:xfrm>
            <a:off x="6197600" y="4114800"/>
            <a:ext cx="5384800" cy="1981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Rectangle 4"/>
          <p:cNvSpPr>
            <a:spLocks noGrp="1" noChangeArrowheads="1"/>
          </p:cNvSpPr>
          <p:nvPr>
            <p:ph type="dt" sz="half" idx="10"/>
          </p:nvPr>
        </p:nvSpPr>
        <p:spPr>
          <a:ln/>
        </p:spPr>
        <p:txBody>
          <a:bodyPr/>
          <a:lstStyle>
            <a:lvl1pPr>
              <a:defRPr/>
            </a:lvl1pPr>
          </a:lstStyle>
          <a:p>
            <a:pPr>
              <a:defRPr/>
            </a:pPr>
            <a:fld id="{5A0D7C28-4369-4C31-BF74-795F1F27D0A5}" type="datetime1">
              <a:rPr lang="en-US"/>
              <a:pPr>
                <a:defRPr/>
              </a:pPr>
              <a:t>9/24/2019</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1C2181E-06B2-4377-B86C-96175AA80D03}" type="slidenum">
              <a:rPr lang="en-US"/>
              <a:pPr>
                <a:defRPr/>
              </a:pPr>
              <a:t>‹#›</a:t>
            </a:fld>
            <a:endParaRPr lang="en-US"/>
          </a:p>
        </p:txBody>
      </p:sp>
    </p:spTree>
    <p:extLst>
      <p:ext uri="{BB962C8B-B14F-4D97-AF65-F5344CB8AC3E}">
        <p14:creationId xmlns:p14="http://schemas.microsoft.com/office/powerpoint/2010/main" val="1148851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5" name="Date Placeholder 4"/>
          <p:cNvSpPr>
            <a:spLocks noGrp="1"/>
          </p:cNvSpPr>
          <p:nvPr>
            <p:ph type="dt" sz="half" idx="10"/>
          </p:nvPr>
        </p:nvSpPr>
        <p:spPr/>
        <p:txBody>
          <a:bodyPr/>
          <a:lstStyle/>
          <a:p>
            <a:fld id="{DA75EBC2-23ED-4216-A498-C1900632FA3B}" type="datetimeFigureOut">
              <a:rPr lang="tr-TR" smtClean="0"/>
              <a:pPr/>
              <a:t>24.09.2019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A82EE20-46DA-45AC-BB2E-1F2F04191A25}" type="slidenum">
              <a:rPr lang="tr-TR" smtClean="0"/>
              <a:pPr/>
              <a:t>‹#›</a:t>
            </a:fld>
            <a:endParaRPr lang="tr-TR"/>
          </a:p>
        </p:txBody>
      </p:sp>
      <p:sp>
        <p:nvSpPr>
          <p:cNvPr id="9" name="Content Placeholder 8"/>
          <p:cNvSpPr>
            <a:spLocks noGrp="1"/>
          </p:cNvSpPr>
          <p:nvPr>
            <p:ph sz="quarter" idx="13"/>
          </p:nvPr>
        </p:nvSpPr>
        <p:spPr>
          <a:xfrm>
            <a:off x="1389888" y="2313432"/>
            <a:ext cx="4559808" cy="349300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Tree>
    <p:extLst>
      <p:ext uri="{BB962C8B-B14F-4D97-AF65-F5344CB8AC3E}">
        <p14:creationId xmlns:p14="http://schemas.microsoft.com/office/powerpoint/2010/main" val="1378686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7073BB3-F607-48A6-AF82-C2113BE085A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7C1794D-5324-403F-813C-AEE6C0589E58}"/>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40C1250-5D0B-4E57-8C36-51AAF3FC5410}"/>
              </a:ext>
            </a:extLst>
          </p:cNvPr>
          <p:cNvSpPr>
            <a:spLocks noGrp="1"/>
          </p:cNvSpPr>
          <p:nvPr>
            <p:ph type="dt" sz="half" idx="10"/>
          </p:nvPr>
        </p:nvSpPr>
        <p:spPr/>
        <p:txBody>
          <a:bodyPr/>
          <a:lstStyle/>
          <a:p>
            <a:fld id="{6832E28F-F653-4EF6-BD38-B3ECA6541694}" type="datetimeFigureOut">
              <a:rPr lang="tr-TR" smtClean="0"/>
              <a:t>24.09.2019</a:t>
            </a:fld>
            <a:endParaRPr lang="tr-TR"/>
          </a:p>
        </p:txBody>
      </p:sp>
      <p:sp>
        <p:nvSpPr>
          <p:cNvPr id="5" name="Alt Bilgi Yer Tutucusu 4">
            <a:extLst>
              <a:ext uri="{FF2B5EF4-FFF2-40B4-BE49-F238E27FC236}">
                <a16:creationId xmlns:a16="http://schemas.microsoft.com/office/drawing/2014/main" id="{85750A00-197F-46E6-8432-E74BCDE9EC6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51A3882-0A27-4251-A59A-DB47F51DE372}"/>
              </a:ext>
            </a:extLst>
          </p:cNvPr>
          <p:cNvSpPr>
            <a:spLocks noGrp="1"/>
          </p:cNvSpPr>
          <p:nvPr>
            <p:ph type="sldNum" sz="quarter" idx="12"/>
          </p:nvPr>
        </p:nvSpPr>
        <p:spPr/>
        <p:txBody>
          <a:bodyPr/>
          <a:lstStyle/>
          <a:p>
            <a:fld id="{64D146A6-652F-4AA8-9717-2AFDEA03C777}" type="slidenum">
              <a:rPr lang="tr-TR" smtClean="0"/>
              <a:t>‹#›</a:t>
            </a:fld>
            <a:endParaRPr lang="tr-TR"/>
          </a:p>
        </p:txBody>
      </p:sp>
    </p:spTree>
    <p:extLst>
      <p:ext uri="{BB962C8B-B14F-4D97-AF65-F5344CB8AC3E}">
        <p14:creationId xmlns:p14="http://schemas.microsoft.com/office/powerpoint/2010/main" val="249061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0911A6-5066-4077-9051-E3105F201A83}"/>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ECE75445-6ABA-48B8-BFF0-BA762EC56E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FEA59419-C695-431C-8E17-921061F1ABAC}"/>
              </a:ext>
            </a:extLst>
          </p:cNvPr>
          <p:cNvSpPr>
            <a:spLocks noGrp="1"/>
          </p:cNvSpPr>
          <p:nvPr>
            <p:ph type="dt" sz="half" idx="10"/>
          </p:nvPr>
        </p:nvSpPr>
        <p:spPr/>
        <p:txBody>
          <a:bodyPr/>
          <a:lstStyle/>
          <a:p>
            <a:fld id="{6832E28F-F653-4EF6-BD38-B3ECA6541694}" type="datetimeFigureOut">
              <a:rPr lang="tr-TR" smtClean="0"/>
              <a:t>24.09.2019</a:t>
            </a:fld>
            <a:endParaRPr lang="tr-TR"/>
          </a:p>
        </p:txBody>
      </p:sp>
      <p:sp>
        <p:nvSpPr>
          <p:cNvPr id="5" name="Alt Bilgi Yer Tutucusu 4">
            <a:extLst>
              <a:ext uri="{FF2B5EF4-FFF2-40B4-BE49-F238E27FC236}">
                <a16:creationId xmlns:a16="http://schemas.microsoft.com/office/drawing/2014/main" id="{86C4CC7E-09A2-4208-82CA-4748E8B3080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356F6AF-5B00-4D68-84C1-852D95F74A81}"/>
              </a:ext>
            </a:extLst>
          </p:cNvPr>
          <p:cNvSpPr>
            <a:spLocks noGrp="1"/>
          </p:cNvSpPr>
          <p:nvPr>
            <p:ph type="sldNum" sz="quarter" idx="12"/>
          </p:nvPr>
        </p:nvSpPr>
        <p:spPr/>
        <p:txBody>
          <a:bodyPr/>
          <a:lstStyle/>
          <a:p>
            <a:fld id="{64D146A6-652F-4AA8-9717-2AFDEA03C777}" type="slidenum">
              <a:rPr lang="tr-TR" smtClean="0"/>
              <a:t>‹#›</a:t>
            </a:fld>
            <a:endParaRPr lang="tr-TR"/>
          </a:p>
        </p:txBody>
      </p:sp>
    </p:spTree>
    <p:extLst>
      <p:ext uri="{BB962C8B-B14F-4D97-AF65-F5344CB8AC3E}">
        <p14:creationId xmlns:p14="http://schemas.microsoft.com/office/powerpoint/2010/main" val="1456247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8E26B2C-375A-4F75-9338-3C0104CD364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C9A9BAE-AB48-4A6A-B8EC-57635AE3787A}"/>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704B46C-A188-4B22-BE33-08C632E39A4A}"/>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1F159FF0-FA3F-4A56-84DD-75B7BC48DEA1}"/>
              </a:ext>
            </a:extLst>
          </p:cNvPr>
          <p:cNvSpPr>
            <a:spLocks noGrp="1"/>
          </p:cNvSpPr>
          <p:nvPr>
            <p:ph type="dt" sz="half" idx="10"/>
          </p:nvPr>
        </p:nvSpPr>
        <p:spPr/>
        <p:txBody>
          <a:bodyPr/>
          <a:lstStyle/>
          <a:p>
            <a:fld id="{6832E28F-F653-4EF6-BD38-B3ECA6541694}" type="datetimeFigureOut">
              <a:rPr lang="tr-TR" smtClean="0"/>
              <a:t>24.09.2019</a:t>
            </a:fld>
            <a:endParaRPr lang="tr-TR"/>
          </a:p>
        </p:txBody>
      </p:sp>
      <p:sp>
        <p:nvSpPr>
          <p:cNvPr id="6" name="Alt Bilgi Yer Tutucusu 5">
            <a:extLst>
              <a:ext uri="{FF2B5EF4-FFF2-40B4-BE49-F238E27FC236}">
                <a16:creationId xmlns:a16="http://schemas.microsoft.com/office/drawing/2014/main" id="{0361B06A-023B-4FCB-B7DB-FC7F0A36D99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616D5E3-064D-499A-9B15-51FE13B565E2}"/>
              </a:ext>
            </a:extLst>
          </p:cNvPr>
          <p:cNvSpPr>
            <a:spLocks noGrp="1"/>
          </p:cNvSpPr>
          <p:nvPr>
            <p:ph type="sldNum" sz="quarter" idx="12"/>
          </p:nvPr>
        </p:nvSpPr>
        <p:spPr/>
        <p:txBody>
          <a:bodyPr/>
          <a:lstStyle/>
          <a:p>
            <a:fld id="{64D146A6-652F-4AA8-9717-2AFDEA03C777}" type="slidenum">
              <a:rPr lang="tr-TR" smtClean="0"/>
              <a:t>‹#›</a:t>
            </a:fld>
            <a:endParaRPr lang="tr-TR"/>
          </a:p>
        </p:txBody>
      </p:sp>
    </p:spTree>
    <p:extLst>
      <p:ext uri="{BB962C8B-B14F-4D97-AF65-F5344CB8AC3E}">
        <p14:creationId xmlns:p14="http://schemas.microsoft.com/office/powerpoint/2010/main" val="1161034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D18A3B8-C372-47FE-876C-D98270DA2E6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E7CD7B9-577D-488E-94E3-28C4F09DAF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29687C4E-018F-4800-B28D-9098727E471D}"/>
              </a:ext>
            </a:extLst>
          </p:cNvPr>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4B864022-5438-49AC-8FBD-415D10680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FB0F651E-384F-4990-8EB7-661C46C8D87A}"/>
              </a:ext>
            </a:extLst>
          </p:cNvPr>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C06E9A98-1D58-4049-833B-6E42D1E1F57B}"/>
              </a:ext>
            </a:extLst>
          </p:cNvPr>
          <p:cNvSpPr>
            <a:spLocks noGrp="1"/>
          </p:cNvSpPr>
          <p:nvPr>
            <p:ph type="dt" sz="half" idx="10"/>
          </p:nvPr>
        </p:nvSpPr>
        <p:spPr/>
        <p:txBody>
          <a:bodyPr/>
          <a:lstStyle/>
          <a:p>
            <a:fld id="{6832E28F-F653-4EF6-BD38-B3ECA6541694}" type="datetimeFigureOut">
              <a:rPr lang="tr-TR" smtClean="0"/>
              <a:t>24.09.2019</a:t>
            </a:fld>
            <a:endParaRPr lang="tr-TR"/>
          </a:p>
        </p:txBody>
      </p:sp>
      <p:sp>
        <p:nvSpPr>
          <p:cNvPr id="8" name="Alt Bilgi Yer Tutucusu 7">
            <a:extLst>
              <a:ext uri="{FF2B5EF4-FFF2-40B4-BE49-F238E27FC236}">
                <a16:creationId xmlns:a16="http://schemas.microsoft.com/office/drawing/2014/main" id="{FA1B3452-D793-4C6E-9D5B-E225E6065512}"/>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C2A22028-DD6A-4F9F-AA53-6C0B583EC249}"/>
              </a:ext>
            </a:extLst>
          </p:cNvPr>
          <p:cNvSpPr>
            <a:spLocks noGrp="1"/>
          </p:cNvSpPr>
          <p:nvPr>
            <p:ph type="sldNum" sz="quarter" idx="12"/>
          </p:nvPr>
        </p:nvSpPr>
        <p:spPr/>
        <p:txBody>
          <a:bodyPr/>
          <a:lstStyle/>
          <a:p>
            <a:fld id="{64D146A6-652F-4AA8-9717-2AFDEA03C777}" type="slidenum">
              <a:rPr lang="tr-TR" smtClean="0"/>
              <a:t>‹#›</a:t>
            </a:fld>
            <a:endParaRPr lang="tr-TR"/>
          </a:p>
        </p:txBody>
      </p:sp>
    </p:spTree>
    <p:extLst>
      <p:ext uri="{BB962C8B-B14F-4D97-AF65-F5344CB8AC3E}">
        <p14:creationId xmlns:p14="http://schemas.microsoft.com/office/powerpoint/2010/main" val="135422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1AEE1B8-DF72-4EA3-B3F8-DC6886E2336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765EA2A-D67F-4481-B35E-778866139859}"/>
              </a:ext>
            </a:extLst>
          </p:cNvPr>
          <p:cNvSpPr>
            <a:spLocks noGrp="1"/>
          </p:cNvSpPr>
          <p:nvPr>
            <p:ph type="dt" sz="half" idx="10"/>
          </p:nvPr>
        </p:nvSpPr>
        <p:spPr/>
        <p:txBody>
          <a:bodyPr/>
          <a:lstStyle/>
          <a:p>
            <a:fld id="{6832E28F-F653-4EF6-BD38-B3ECA6541694}" type="datetimeFigureOut">
              <a:rPr lang="tr-TR" smtClean="0"/>
              <a:t>24.09.2019</a:t>
            </a:fld>
            <a:endParaRPr lang="tr-TR"/>
          </a:p>
        </p:txBody>
      </p:sp>
      <p:sp>
        <p:nvSpPr>
          <p:cNvPr id="4" name="Alt Bilgi Yer Tutucusu 3">
            <a:extLst>
              <a:ext uri="{FF2B5EF4-FFF2-40B4-BE49-F238E27FC236}">
                <a16:creationId xmlns:a16="http://schemas.microsoft.com/office/drawing/2014/main" id="{3CCD151D-F91C-46E3-8881-BF63FBE2E6A7}"/>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B2B9F4C0-1C56-4E8B-ABE8-608855DD26F9}"/>
              </a:ext>
            </a:extLst>
          </p:cNvPr>
          <p:cNvSpPr>
            <a:spLocks noGrp="1"/>
          </p:cNvSpPr>
          <p:nvPr>
            <p:ph type="sldNum" sz="quarter" idx="12"/>
          </p:nvPr>
        </p:nvSpPr>
        <p:spPr/>
        <p:txBody>
          <a:bodyPr/>
          <a:lstStyle/>
          <a:p>
            <a:fld id="{64D146A6-652F-4AA8-9717-2AFDEA03C777}" type="slidenum">
              <a:rPr lang="tr-TR" smtClean="0"/>
              <a:t>‹#›</a:t>
            </a:fld>
            <a:endParaRPr lang="tr-TR"/>
          </a:p>
        </p:txBody>
      </p:sp>
    </p:spTree>
    <p:extLst>
      <p:ext uri="{BB962C8B-B14F-4D97-AF65-F5344CB8AC3E}">
        <p14:creationId xmlns:p14="http://schemas.microsoft.com/office/powerpoint/2010/main" val="485723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7CC2316-C614-4800-9F53-9CFE8A6CF209}"/>
              </a:ext>
            </a:extLst>
          </p:cNvPr>
          <p:cNvSpPr>
            <a:spLocks noGrp="1"/>
          </p:cNvSpPr>
          <p:nvPr>
            <p:ph type="dt" sz="half" idx="10"/>
          </p:nvPr>
        </p:nvSpPr>
        <p:spPr/>
        <p:txBody>
          <a:bodyPr/>
          <a:lstStyle/>
          <a:p>
            <a:fld id="{6832E28F-F653-4EF6-BD38-B3ECA6541694}" type="datetimeFigureOut">
              <a:rPr lang="tr-TR" smtClean="0"/>
              <a:t>24.09.2019</a:t>
            </a:fld>
            <a:endParaRPr lang="tr-TR"/>
          </a:p>
        </p:txBody>
      </p:sp>
      <p:sp>
        <p:nvSpPr>
          <p:cNvPr id="3" name="Alt Bilgi Yer Tutucusu 2">
            <a:extLst>
              <a:ext uri="{FF2B5EF4-FFF2-40B4-BE49-F238E27FC236}">
                <a16:creationId xmlns:a16="http://schemas.microsoft.com/office/drawing/2014/main" id="{85AD0FAB-B4CB-4BE1-8A2D-AE46246F79E3}"/>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9ECC8417-A844-4558-8D7B-886A95823CCA}"/>
              </a:ext>
            </a:extLst>
          </p:cNvPr>
          <p:cNvSpPr>
            <a:spLocks noGrp="1"/>
          </p:cNvSpPr>
          <p:nvPr>
            <p:ph type="sldNum" sz="quarter" idx="12"/>
          </p:nvPr>
        </p:nvSpPr>
        <p:spPr/>
        <p:txBody>
          <a:bodyPr/>
          <a:lstStyle/>
          <a:p>
            <a:fld id="{64D146A6-652F-4AA8-9717-2AFDEA03C777}" type="slidenum">
              <a:rPr lang="tr-TR" smtClean="0"/>
              <a:t>‹#›</a:t>
            </a:fld>
            <a:endParaRPr lang="tr-TR"/>
          </a:p>
        </p:txBody>
      </p:sp>
    </p:spTree>
    <p:extLst>
      <p:ext uri="{BB962C8B-B14F-4D97-AF65-F5344CB8AC3E}">
        <p14:creationId xmlns:p14="http://schemas.microsoft.com/office/powerpoint/2010/main" val="635620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9C8CD19-C86E-468A-84A4-0400881A5FB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2042424A-FF77-4848-A22F-B57486495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E8391992-600E-45C5-BEE2-48C0888D88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D067ED2E-AA72-4D61-83CC-2CAFD19C4C86}"/>
              </a:ext>
            </a:extLst>
          </p:cNvPr>
          <p:cNvSpPr>
            <a:spLocks noGrp="1"/>
          </p:cNvSpPr>
          <p:nvPr>
            <p:ph type="dt" sz="half" idx="10"/>
          </p:nvPr>
        </p:nvSpPr>
        <p:spPr/>
        <p:txBody>
          <a:bodyPr/>
          <a:lstStyle/>
          <a:p>
            <a:fld id="{6832E28F-F653-4EF6-BD38-B3ECA6541694}" type="datetimeFigureOut">
              <a:rPr lang="tr-TR" smtClean="0"/>
              <a:t>24.09.2019</a:t>
            </a:fld>
            <a:endParaRPr lang="tr-TR"/>
          </a:p>
        </p:txBody>
      </p:sp>
      <p:sp>
        <p:nvSpPr>
          <p:cNvPr id="6" name="Alt Bilgi Yer Tutucusu 5">
            <a:extLst>
              <a:ext uri="{FF2B5EF4-FFF2-40B4-BE49-F238E27FC236}">
                <a16:creationId xmlns:a16="http://schemas.microsoft.com/office/drawing/2014/main" id="{84757257-8448-41EA-9B78-962FF0C678F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4EBFA52-C44A-4D9B-B41D-1EDE9B0976D3}"/>
              </a:ext>
            </a:extLst>
          </p:cNvPr>
          <p:cNvSpPr>
            <a:spLocks noGrp="1"/>
          </p:cNvSpPr>
          <p:nvPr>
            <p:ph type="sldNum" sz="quarter" idx="12"/>
          </p:nvPr>
        </p:nvSpPr>
        <p:spPr/>
        <p:txBody>
          <a:bodyPr/>
          <a:lstStyle/>
          <a:p>
            <a:fld id="{64D146A6-652F-4AA8-9717-2AFDEA03C777}" type="slidenum">
              <a:rPr lang="tr-TR" smtClean="0"/>
              <a:t>‹#›</a:t>
            </a:fld>
            <a:endParaRPr lang="tr-TR"/>
          </a:p>
        </p:txBody>
      </p:sp>
    </p:spTree>
    <p:extLst>
      <p:ext uri="{BB962C8B-B14F-4D97-AF65-F5344CB8AC3E}">
        <p14:creationId xmlns:p14="http://schemas.microsoft.com/office/powerpoint/2010/main" val="3347027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6201E22-B201-42E8-A4FC-D8B60BA97D1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574C44E4-62C6-4245-8C30-7B4847590B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737DC6F7-77C2-4DAD-A66D-CD0C204F0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AFFCCB72-E072-4883-8772-08220ADD6DB8}"/>
              </a:ext>
            </a:extLst>
          </p:cNvPr>
          <p:cNvSpPr>
            <a:spLocks noGrp="1"/>
          </p:cNvSpPr>
          <p:nvPr>
            <p:ph type="dt" sz="half" idx="10"/>
          </p:nvPr>
        </p:nvSpPr>
        <p:spPr/>
        <p:txBody>
          <a:bodyPr/>
          <a:lstStyle/>
          <a:p>
            <a:fld id="{6832E28F-F653-4EF6-BD38-B3ECA6541694}" type="datetimeFigureOut">
              <a:rPr lang="tr-TR" smtClean="0"/>
              <a:t>24.09.2019</a:t>
            </a:fld>
            <a:endParaRPr lang="tr-TR"/>
          </a:p>
        </p:txBody>
      </p:sp>
      <p:sp>
        <p:nvSpPr>
          <p:cNvPr id="6" name="Alt Bilgi Yer Tutucusu 5">
            <a:extLst>
              <a:ext uri="{FF2B5EF4-FFF2-40B4-BE49-F238E27FC236}">
                <a16:creationId xmlns:a16="http://schemas.microsoft.com/office/drawing/2014/main" id="{818A1D53-22F1-4956-92F9-9B377F9BE1F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16F3B1E-460C-47D3-9D0C-30F7BD644E40}"/>
              </a:ext>
            </a:extLst>
          </p:cNvPr>
          <p:cNvSpPr>
            <a:spLocks noGrp="1"/>
          </p:cNvSpPr>
          <p:nvPr>
            <p:ph type="sldNum" sz="quarter" idx="12"/>
          </p:nvPr>
        </p:nvSpPr>
        <p:spPr/>
        <p:txBody>
          <a:bodyPr/>
          <a:lstStyle/>
          <a:p>
            <a:fld id="{64D146A6-652F-4AA8-9717-2AFDEA03C777}" type="slidenum">
              <a:rPr lang="tr-TR" smtClean="0"/>
              <a:t>‹#›</a:t>
            </a:fld>
            <a:endParaRPr lang="tr-TR"/>
          </a:p>
        </p:txBody>
      </p:sp>
    </p:spTree>
    <p:extLst>
      <p:ext uri="{BB962C8B-B14F-4D97-AF65-F5344CB8AC3E}">
        <p14:creationId xmlns:p14="http://schemas.microsoft.com/office/powerpoint/2010/main" val="3353931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A3E7CA7-8530-43C4-A8DC-2DB30D048C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F94AE34-940D-403C-AE0D-B98945755C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2135A30-1EB5-4248-AECA-7885B938A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32E28F-F653-4EF6-BD38-B3ECA6541694}" type="datetimeFigureOut">
              <a:rPr lang="tr-TR" smtClean="0"/>
              <a:t>24.09.2019</a:t>
            </a:fld>
            <a:endParaRPr lang="tr-TR"/>
          </a:p>
        </p:txBody>
      </p:sp>
      <p:sp>
        <p:nvSpPr>
          <p:cNvPr id="5" name="Alt Bilgi Yer Tutucusu 4">
            <a:extLst>
              <a:ext uri="{FF2B5EF4-FFF2-40B4-BE49-F238E27FC236}">
                <a16:creationId xmlns:a16="http://schemas.microsoft.com/office/drawing/2014/main" id="{C4DE888A-9251-43FA-91FD-BD27341BF6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793430C6-88DB-4844-9257-65D12A6371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D146A6-652F-4AA8-9717-2AFDEA03C777}" type="slidenum">
              <a:rPr lang="tr-TR" smtClean="0"/>
              <a:t>‹#›</a:t>
            </a:fld>
            <a:endParaRPr lang="tr-TR"/>
          </a:p>
        </p:txBody>
      </p:sp>
    </p:spTree>
    <p:extLst>
      <p:ext uri="{BB962C8B-B14F-4D97-AF65-F5344CB8AC3E}">
        <p14:creationId xmlns:p14="http://schemas.microsoft.com/office/powerpoint/2010/main" val="3212111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3.png"/><Relationship Id="rId7" Type="http://schemas.openxmlformats.org/officeDocument/2006/relationships/diagramData" Target="../diagrams/data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jpeg"/><Relationship Id="rId11" Type="http://schemas.microsoft.com/office/2007/relationships/diagramDrawing" Target="../diagrams/drawing1.xml"/><Relationship Id="rId5" Type="http://schemas.openxmlformats.org/officeDocument/2006/relationships/image" Target="../media/image14.jpeg"/><Relationship Id="rId10" Type="http://schemas.openxmlformats.org/officeDocument/2006/relationships/diagramColors" Target="../diagrams/colors1.xml"/><Relationship Id="rId4" Type="http://schemas.microsoft.com/office/2007/relationships/hdphoto" Target="../media/hdphoto3.wdp"/><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google.com.tr/url?sa=i&amp;rct=j&amp;q=&amp;esrc=s&amp;source=images&amp;cd=&amp;cad=rja&amp;uact=8&amp;ved=0CAcQjRw&amp;url=https://sigourneyjhhsart.wikispaces.com/6th%2BGrade%2BArt&amp;ei=sxGDVccPys3KA_--qaAB&amp;psig=AFQjCNF8McBgShzY2nfEqCkhJ6ofYmCGfQ&amp;ust=1434739459863928"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hyperlink" Target="http://news.xinhuanet.com/english2010/photo/2011-05/15/c_13875963_3.htm" TargetMode="Externa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google.com.tr/url?sa=i&amp;rct=j&amp;q=&amp;esrc=s&amp;source=images&amp;cd=&amp;cad=rja&amp;uact=8&amp;ved=0CAcQjRw&amp;url=https://sigourneyjhhsart.wikispaces.com/6th%2BGrade%2BArt&amp;ei=sxGDVccPys3KA_--qaAB&amp;psig=AFQjCNF8McBgShzY2nfEqCkhJ6ofYmCGfQ&amp;ust=1434739459863928"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61.jpeg"/><Relationship Id="rId5" Type="http://schemas.openxmlformats.org/officeDocument/2006/relationships/image" Target="../media/image56.png"/><Relationship Id="rId10" Type="http://schemas.openxmlformats.org/officeDocument/2006/relationships/image" Target="../media/image60.jpeg"/><Relationship Id="rId4" Type="http://schemas.openxmlformats.org/officeDocument/2006/relationships/image" Target="../media/image55.jpeg"/><Relationship Id="rId9"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37" name="Rectangle 136">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122" name="Picture 2" descr="Museum cartoon ile ilgili gÃ¶rsel sonucu">
            <a:extLst>
              <a:ext uri="{FF2B5EF4-FFF2-40B4-BE49-F238E27FC236}">
                <a16:creationId xmlns:a16="http://schemas.microsoft.com/office/drawing/2014/main" id="{7282037F-F93B-4C81-8BB7-69DB8A4E36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97" r="-3" b="5833"/>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a:extLst>
              <a:ext uri="{FF2B5EF4-FFF2-40B4-BE49-F238E27FC236}">
                <a16:creationId xmlns:a16="http://schemas.microsoft.com/office/drawing/2014/main" id="{4EBF3A56-B203-4B4F-AAC7-A4BCC5C4C8F0}"/>
              </a:ext>
            </a:extLst>
          </p:cNvPr>
          <p:cNvSpPr/>
          <p:nvPr/>
        </p:nvSpPr>
        <p:spPr>
          <a:xfrm rot="21412552">
            <a:off x="155146" y="266057"/>
            <a:ext cx="2164375" cy="707886"/>
          </a:xfrm>
          <a:prstGeom prst="rect">
            <a:avLst/>
          </a:prstGeom>
        </p:spPr>
        <p:txBody>
          <a:bodyPr wrap="none">
            <a:spAutoFit/>
          </a:bodyPr>
          <a:lstStyle/>
          <a:p>
            <a:r>
              <a:rPr lang="tr-TR" sz="4000" b="1" dirty="0">
                <a:solidFill>
                  <a:schemeClr val="accent1"/>
                </a:solidFill>
                <a:latin typeface="Algerian" panose="04020705040A02060702" pitchFamily="82" charset="0"/>
              </a:rPr>
              <a:t>MUSEUM</a:t>
            </a:r>
            <a:endParaRPr lang="tr-TR" sz="4000" dirty="0">
              <a:solidFill>
                <a:schemeClr val="accent1"/>
              </a:solidFill>
            </a:endParaRPr>
          </a:p>
        </p:txBody>
      </p:sp>
    </p:spTree>
    <p:extLst>
      <p:ext uri="{BB962C8B-B14F-4D97-AF65-F5344CB8AC3E}">
        <p14:creationId xmlns:p14="http://schemas.microsoft.com/office/powerpoint/2010/main" val="3536621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a:extLst>
              <a:ext uri="{FF2B5EF4-FFF2-40B4-BE49-F238E27FC236}">
                <a16:creationId xmlns:a16="http://schemas.microsoft.com/office/drawing/2014/main" id="{E658A36F-44F2-4AEA-8251-5998B8447268}"/>
              </a:ext>
            </a:extLst>
          </p:cNvPr>
          <p:cNvSpPr>
            <a:spLocks noGrp="1"/>
          </p:cNvSpPr>
          <p:nvPr>
            <p:ph type="title"/>
          </p:nvPr>
        </p:nvSpPr>
        <p:spPr>
          <a:xfrm>
            <a:off x="735291" y="359361"/>
            <a:ext cx="6555169" cy="1454051"/>
          </a:xfrm>
        </p:spPr>
        <p:txBody>
          <a:bodyPr>
            <a:normAutofit/>
          </a:bodyPr>
          <a:lstStyle/>
          <a:p>
            <a:r>
              <a:rPr lang="en-US" b="1" dirty="0"/>
              <a:t>WHAT </a:t>
            </a:r>
            <a:r>
              <a:rPr lang="tr-TR" b="1" dirty="0"/>
              <a:t>WERE THERE </a:t>
            </a:r>
            <a:r>
              <a:rPr lang="en-US" b="1" dirty="0"/>
              <a:t>IN THE MUSEUM </a:t>
            </a:r>
            <a:r>
              <a:rPr lang="tr-TR" b="1" dirty="0"/>
              <a:t>OF ALEXANDRIA</a:t>
            </a:r>
            <a:r>
              <a:rPr lang="en-US" b="1" dirty="0"/>
              <a:t>?</a:t>
            </a:r>
            <a:endParaRPr lang="tr-TR" sz="3600" b="1" dirty="0">
              <a:solidFill>
                <a:srgbClr val="000000"/>
              </a:solidFill>
              <a:latin typeface="Arial" panose="020B0604020202020204" pitchFamily="34" charset="0"/>
              <a:cs typeface="Arial" panose="020B0604020202020204" pitchFamily="34" charset="0"/>
            </a:endParaRPr>
          </a:p>
        </p:txBody>
      </p:sp>
      <p:sp>
        <p:nvSpPr>
          <p:cNvPr id="83" name="Oval 82">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80" name="Picture 8" descr="gem stones ile ilgili gÃ¶rsel sonucu">
            <a:extLst>
              <a:ext uri="{FF2B5EF4-FFF2-40B4-BE49-F238E27FC236}">
                <a16:creationId xmlns:a16="http://schemas.microsoft.com/office/drawing/2014/main" id="{22519E88-F39D-49FB-95C9-32694A62608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3671" t="11783" r="12170" b="23266"/>
          <a:stretch/>
        </p:blipFill>
        <p:spPr bwMode="auto">
          <a:xfrm>
            <a:off x="8543632" y="347056"/>
            <a:ext cx="3420592" cy="20558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imal skeleton object ile ilgili gÃ¶rsel sonucu">
            <a:extLst>
              <a:ext uri="{FF2B5EF4-FFF2-40B4-BE49-F238E27FC236}">
                <a16:creationId xmlns:a16="http://schemas.microsoft.com/office/drawing/2014/main" id="{06009010-E075-4372-A15F-36DD07966C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627" b="18542"/>
          <a:stretch/>
        </p:blipFill>
        <p:spPr bwMode="auto">
          <a:xfrm rot="21600000">
            <a:off x="6360086" y="3540034"/>
            <a:ext cx="2183545" cy="1481131"/>
          </a:xfrm>
          <a:prstGeom prst="rect">
            <a:avLst/>
          </a:prstGeom>
          <a:noFill/>
          <a:extLst>
            <a:ext uri="{909E8E84-426E-40DD-AFC4-6F175D3DCCD1}">
              <a14:hiddenFill xmlns:a14="http://schemas.microsoft.com/office/drawing/2010/main">
                <a:solidFill>
                  <a:srgbClr val="FFFFFF"/>
                </a:solidFill>
              </a14:hiddenFill>
            </a:ext>
          </a:extLst>
        </p:spPr>
      </p:pic>
      <p:sp>
        <p:nvSpPr>
          <p:cNvPr id="87"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8" name="Picture 6" descr="ancient statue  ile ilgili gÃ¶rsel sonucu">
            <a:extLst>
              <a:ext uri="{FF2B5EF4-FFF2-40B4-BE49-F238E27FC236}">
                <a16:creationId xmlns:a16="http://schemas.microsoft.com/office/drawing/2014/main" id="{80AB46EF-F174-4436-8CDA-8F7B9B8F39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399" t="4400" r="35549" b="6242"/>
          <a:stretch/>
        </p:blipFill>
        <p:spPr bwMode="auto">
          <a:xfrm>
            <a:off x="9843795" y="4642913"/>
            <a:ext cx="1722431" cy="22150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82" name="İçerik Yer Tutucusu 2">
            <a:extLst>
              <a:ext uri="{FF2B5EF4-FFF2-40B4-BE49-F238E27FC236}">
                <a16:creationId xmlns:a16="http://schemas.microsoft.com/office/drawing/2014/main" id="{23F0C333-D862-41B1-84BF-FEFB72E65601}"/>
              </a:ext>
            </a:extLst>
          </p:cNvPr>
          <p:cNvGraphicFramePr>
            <a:graphicFrameLocks noGrp="1"/>
          </p:cNvGraphicFramePr>
          <p:nvPr>
            <p:ph idx="1"/>
            <p:extLst>
              <p:ext uri="{D42A27DB-BD31-4B8C-83A1-F6EECF244321}">
                <p14:modId xmlns:p14="http://schemas.microsoft.com/office/powerpoint/2010/main" val="1885191098"/>
              </p:ext>
            </p:extLst>
          </p:nvPr>
        </p:nvGraphicFramePr>
        <p:xfrm>
          <a:off x="803807" y="2421682"/>
          <a:ext cx="4650524" cy="363928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98610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556" name="Picture 7" descr="p-hadrianus-ber">
            <a:extLst>
              <a:ext uri="{FF2B5EF4-FFF2-40B4-BE49-F238E27FC236}">
                <a16:creationId xmlns:a16="http://schemas.microsoft.com/office/drawing/2014/main" id="{F5A73EA3-9779-4C59-A0BD-372878812D7A}"/>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7437"/>
          <a:stretch/>
        </p:blipFill>
        <p:spPr>
          <a:xfrm>
            <a:off x="539343" y="243508"/>
            <a:ext cx="5485997" cy="6370984"/>
          </a:xfrm>
          <a:prstGeom prst="rect">
            <a:avLst/>
          </a:prstGeom>
        </p:spPr>
      </p:pic>
      <p:sp>
        <p:nvSpPr>
          <p:cNvPr id="2" name="Rectangle 1">
            <a:extLst>
              <a:ext uri="{FF2B5EF4-FFF2-40B4-BE49-F238E27FC236}">
                <a16:creationId xmlns:a16="http://schemas.microsoft.com/office/drawing/2014/main" id="{66C90EFB-DED2-4C6D-95F1-A3DA56A69D19}"/>
              </a:ext>
            </a:extLst>
          </p:cNvPr>
          <p:cNvSpPr>
            <a:spLocks noGrp="1" noChangeArrowheads="1"/>
          </p:cNvSpPr>
          <p:nvPr>
            <p:ph type="title"/>
          </p:nvPr>
        </p:nvSpPr>
        <p:spPr bwMode="auto">
          <a:xfrm>
            <a:off x="6440478" y="1615756"/>
            <a:ext cx="5001818" cy="135935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3000" b="1" i="0" u="none" strike="noStrike" cap="none" normalizeH="0" baseline="0" dirty="0">
                <a:ln>
                  <a:noFill/>
                </a:ln>
                <a:solidFill>
                  <a:srgbClr val="222222"/>
                </a:solidFill>
                <a:effectLst/>
                <a:latin typeface="inherit"/>
              </a:rPr>
              <a:t>1900 YEARS AGO…</a:t>
            </a:r>
            <a:br>
              <a:rPr kumimoji="0" lang="tr-TR" altLang="tr-TR" sz="3000" b="1" i="0" u="none" strike="noStrike" cap="none" normalizeH="0" baseline="0" dirty="0">
                <a:ln>
                  <a:noFill/>
                </a:ln>
                <a:solidFill>
                  <a:srgbClr val="222222"/>
                </a:solidFill>
                <a:effectLst/>
                <a:latin typeface="inherit"/>
              </a:rPr>
            </a:br>
            <a:r>
              <a:rPr kumimoji="0" lang="tr-TR" altLang="tr-TR" sz="3000" b="1" i="0" u="none" strike="noStrike" cap="none" normalizeH="0" baseline="0" dirty="0">
                <a:ln>
                  <a:noFill/>
                </a:ln>
                <a:solidFill>
                  <a:srgbClr val="222222"/>
                </a:solidFill>
                <a:effectLst/>
                <a:latin typeface="inherit"/>
              </a:rPr>
              <a:t> THE FIRST OPEN AIR MUSEUM </a:t>
            </a:r>
            <a:br>
              <a:rPr kumimoji="0" lang="tr-TR" altLang="tr-TR" sz="3000" b="1" i="0" u="none" strike="noStrike" cap="none" normalizeH="0" baseline="0" dirty="0">
                <a:ln>
                  <a:noFill/>
                </a:ln>
                <a:solidFill>
                  <a:srgbClr val="222222"/>
                </a:solidFill>
                <a:effectLst/>
                <a:latin typeface="inherit"/>
              </a:rPr>
            </a:br>
            <a:r>
              <a:rPr kumimoji="0" lang="tr-TR" altLang="tr-TR" sz="3000" b="1" i="0" u="none" strike="noStrike" cap="none" normalizeH="0" baseline="0" dirty="0">
                <a:ln>
                  <a:noFill/>
                </a:ln>
                <a:solidFill>
                  <a:srgbClr val="222222"/>
                </a:solidFill>
                <a:effectLst/>
                <a:latin typeface="inherit"/>
              </a:rPr>
              <a:t>FROM ROMANS</a:t>
            </a:r>
            <a:r>
              <a:rPr kumimoji="0" lang="tr-TR" altLang="tr-TR" sz="3000" b="1" i="0" u="none" strike="noStrike" cap="none" normalizeH="0" baseline="0" dirty="0">
                <a:ln>
                  <a:noFill/>
                </a:ln>
                <a:solidFill>
                  <a:schemeClr val="tx1"/>
                </a:solidFill>
                <a:effectLst/>
              </a:rPr>
              <a:t> </a:t>
            </a:r>
            <a:endParaRPr kumimoji="0" lang="tr-TR" altLang="tr-TR" sz="3000" b="1"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DCD87855-D318-45DE-8268-3F22D0BF72A7}"/>
              </a:ext>
            </a:extLst>
          </p:cNvPr>
          <p:cNvSpPr>
            <a:spLocks noChangeArrowheads="1"/>
          </p:cNvSpPr>
          <p:nvPr/>
        </p:nvSpPr>
        <p:spPr bwMode="auto">
          <a:xfrm>
            <a:off x="6440478" y="3271839"/>
            <a:ext cx="5361648" cy="189796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2500" b="0" i="0" u="none" strike="noStrike" cap="none" normalizeH="0" baseline="0" dirty="0">
                <a:ln>
                  <a:noFill/>
                </a:ln>
                <a:solidFill>
                  <a:srgbClr val="222222"/>
                </a:solidFill>
                <a:effectLst/>
                <a:latin typeface="inherit"/>
              </a:rPr>
              <a:t>The Roman </a:t>
            </a:r>
            <a:r>
              <a:rPr kumimoji="0" lang="tr-TR" altLang="tr-TR" sz="2500" b="0" i="0" u="none" strike="noStrike" cap="none" normalizeH="0" baseline="0" dirty="0" err="1">
                <a:ln>
                  <a:noFill/>
                </a:ln>
                <a:solidFill>
                  <a:srgbClr val="222222"/>
                </a:solidFill>
                <a:effectLst/>
                <a:latin typeface="inherit"/>
              </a:rPr>
              <a:t>Emperor</a:t>
            </a:r>
            <a:r>
              <a:rPr kumimoji="0" lang="tr-TR" altLang="tr-TR" sz="2500" b="0" i="0" u="none" strike="noStrike" cap="none" normalizeH="0" baseline="0" dirty="0">
                <a:ln>
                  <a:noFill/>
                </a:ln>
                <a:solidFill>
                  <a:srgbClr val="222222"/>
                </a:solidFill>
                <a:effectLst/>
                <a:latin typeface="inherit"/>
              </a:rPr>
              <a:t> </a:t>
            </a:r>
            <a:r>
              <a:rPr kumimoji="0" lang="tr-TR" altLang="tr-TR" sz="2500" b="0" i="0" u="none" strike="noStrike" cap="none" normalizeH="0" baseline="0" dirty="0" err="1">
                <a:ln>
                  <a:noFill/>
                </a:ln>
                <a:solidFill>
                  <a:srgbClr val="222222"/>
                </a:solidFill>
                <a:effectLst/>
                <a:latin typeface="inherit"/>
              </a:rPr>
              <a:t>Hadrian</a:t>
            </a:r>
            <a:r>
              <a:rPr kumimoji="0" lang="tr-TR" altLang="tr-TR" sz="2500" b="0" i="0" u="none" strike="noStrike" cap="none" normalizeH="0" baseline="0" dirty="0">
                <a:ln>
                  <a:noFill/>
                </a:ln>
                <a:solidFill>
                  <a:srgbClr val="222222"/>
                </a:solidFill>
                <a:effectLst/>
                <a:latin typeface="inherit"/>
              </a:rPr>
              <a:t> </a:t>
            </a:r>
            <a:r>
              <a:rPr kumimoji="0" lang="tr-TR" altLang="tr-TR" sz="2500" b="0" i="0" u="none" strike="noStrike" cap="none" normalizeH="0" baseline="0" dirty="0" err="1">
                <a:ln>
                  <a:noFill/>
                </a:ln>
                <a:solidFill>
                  <a:srgbClr val="222222"/>
                </a:solidFill>
                <a:effectLst/>
                <a:latin typeface="inherit"/>
              </a:rPr>
              <a:t>built</a:t>
            </a:r>
            <a:r>
              <a:rPr kumimoji="0" lang="tr-TR" altLang="tr-TR" sz="2500" b="0" i="0" u="none" strike="noStrike" cap="none" normalizeH="0" baseline="0" dirty="0">
                <a:ln>
                  <a:noFill/>
                </a:ln>
                <a:solidFill>
                  <a:srgbClr val="222222"/>
                </a:solidFill>
                <a:effectLst/>
                <a:latin typeface="inherit"/>
              </a:rPr>
              <a:t> </a:t>
            </a:r>
            <a:r>
              <a:rPr kumimoji="0" lang="tr-TR" altLang="tr-TR" sz="2500" b="0" i="0" u="none" strike="noStrike" cap="none" normalizeH="0" baseline="0" dirty="0" err="1">
                <a:ln>
                  <a:noFill/>
                </a:ln>
                <a:solidFill>
                  <a:srgbClr val="222222"/>
                </a:solidFill>
                <a:effectLst/>
                <a:latin typeface="inherit"/>
              </a:rPr>
              <a:t>similar</a:t>
            </a:r>
            <a:r>
              <a:rPr kumimoji="0" lang="tr-TR" altLang="tr-TR" sz="2500" b="0" i="0" u="none" strike="noStrike" cap="none" normalizeH="0" baseline="0" dirty="0">
                <a:ln>
                  <a:noFill/>
                </a:ln>
                <a:solidFill>
                  <a:srgbClr val="222222"/>
                </a:solidFill>
                <a:effectLst/>
                <a:latin typeface="inherit"/>
              </a:rPr>
              <a:t> </a:t>
            </a:r>
            <a:r>
              <a:rPr kumimoji="0" lang="tr-TR" altLang="tr-TR" sz="2500" b="0" i="0" u="none" strike="noStrike" cap="none" normalizeH="0" baseline="0" dirty="0" err="1">
                <a:ln>
                  <a:noFill/>
                </a:ln>
                <a:solidFill>
                  <a:srgbClr val="222222"/>
                </a:solidFill>
                <a:effectLst/>
                <a:latin typeface="inherit"/>
              </a:rPr>
              <a:t>places</a:t>
            </a:r>
            <a:r>
              <a:rPr kumimoji="0" lang="tr-TR" altLang="tr-TR" sz="2500" b="0" i="0" u="none" strike="noStrike" cap="none" normalizeH="0" baseline="0" dirty="0">
                <a:ln>
                  <a:noFill/>
                </a:ln>
                <a:solidFill>
                  <a:srgbClr val="222222"/>
                </a:solidFill>
                <a:effectLst/>
                <a:latin typeface="inherit"/>
              </a:rPr>
              <a:t>  he had </a:t>
            </a:r>
            <a:r>
              <a:rPr kumimoji="0" lang="tr-TR" altLang="tr-TR" sz="2500" b="0" i="0" u="none" strike="noStrike" cap="none" normalizeH="0" baseline="0" dirty="0" err="1">
                <a:ln>
                  <a:noFill/>
                </a:ln>
                <a:solidFill>
                  <a:srgbClr val="222222"/>
                </a:solidFill>
                <a:effectLst/>
                <a:latin typeface="inherit"/>
              </a:rPr>
              <a:t>seen</a:t>
            </a:r>
            <a:r>
              <a:rPr kumimoji="0" lang="tr-TR" altLang="tr-TR" sz="2500" b="0" i="0" u="none" strike="noStrike" cap="none" normalizeH="0" baseline="0" dirty="0">
                <a:ln>
                  <a:noFill/>
                </a:ln>
                <a:solidFill>
                  <a:srgbClr val="222222"/>
                </a:solidFill>
                <a:effectLst/>
                <a:latin typeface="inherit"/>
              </a:rPr>
              <a:t> </a:t>
            </a:r>
            <a:r>
              <a:rPr kumimoji="0" lang="tr-TR" altLang="tr-TR" sz="2500" b="0" i="0" u="none" strike="noStrike" cap="none" normalizeH="0" baseline="0" dirty="0" err="1">
                <a:ln>
                  <a:noFill/>
                </a:ln>
                <a:solidFill>
                  <a:srgbClr val="222222"/>
                </a:solidFill>
                <a:effectLst/>
                <a:latin typeface="inherit"/>
              </a:rPr>
              <a:t>during</a:t>
            </a:r>
            <a:r>
              <a:rPr kumimoji="0" lang="tr-TR" altLang="tr-TR" sz="2500" b="0" i="0" u="none" strike="noStrike" cap="none" normalizeH="0" baseline="0" dirty="0">
                <a:ln>
                  <a:noFill/>
                </a:ln>
                <a:solidFill>
                  <a:srgbClr val="222222"/>
                </a:solidFill>
                <a:effectLst/>
                <a:latin typeface="inherit"/>
              </a:rPr>
              <a:t> his </a:t>
            </a:r>
            <a:r>
              <a:rPr kumimoji="0" lang="tr-TR" altLang="tr-TR" sz="2500" b="0" i="0" u="none" strike="noStrike" cap="none" normalizeH="0" baseline="0" dirty="0" err="1">
                <a:ln>
                  <a:noFill/>
                </a:ln>
                <a:solidFill>
                  <a:srgbClr val="222222"/>
                </a:solidFill>
                <a:effectLst/>
                <a:latin typeface="inherit"/>
              </a:rPr>
              <a:t>travels</a:t>
            </a:r>
            <a:r>
              <a:rPr kumimoji="0" lang="tr-TR" altLang="tr-TR" sz="2500" b="0" i="0" u="none" strike="noStrike" cap="none" normalizeH="0" baseline="0" dirty="0">
                <a:ln>
                  <a:noFill/>
                </a:ln>
                <a:solidFill>
                  <a:srgbClr val="222222"/>
                </a:solidFill>
                <a:effectLst/>
                <a:latin typeface="inherit"/>
              </a:rPr>
              <a:t> in the </a:t>
            </a:r>
            <a:r>
              <a:rPr kumimoji="0" lang="tr-TR" altLang="tr-TR" sz="2500" b="0" i="0" u="none" strike="noStrike" cap="none" normalizeH="0" baseline="0" dirty="0" err="1">
                <a:ln>
                  <a:noFill/>
                </a:ln>
                <a:solidFill>
                  <a:srgbClr val="222222"/>
                </a:solidFill>
                <a:effectLst/>
                <a:latin typeface="inherit"/>
              </a:rPr>
              <a:t>imperial</a:t>
            </a:r>
            <a:r>
              <a:rPr kumimoji="0" lang="tr-TR" altLang="tr-TR" sz="2500" b="0" i="0" u="none" strike="noStrike" cap="none" normalizeH="0" baseline="0" dirty="0">
                <a:ln>
                  <a:noFill/>
                </a:ln>
                <a:solidFill>
                  <a:srgbClr val="222222"/>
                </a:solidFill>
                <a:effectLst/>
                <a:latin typeface="inherit"/>
              </a:rPr>
              <a:t> </a:t>
            </a:r>
            <a:r>
              <a:rPr kumimoji="0" lang="tr-TR" altLang="tr-TR" sz="2500" b="0" i="0" u="none" strike="noStrike" cap="none" normalizeH="0" baseline="0" dirty="0" err="1">
                <a:ln>
                  <a:noFill/>
                </a:ln>
                <a:solidFill>
                  <a:srgbClr val="222222"/>
                </a:solidFill>
                <a:effectLst/>
                <a:latin typeface="inherit"/>
              </a:rPr>
              <a:t>territory</a:t>
            </a:r>
            <a:r>
              <a:rPr kumimoji="0" lang="tr-TR" altLang="tr-TR" sz="2500" b="0" i="0" u="none" strike="noStrike" cap="none" normalizeH="0" baseline="0" dirty="0">
                <a:ln>
                  <a:noFill/>
                </a:ln>
                <a:solidFill>
                  <a:srgbClr val="222222"/>
                </a:solidFill>
                <a:effectLst/>
                <a:latin typeface="inherit"/>
              </a:rPr>
              <a:t> in his villa </a:t>
            </a:r>
            <a:r>
              <a:rPr kumimoji="0" lang="tr-TR" altLang="tr-TR" sz="2500" b="0" i="0" u="none" strike="noStrike" cap="none" normalizeH="0" baseline="0" dirty="0" err="1">
                <a:ln>
                  <a:noFill/>
                </a:ln>
                <a:solidFill>
                  <a:srgbClr val="222222"/>
                </a:solidFill>
                <a:effectLst/>
                <a:latin typeface="inherit"/>
              </a:rPr>
              <a:t>near</a:t>
            </a:r>
            <a:r>
              <a:rPr kumimoji="0" lang="tr-TR" altLang="tr-TR" sz="2500" b="0" i="0" u="none" strike="noStrike" cap="none" normalizeH="0" baseline="0" dirty="0">
                <a:ln>
                  <a:noFill/>
                </a:ln>
                <a:solidFill>
                  <a:srgbClr val="222222"/>
                </a:solidFill>
                <a:effectLst/>
                <a:latin typeface="inherit"/>
              </a:rPr>
              <a:t> </a:t>
            </a:r>
            <a:r>
              <a:rPr kumimoji="0" lang="tr-TR" altLang="tr-TR" sz="2500" b="0" i="0" u="none" strike="noStrike" cap="none" normalizeH="0" baseline="0" dirty="0" err="1">
                <a:ln>
                  <a:noFill/>
                </a:ln>
                <a:solidFill>
                  <a:srgbClr val="222222"/>
                </a:solidFill>
                <a:effectLst/>
                <a:latin typeface="inherit"/>
              </a:rPr>
              <a:t>Tibur</a:t>
            </a:r>
            <a:r>
              <a:rPr lang="tr-TR" altLang="tr-TR" sz="2500" dirty="0">
                <a:solidFill>
                  <a:srgbClr val="222222"/>
                </a:solidFill>
                <a:latin typeface="inherit"/>
              </a:rPr>
              <a:t>, </a:t>
            </a:r>
            <a:r>
              <a:rPr lang="tr-TR" altLang="tr-TR" sz="2500" dirty="0" err="1">
                <a:solidFill>
                  <a:srgbClr val="222222"/>
                </a:solidFill>
                <a:latin typeface="inherit"/>
              </a:rPr>
              <a:t>s</a:t>
            </a:r>
            <a:r>
              <a:rPr kumimoji="0" lang="tr-TR" altLang="tr-TR" sz="2500" b="0" i="0" u="none" strike="noStrike" cap="none" normalizeH="0" baseline="0" dirty="0" err="1">
                <a:ln>
                  <a:noFill/>
                </a:ln>
                <a:solidFill>
                  <a:srgbClr val="222222"/>
                </a:solidFill>
                <a:effectLst/>
                <a:latin typeface="inherit"/>
              </a:rPr>
              <a:t>o</a:t>
            </a:r>
            <a:r>
              <a:rPr kumimoji="0" lang="tr-TR" altLang="tr-TR" sz="2500" b="0" i="0" u="none" strike="noStrike" cap="none" normalizeH="0" baseline="0" dirty="0">
                <a:ln>
                  <a:noFill/>
                </a:ln>
                <a:solidFill>
                  <a:srgbClr val="222222"/>
                </a:solidFill>
                <a:effectLst/>
                <a:latin typeface="inherit"/>
              </a:rPr>
              <a:t> he </a:t>
            </a:r>
            <a:r>
              <a:rPr kumimoji="0" lang="tr-TR" altLang="tr-TR" sz="2500" b="0" i="0" u="none" strike="noStrike" cap="none" normalizeH="0" baseline="0" dirty="0" err="1">
                <a:ln>
                  <a:noFill/>
                </a:ln>
                <a:solidFill>
                  <a:srgbClr val="222222"/>
                </a:solidFill>
                <a:effectLst/>
                <a:latin typeface="inherit"/>
              </a:rPr>
              <a:t>established</a:t>
            </a:r>
            <a:r>
              <a:rPr kumimoji="0" lang="tr-TR" altLang="tr-TR" sz="2500" b="0" i="0" u="none" strike="noStrike" cap="none" normalizeH="0" baseline="0" dirty="0">
                <a:ln>
                  <a:noFill/>
                </a:ln>
                <a:solidFill>
                  <a:srgbClr val="222222"/>
                </a:solidFill>
                <a:effectLst/>
                <a:latin typeface="inherit"/>
              </a:rPr>
              <a:t> an Open </a:t>
            </a:r>
            <a:r>
              <a:rPr kumimoji="0" lang="tr-TR" altLang="tr-TR" sz="2500" b="0" i="0" u="none" strike="noStrike" cap="none" normalizeH="0" baseline="0" dirty="0" err="1">
                <a:ln>
                  <a:noFill/>
                </a:ln>
                <a:solidFill>
                  <a:srgbClr val="222222"/>
                </a:solidFill>
                <a:effectLst/>
                <a:latin typeface="inherit"/>
              </a:rPr>
              <a:t>Air</a:t>
            </a:r>
            <a:r>
              <a:rPr kumimoji="0" lang="tr-TR" altLang="tr-TR" sz="2500" b="0" i="0" u="none" strike="noStrike" cap="none" normalizeH="0" baseline="0" dirty="0">
                <a:ln>
                  <a:noFill/>
                </a:ln>
                <a:solidFill>
                  <a:srgbClr val="222222"/>
                </a:solidFill>
                <a:effectLst/>
                <a:latin typeface="inherit"/>
              </a:rPr>
              <a:t> Museum…</a:t>
            </a:r>
            <a:r>
              <a:rPr kumimoji="0" lang="tr-TR" altLang="tr-TR" sz="2500" b="0" i="0" u="none" strike="noStrike" cap="none" normalizeH="0" baseline="0" dirty="0">
                <a:ln>
                  <a:noFill/>
                </a:ln>
                <a:solidFill>
                  <a:schemeClr val="tx1"/>
                </a:solidFill>
                <a:effectLst/>
              </a:rPr>
              <a:t> </a:t>
            </a:r>
            <a:endParaRPr kumimoji="0" lang="tr-TR" altLang="tr-TR" sz="25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6037007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http://sensotravel.com/wp-content/uploads/2015/10/Florence_Uffizi_Gallery.jpg">
            <a:extLst>
              <a:ext uri="{FF2B5EF4-FFF2-40B4-BE49-F238E27FC236}">
                <a16:creationId xmlns:a16="http://schemas.microsoft.com/office/drawing/2014/main" id="{B1D38EB7-4A7C-4D18-B295-7BAFF568C4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7" b="1462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Rectangle 1">
            <a:extLst>
              <a:ext uri="{FF2B5EF4-FFF2-40B4-BE49-F238E27FC236}">
                <a16:creationId xmlns:a16="http://schemas.microsoft.com/office/drawing/2014/main" id="{75A1243C-EE82-482D-9E9E-C3A25BA8C35F}"/>
              </a:ext>
            </a:extLst>
          </p:cNvPr>
          <p:cNvSpPr>
            <a:spLocks noGrp="1" noChangeArrowheads="1"/>
          </p:cNvSpPr>
          <p:nvPr>
            <p:ph type="title"/>
          </p:nvPr>
        </p:nvSpPr>
        <p:spPr bwMode="auto">
          <a:xfrm>
            <a:off x="1400783" y="5539654"/>
            <a:ext cx="8311186" cy="2975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2100" b="1" i="0" u="none" strike="noStrike" cap="none" normalizeH="0" baseline="0" dirty="0">
                <a:ln>
                  <a:noFill/>
                </a:ln>
                <a:solidFill>
                  <a:srgbClr val="222222"/>
                </a:solidFill>
                <a:effectLst/>
                <a:latin typeface="inherit"/>
              </a:rPr>
              <a:t>Enormous </a:t>
            </a:r>
            <a:r>
              <a:rPr kumimoji="0" lang="tr-TR" altLang="tr-TR" sz="2100" b="1" i="0" u="none" strike="noStrike" cap="none" normalizeH="0" baseline="0" dirty="0" err="1">
                <a:ln>
                  <a:noFill/>
                </a:ln>
                <a:solidFill>
                  <a:srgbClr val="222222"/>
                </a:solidFill>
                <a:effectLst/>
                <a:latin typeface="inherit"/>
              </a:rPr>
              <a:t>museums</a:t>
            </a:r>
            <a:r>
              <a:rPr kumimoji="0" lang="tr-TR" altLang="tr-TR" sz="2100" b="1" i="0" u="none" strike="noStrike" cap="none" normalizeH="0" baseline="0" dirty="0">
                <a:ln>
                  <a:noFill/>
                </a:ln>
                <a:solidFill>
                  <a:srgbClr val="222222"/>
                </a:solidFill>
                <a:effectLst/>
                <a:latin typeface="inherit"/>
              </a:rPr>
              <a:t> </a:t>
            </a:r>
            <a:r>
              <a:rPr kumimoji="0" lang="tr-TR" altLang="tr-TR" sz="2100" b="1" i="0" u="none" strike="noStrike" cap="none" normalizeH="0" baseline="0" dirty="0" err="1">
                <a:ln>
                  <a:noFill/>
                </a:ln>
                <a:solidFill>
                  <a:srgbClr val="222222"/>
                </a:solidFill>
                <a:effectLst/>
                <a:latin typeface="inherit"/>
              </a:rPr>
              <a:t>were</a:t>
            </a:r>
            <a:r>
              <a:rPr kumimoji="0" lang="tr-TR" altLang="tr-TR" sz="2100" b="1" i="0" u="none" strike="noStrike" cap="none" normalizeH="0" baseline="0" dirty="0">
                <a:ln>
                  <a:noFill/>
                </a:ln>
                <a:solidFill>
                  <a:srgbClr val="222222"/>
                </a:solidFill>
                <a:effectLst/>
                <a:latin typeface="inherit"/>
              </a:rPr>
              <a:t> </a:t>
            </a:r>
            <a:r>
              <a:rPr kumimoji="0" lang="tr-TR" altLang="tr-TR" sz="2100" b="1" i="0" u="none" strike="noStrike" cap="none" normalizeH="0" baseline="0" dirty="0" err="1">
                <a:ln>
                  <a:noFill/>
                </a:ln>
                <a:solidFill>
                  <a:srgbClr val="222222"/>
                </a:solidFill>
                <a:effectLst/>
                <a:latin typeface="inherit"/>
              </a:rPr>
              <a:t>established</a:t>
            </a:r>
            <a:r>
              <a:rPr kumimoji="0" lang="tr-TR" altLang="tr-TR" sz="2100" b="1" i="0" u="none" strike="noStrike" cap="none" normalizeH="0" baseline="0" dirty="0">
                <a:ln>
                  <a:noFill/>
                </a:ln>
                <a:solidFill>
                  <a:srgbClr val="222222"/>
                </a:solidFill>
                <a:effectLst/>
                <a:latin typeface="inherit"/>
              </a:rPr>
              <a:t> in Europe </a:t>
            </a:r>
            <a:r>
              <a:rPr kumimoji="0" lang="tr-TR" altLang="tr-TR" sz="2100" b="1" i="0" u="none" strike="noStrike" cap="none" normalizeH="0" baseline="0" dirty="0" err="1">
                <a:ln>
                  <a:noFill/>
                </a:ln>
                <a:solidFill>
                  <a:srgbClr val="222222"/>
                </a:solidFill>
                <a:effectLst/>
                <a:latin typeface="inherit"/>
              </a:rPr>
              <a:t>between</a:t>
            </a:r>
            <a:r>
              <a:rPr kumimoji="0" lang="tr-TR" altLang="tr-TR" sz="2100" b="1" i="0" u="none" strike="noStrike" cap="none" normalizeH="0" baseline="0" dirty="0">
                <a:ln>
                  <a:noFill/>
                </a:ln>
                <a:solidFill>
                  <a:srgbClr val="222222"/>
                </a:solidFill>
                <a:effectLst/>
                <a:latin typeface="inherit"/>
              </a:rPr>
              <a:t> 1300 and 1500…</a:t>
            </a:r>
            <a:r>
              <a:rPr kumimoji="0" lang="tr-TR" altLang="tr-TR" sz="800" b="1" i="0" u="none" strike="noStrike" cap="none" normalizeH="0" baseline="0" dirty="0">
                <a:ln>
                  <a:noFill/>
                </a:ln>
                <a:solidFill>
                  <a:schemeClr val="tx1"/>
                </a:solidFill>
                <a:effectLst/>
              </a:rPr>
              <a:t> </a:t>
            </a:r>
            <a:endParaRPr kumimoji="0" lang="tr-TR" altLang="tr-TR" sz="1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19012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Resim 3">
            <a:extLst>
              <a:ext uri="{FF2B5EF4-FFF2-40B4-BE49-F238E27FC236}">
                <a16:creationId xmlns:a16="http://schemas.microsoft.com/office/drawing/2014/main" id="{93B4BB15-8A7F-48E5-8EE4-1DAF12008553}"/>
              </a:ext>
            </a:extLst>
          </p:cNvPr>
          <p:cNvPicPr>
            <a:picLocks noGrp="1" noChangeAspect="1"/>
          </p:cNvPicPr>
          <p:nvPr>
            <p:ph idx="1"/>
          </p:nvPr>
        </p:nvPicPr>
        <p:blipFill rotWithShape="1">
          <a:blip r:embed="rId2"/>
          <a:srcRect t="12968" b="10761"/>
          <a:stretch/>
        </p:blipFill>
        <p:spPr>
          <a:xfrm>
            <a:off x="20" y="10"/>
            <a:ext cx="12191980" cy="6857990"/>
          </a:xfrm>
          <a:prstGeom prst="rect">
            <a:avLst/>
          </a:prstGeom>
        </p:spPr>
      </p:pic>
      <p:sp>
        <p:nvSpPr>
          <p:cNvPr id="2" name="Unvan 1">
            <a:extLst>
              <a:ext uri="{FF2B5EF4-FFF2-40B4-BE49-F238E27FC236}">
                <a16:creationId xmlns:a16="http://schemas.microsoft.com/office/drawing/2014/main" id="{8C9FDDBB-120B-4303-98FC-DE607C0878F1}"/>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fontScale="90000"/>
          </a:bodyPr>
          <a:lstStyle/>
          <a:p>
            <a:pPr algn="ctr"/>
            <a:r>
              <a:rPr lang="tr-TR" sz="2700" b="1" dirty="0"/>
              <a:t>New </a:t>
            </a:r>
            <a:r>
              <a:rPr lang="tr-TR" sz="2700" b="1" dirty="0" err="1"/>
              <a:t>collections</a:t>
            </a:r>
            <a:r>
              <a:rPr lang="tr-TR" sz="2700" b="1" dirty="0"/>
              <a:t> </a:t>
            </a:r>
            <a:r>
              <a:rPr lang="tr-TR" sz="2700" b="1" dirty="0" err="1"/>
              <a:t>were</a:t>
            </a:r>
            <a:r>
              <a:rPr lang="tr-TR" sz="2700" b="1" dirty="0"/>
              <a:t> </a:t>
            </a:r>
            <a:r>
              <a:rPr lang="tr-TR" sz="2700" b="1" dirty="0" err="1"/>
              <a:t>combined</a:t>
            </a:r>
            <a:r>
              <a:rPr lang="tr-TR" sz="2700" b="1" dirty="0"/>
              <a:t>…</a:t>
            </a:r>
            <a:br>
              <a:rPr lang="tr-TR" sz="2700" b="1" dirty="0"/>
            </a:br>
            <a:r>
              <a:rPr lang="tr-TR" sz="2700" b="1" dirty="0"/>
              <a:t>as </a:t>
            </a:r>
            <a:r>
              <a:rPr lang="tr-TR" sz="2700" b="1" dirty="0" err="1"/>
              <a:t>cabinets</a:t>
            </a:r>
            <a:r>
              <a:rPr lang="tr-TR" sz="2700" b="1" dirty="0"/>
              <a:t> of </a:t>
            </a:r>
            <a:r>
              <a:rPr lang="tr-TR" sz="2700" b="1" dirty="0" err="1"/>
              <a:t>curiosities</a:t>
            </a:r>
            <a:r>
              <a:rPr lang="tr-TR" sz="2700" b="1" dirty="0"/>
              <a:t>..</a:t>
            </a:r>
            <a:endParaRPr lang="en-US" sz="2800" dirty="0">
              <a:solidFill>
                <a:srgbClr val="262626"/>
              </a:solidFill>
            </a:endParaRPr>
          </a:p>
        </p:txBody>
      </p:sp>
    </p:spTree>
    <p:extLst>
      <p:ext uri="{BB962C8B-B14F-4D97-AF65-F5344CB8AC3E}">
        <p14:creationId xmlns:p14="http://schemas.microsoft.com/office/powerpoint/2010/main" val="186523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Resim 3">
            <a:extLst>
              <a:ext uri="{FF2B5EF4-FFF2-40B4-BE49-F238E27FC236}">
                <a16:creationId xmlns:a16="http://schemas.microsoft.com/office/drawing/2014/main" id="{DFE06DE5-E2EF-4B70-A02C-D42A64AA63AB}"/>
              </a:ext>
            </a:extLst>
          </p:cNvPr>
          <p:cNvPicPr>
            <a:picLocks noGrp="1" noChangeAspect="1"/>
          </p:cNvPicPr>
          <p:nvPr>
            <p:ph idx="1"/>
          </p:nvPr>
        </p:nvPicPr>
        <p:blipFill rotWithShape="1">
          <a:blip r:embed="rId2"/>
          <a:srcRect t="10941" b="13555"/>
          <a:stretch/>
        </p:blipFill>
        <p:spPr>
          <a:xfrm>
            <a:off x="20" y="10"/>
            <a:ext cx="12191980" cy="6857990"/>
          </a:xfrm>
          <a:prstGeom prst="rect">
            <a:avLst/>
          </a:prstGeom>
        </p:spPr>
      </p:pic>
      <p:sp>
        <p:nvSpPr>
          <p:cNvPr id="2" name="Unvan 1">
            <a:extLst>
              <a:ext uri="{FF2B5EF4-FFF2-40B4-BE49-F238E27FC236}">
                <a16:creationId xmlns:a16="http://schemas.microsoft.com/office/drawing/2014/main" id="{581EF53C-727A-4997-B826-55FD59E3A7E7}"/>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fontScale="90000"/>
          </a:bodyPr>
          <a:lstStyle/>
          <a:p>
            <a:pPr algn="ctr"/>
            <a:r>
              <a:rPr lang="tr-TR" sz="2800" b="1" dirty="0"/>
              <a:t>New </a:t>
            </a:r>
            <a:r>
              <a:rPr lang="tr-TR" sz="2800" b="1" dirty="0" err="1"/>
              <a:t>collections</a:t>
            </a:r>
            <a:r>
              <a:rPr lang="tr-TR" sz="2800" b="1" dirty="0"/>
              <a:t> </a:t>
            </a:r>
            <a:r>
              <a:rPr lang="tr-TR" sz="2800" b="1" dirty="0" err="1"/>
              <a:t>were</a:t>
            </a:r>
            <a:r>
              <a:rPr lang="tr-TR" sz="2800" b="1" dirty="0"/>
              <a:t> </a:t>
            </a:r>
            <a:r>
              <a:rPr lang="tr-TR" sz="2800" b="1" dirty="0" err="1"/>
              <a:t>transformed</a:t>
            </a:r>
            <a:r>
              <a:rPr lang="tr-TR" sz="2800" b="1" dirty="0"/>
              <a:t> in </a:t>
            </a:r>
            <a:r>
              <a:rPr lang="tr-TR" sz="2800" b="1" dirty="0" err="1"/>
              <a:t>tıo</a:t>
            </a:r>
            <a:r>
              <a:rPr lang="tr-TR" sz="2800" b="1" dirty="0"/>
              <a:t> </a:t>
            </a:r>
            <a:r>
              <a:rPr lang="tr-TR" sz="2800" b="1" dirty="0" err="1"/>
              <a:t>real</a:t>
            </a:r>
            <a:r>
              <a:rPr lang="tr-TR" sz="2800" b="1" dirty="0"/>
              <a:t> Museums…</a:t>
            </a:r>
            <a:endParaRPr lang="en-US" sz="2800" b="1" dirty="0"/>
          </a:p>
        </p:txBody>
      </p:sp>
    </p:spTree>
    <p:extLst>
      <p:ext uri="{BB962C8B-B14F-4D97-AF65-F5344CB8AC3E}">
        <p14:creationId xmlns:p14="http://schemas.microsoft.com/office/powerpoint/2010/main" val="3130051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İçerik Yer Tutucusu 4">
            <a:extLst>
              <a:ext uri="{FF2B5EF4-FFF2-40B4-BE49-F238E27FC236}">
                <a16:creationId xmlns:a16="http://schemas.microsoft.com/office/drawing/2014/main" id="{C240A8C7-F4A3-4E05-B1BC-FD643E910BB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34137" b="14825"/>
          <a:stretch/>
        </p:blipFill>
        <p:spPr>
          <a:xfrm>
            <a:off x="0" y="0"/>
            <a:ext cx="12192001" cy="5091290"/>
          </a:xfrm>
          <a:prstGeom prst="rect">
            <a:avLst/>
          </a:prstGeom>
        </p:spPr>
      </p:pic>
      <p:pic>
        <p:nvPicPr>
          <p:cNvPr id="32" name="Picture 31">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Oval 33">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9147CD0F-1796-414F-A521-D0376615A554}"/>
              </a:ext>
            </a:extLst>
          </p:cNvPr>
          <p:cNvSpPr>
            <a:spLocks noGrp="1"/>
          </p:cNvSpPr>
          <p:nvPr>
            <p:ph type="title"/>
          </p:nvPr>
        </p:nvSpPr>
        <p:spPr>
          <a:xfrm>
            <a:off x="83977" y="4912257"/>
            <a:ext cx="9153330" cy="1053539"/>
          </a:xfrm>
        </p:spPr>
        <p:txBody>
          <a:bodyPr vert="horz" lIns="91440" tIns="45720" rIns="91440" bIns="45720" rtlCol="0">
            <a:normAutofit fontScale="90000"/>
          </a:bodyPr>
          <a:lstStyle/>
          <a:p>
            <a:pPr algn="ctr"/>
            <a:br>
              <a:rPr lang="tr-TR" altLang="tr-TR" sz="4500" b="1" kern="1200" dirty="0">
                <a:solidFill>
                  <a:srgbClr val="000000"/>
                </a:solidFill>
                <a:latin typeface="+mj-lt"/>
                <a:ea typeface="+mj-ea"/>
                <a:cs typeface="+mj-cs"/>
              </a:rPr>
            </a:br>
            <a:r>
              <a:rPr lang="tr-TR" altLang="tr-TR" sz="4500" b="1" kern="1200" dirty="0">
                <a:solidFill>
                  <a:srgbClr val="000000"/>
                </a:solidFill>
                <a:latin typeface="+mj-lt"/>
                <a:ea typeface="+mj-ea"/>
                <a:cs typeface="+mj-cs"/>
              </a:rPr>
              <a:t>British Museum </a:t>
            </a:r>
            <a:r>
              <a:rPr lang="tr-TR" altLang="tr-TR" sz="4500" b="1" kern="1200" dirty="0" err="1">
                <a:solidFill>
                  <a:srgbClr val="000000"/>
                </a:solidFill>
                <a:latin typeface="+mj-lt"/>
                <a:ea typeface="+mj-ea"/>
                <a:cs typeface="+mj-cs"/>
              </a:rPr>
              <a:t>was</a:t>
            </a:r>
            <a:r>
              <a:rPr lang="tr-TR" altLang="tr-TR" sz="4500" b="1" kern="1200" dirty="0">
                <a:solidFill>
                  <a:srgbClr val="000000"/>
                </a:solidFill>
                <a:latin typeface="+mj-lt"/>
                <a:ea typeface="+mj-ea"/>
                <a:cs typeface="+mj-cs"/>
              </a:rPr>
              <a:t> </a:t>
            </a:r>
            <a:r>
              <a:rPr lang="tr-TR" altLang="tr-TR" sz="4500" b="1" kern="1200" dirty="0" err="1">
                <a:solidFill>
                  <a:srgbClr val="000000"/>
                </a:solidFill>
                <a:latin typeface="+mj-lt"/>
                <a:ea typeface="+mj-ea"/>
                <a:cs typeface="+mj-cs"/>
              </a:rPr>
              <a:t>established</a:t>
            </a:r>
            <a:r>
              <a:rPr lang="tr-TR" altLang="tr-TR" sz="4500" b="1" kern="1200" dirty="0">
                <a:solidFill>
                  <a:srgbClr val="000000"/>
                </a:solidFill>
                <a:latin typeface="+mj-lt"/>
                <a:ea typeface="+mj-ea"/>
                <a:cs typeface="+mj-cs"/>
              </a:rPr>
              <a:t> </a:t>
            </a:r>
            <a:br>
              <a:rPr lang="tr-TR" altLang="tr-TR" sz="4500" b="1" kern="1200" dirty="0">
                <a:solidFill>
                  <a:srgbClr val="000000"/>
                </a:solidFill>
                <a:latin typeface="+mj-lt"/>
                <a:ea typeface="+mj-ea"/>
                <a:cs typeface="+mj-cs"/>
              </a:rPr>
            </a:br>
            <a:r>
              <a:rPr lang="tr-TR" altLang="tr-TR" sz="4500" b="1" kern="1200" dirty="0">
                <a:solidFill>
                  <a:srgbClr val="000000"/>
                </a:solidFill>
                <a:latin typeface="+mj-lt"/>
                <a:ea typeface="+mj-ea"/>
                <a:cs typeface="+mj-cs"/>
              </a:rPr>
              <a:t>in </a:t>
            </a:r>
            <a:r>
              <a:rPr lang="en-US" altLang="tr-TR" sz="4500" b="1" kern="1200" dirty="0">
                <a:solidFill>
                  <a:srgbClr val="000000"/>
                </a:solidFill>
                <a:latin typeface="+mj-lt"/>
                <a:ea typeface="+mj-ea"/>
                <a:cs typeface="+mj-cs"/>
              </a:rPr>
              <a:t>1753 </a:t>
            </a:r>
            <a:r>
              <a:rPr lang="tr-TR" altLang="tr-TR" sz="4500" b="1" kern="1200" dirty="0">
                <a:solidFill>
                  <a:srgbClr val="000000"/>
                </a:solidFill>
                <a:latin typeface="+mj-lt"/>
                <a:ea typeface="+mj-ea"/>
                <a:cs typeface="+mj-cs"/>
              </a:rPr>
              <a:t>in </a:t>
            </a:r>
            <a:r>
              <a:rPr lang="tr-TR" altLang="tr-TR" sz="4500" b="1" kern="1200" dirty="0" err="1">
                <a:solidFill>
                  <a:srgbClr val="000000"/>
                </a:solidFill>
                <a:latin typeface="+mj-lt"/>
                <a:ea typeface="+mj-ea"/>
                <a:cs typeface="+mj-cs"/>
              </a:rPr>
              <a:t>London</a:t>
            </a:r>
            <a:br>
              <a:rPr lang="tr-TR" altLang="tr-TR" sz="4500" b="1" kern="1200" dirty="0">
                <a:solidFill>
                  <a:srgbClr val="000000"/>
                </a:solidFill>
                <a:latin typeface="+mj-lt"/>
                <a:ea typeface="+mj-ea"/>
                <a:cs typeface="+mj-cs"/>
              </a:rPr>
            </a:br>
            <a:endParaRPr lang="en-US" sz="4500" b="1" kern="1200" dirty="0">
              <a:solidFill>
                <a:srgbClr val="000000"/>
              </a:solidFill>
              <a:latin typeface="+mj-lt"/>
              <a:ea typeface="+mj-ea"/>
              <a:cs typeface="+mj-cs"/>
            </a:endParaRPr>
          </a:p>
        </p:txBody>
      </p:sp>
      <p:pic>
        <p:nvPicPr>
          <p:cNvPr id="4" name="Resim 3" descr="kedi, gök, bina, açık hava içeren bir resim&#10;&#10;Çok yüksek güvenilirlikle oluşturulmuş açıklama">
            <a:extLst>
              <a:ext uri="{FF2B5EF4-FFF2-40B4-BE49-F238E27FC236}">
                <a16:creationId xmlns:a16="http://schemas.microsoft.com/office/drawing/2014/main" id="{0E3A771D-DFFA-46A0-A269-2C3A45E961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05986">
            <a:off x="8425542" y="3302726"/>
            <a:ext cx="3219061" cy="32190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5229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EA6CB19-31BC-4255-B4B6-78F14C8496C9}"/>
              </a:ext>
            </a:extLst>
          </p:cNvPr>
          <p:cNvSpPr>
            <a:spLocks noGrp="1"/>
          </p:cNvSpPr>
          <p:nvPr>
            <p:ph type="title"/>
          </p:nvPr>
        </p:nvSpPr>
        <p:spPr>
          <a:xfrm>
            <a:off x="311714" y="1706250"/>
            <a:ext cx="6489578" cy="4411745"/>
          </a:xfrm>
        </p:spPr>
        <p:txBody>
          <a:bodyPr>
            <a:noAutofit/>
          </a:bodyPr>
          <a:lstStyle/>
          <a:p>
            <a:r>
              <a:rPr lang="tr-TR" altLang="tr-TR" sz="4300" b="1" dirty="0"/>
              <a:t>8 </a:t>
            </a:r>
            <a:r>
              <a:rPr lang="tr-TR" altLang="tr-TR" sz="4300" b="1" dirty="0" err="1"/>
              <a:t>million</a:t>
            </a:r>
            <a:r>
              <a:rPr lang="tr-TR" altLang="tr-TR" sz="4300" b="1" dirty="0"/>
              <a:t> </a:t>
            </a:r>
            <a:r>
              <a:rPr lang="tr-TR" altLang="tr-TR" sz="4300" b="1" dirty="0" err="1"/>
              <a:t>objects</a:t>
            </a:r>
            <a:r>
              <a:rPr lang="tr-TR" altLang="tr-TR" sz="4300" b="1" dirty="0"/>
              <a:t>  at the </a:t>
            </a:r>
            <a:r>
              <a:rPr lang="tr-TR" altLang="tr-TR" sz="4300" b="1" dirty="0" err="1"/>
              <a:t>museum</a:t>
            </a:r>
            <a:r>
              <a:rPr lang="tr-TR" altLang="tr-TR" sz="4300" b="1" dirty="0"/>
              <a:t>!</a:t>
            </a:r>
            <a:br>
              <a:rPr lang="tr-TR" altLang="tr-TR" sz="4300" b="1" dirty="0"/>
            </a:br>
            <a:r>
              <a:rPr lang="tr-TR" altLang="tr-TR" sz="4300" b="1" dirty="0" err="1"/>
              <a:t>One</a:t>
            </a:r>
            <a:r>
              <a:rPr lang="tr-TR" altLang="tr-TR" sz="4300" b="1" dirty="0"/>
              <a:t> of </a:t>
            </a:r>
            <a:r>
              <a:rPr lang="tr-TR" altLang="tr-TR" sz="4300" b="1" dirty="0" err="1"/>
              <a:t>them</a:t>
            </a:r>
            <a:r>
              <a:rPr lang="tr-TR" altLang="tr-TR" sz="4300" b="1" dirty="0"/>
              <a:t> is the </a:t>
            </a:r>
            <a:r>
              <a:rPr lang="tr-TR" altLang="tr-TR" sz="4300" b="1" dirty="0" err="1"/>
              <a:t>jade</a:t>
            </a:r>
            <a:r>
              <a:rPr lang="tr-TR" altLang="tr-TR" sz="4300" b="1" dirty="0"/>
              <a:t> </a:t>
            </a:r>
            <a:r>
              <a:rPr lang="tr-TR" altLang="tr-TR" sz="4300" b="1" dirty="0" err="1"/>
              <a:t>stone</a:t>
            </a:r>
            <a:r>
              <a:rPr lang="tr-TR" altLang="tr-TR" sz="4300" b="1" dirty="0"/>
              <a:t> mask of </a:t>
            </a:r>
            <a:r>
              <a:rPr lang="tr-TR" altLang="tr-TR" sz="4300" b="1" dirty="0" err="1"/>
              <a:t>Aztec</a:t>
            </a:r>
            <a:r>
              <a:rPr lang="tr-TR" altLang="tr-TR" sz="4300" b="1" dirty="0"/>
              <a:t> </a:t>
            </a:r>
            <a:r>
              <a:rPr lang="tr-TR" altLang="tr-TR" sz="4300" b="1" dirty="0" err="1"/>
              <a:t>King</a:t>
            </a:r>
            <a:r>
              <a:rPr lang="tr-TR" altLang="tr-TR" sz="4300" b="1" dirty="0"/>
              <a:t> </a:t>
            </a:r>
            <a:r>
              <a:rPr lang="tr-TR" altLang="tr-TR" sz="4300" b="1" dirty="0" err="1"/>
              <a:t>Moctezuma</a:t>
            </a:r>
            <a:r>
              <a:rPr lang="tr-TR" altLang="tr-TR" sz="4300" b="1" dirty="0"/>
              <a:t>. </a:t>
            </a:r>
            <a:br>
              <a:rPr lang="tr-TR" sz="4300" dirty="0"/>
            </a:br>
            <a:r>
              <a:rPr lang="tr-TR" sz="4300" b="1" dirty="0" err="1"/>
              <a:t>This</a:t>
            </a:r>
            <a:r>
              <a:rPr lang="tr-TR" sz="4300" b="1" dirty="0"/>
              <a:t> </a:t>
            </a:r>
            <a:r>
              <a:rPr lang="tr-TR" sz="4300" b="1" dirty="0" err="1"/>
              <a:t>object</a:t>
            </a:r>
            <a:r>
              <a:rPr lang="tr-TR" sz="4300" b="1" dirty="0"/>
              <a:t> is </a:t>
            </a:r>
            <a:r>
              <a:rPr lang="tr-TR" sz="4300" b="1" dirty="0" err="1"/>
              <a:t>very</a:t>
            </a:r>
            <a:r>
              <a:rPr lang="tr-TR" sz="4300" b="1" dirty="0"/>
              <a:t> </a:t>
            </a:r>
            <a:r>
              <a:rPr lang="tr-TR" sz="4300" b="1" dirty="0" err="1"/>
              <a:t>valuable</a:t>
            </a:r>
            <a:r>
              <a:rPr lang="tr-TR" sz="4300" b="1" dirty="0"/>
              <a:t>!!!</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Moctezuma: Last Aztec ruler 'was not Spanish traitor', British Museum exhibition to claim">
            <a:extLst>
              <a:ext uri="{FF2B5EF4-FFF2-40B4-BE49-F238E27FC236}">
                <a16:creationId xmlns:a16="http://schemas.microsoft.com/office/drawing/2014/main" id="{31D89AFC-22D9-4794-9210-DB056FD347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63" r="12093"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8" name="Unvan 1">
            <a:extLst>
              <a:ext uri="{FF2B5EF4-FFF2-40B4-BE49-F238E27FC236}">
                <a16:creationId xmlns:a16="http://schemas.microsoft.com/office/drawing/2014/main" id="{F9F8D275-5FC8-4B06-A920-4C13F64C2B5F}"/>
              </a:ext>
            </a:extLst>
          </p:cNvPr>
          <p:cNvSpPr txBox="1">
            <a:spLocks/>
          </p:cNvSpPr>
          <p:nvPr/>
        </p:nvSpPr>
        <p:spPr>
          <a:xfrm>
            <a:off x="530225" y="4331459"/>
            <a:ext cx="6184214" cy="336254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b="1" dirty="0"/>
          </a:p>
        </p:txBody>
      </p:sp>
    </p:spTree>
    <p:extLst>
      <p:ext uri="{BB962C8B-B14F-4D97-AF65-F5344CB8AC3E}">
        <p14:creationId xmlns:p14="http://schemas.microsoft.com/office/powerpoint/2010/main" val="419679748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Louvre Museum ile ilgili gÃ¶rsel sonucu">
            <a:extLst>
              <a:ext uri="{FF2B5EF4-FFF2-40B4-BE49-F238E27FC236}">
                <a16:creationId xmlns:a16="http://schemas.microsoft.com/office/drawing/2014/main" id="{8C1B89BB-F8DF-406A-A24D-AA899D72D2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12" r="15436"/>
          <a:stretch/>
        </p:blipFill>
        <p:spPr bwMode="auto">
          <a:xfrm>
            <a:off x="570598" y="0"/>
            <a:ext cx="992886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70">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Dikdörtgen 13">
            <a:extLst>
              <a:ext uri="{FF2B5EF4-FFF2-40B4-BE49-F238E27FC236}">
                <a16:creationId xmlns:a16="http://schemas.microsoft.com/office/drawing/2014/main" id="{60283728-EAC2-4FA5-845C-6CA4A40C3681}"/>
              </a:ext>
            </a:extLst>
          </p:cNvPr>
          <p:cNvSpPr>
            <a:spLocks noChangeArrowheads="1"/>
          </p:cNvSpPr>
          <p:nvPr/>
        </p:nvSpPr>
        <p:spPr bwMode="auto">
          <a:xfrm rot="16200000">
            <a:off x="-1810760" y="2967336"/>
            <a:ext cx="64987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tr-TR" altLang="tr-TR" sz="2700" b="1" dirty="0">
                <a:latin typeface="Arial" panose="020B0604020202020204" pitchFamily="34" charset="0"/>
              </a:rPr>
              <a:t>Louvre Museum  </a:t>
            </a:r>
            <a:r>
              <a:rPr lang="tr-TR" altLang="tr-TR" sz="2700" b="1" dirty="0" err="1">
                <a:latin typeface="Arial" panose="020B0604020202020204" pitchFamily="34" charset="0"/>
              </a:rPr>
              <a:t>was</a:t>
            </a:r>
            <a:r>
              <a:rPr lang="tr-TR" altLang="tr-TR" sz="2700" b="1" dirty="0">
                <a:latin typeface="Arial" panose="020B0604020202020204" pitchFamily="34" charset="0"/>
              </a:rPr>
              <a:t> </a:t>
            </a:r>
            <a:r>
              <a:rPr lang="tr-TR" altLang="tr-TR" sz="2700" b="1" dirty="0" err="1">
                <a:latin typeface="Arial" panose="020B0604020202020204" pitchFamily="34" charset="0"/>
              </a:rPr>
              <a:t>established</a:t>
            </a:r>
            <a:r>
              <a:rPr lang="tr-TR" altLang="tr-TR" sz="2700" b="1" dirty="0">
                <a:latin typeface="Arial" panose="020B0604020202020204" pitchFamily="34" charset="0"/>
              </a:rPr>
              <a:t> in 1793. </a:t>
            </a:r>
          </a:p>
        </p:txBody>
      </p:sp>
    </p:spTree>
    <p:extLst>
      <p:ext uri="{BB962C8B-B14F-4D97-AF65-F5344CB8AC3E}">
        <p14:creationId xmlns:p14="http://schemas.microsoft.com/office/powerpoint/2010/main" val="1511686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5" name="Picture 2" descr="Mona Lisa">
            <a:extLst>
              <a:ext uri="{FF2B5EF4-FFF2-40B4-BE49-F238E27FC236}">
                <a16:creationId xmlns:a16="http://schemas.microsoft.com/office/drawing/2014/main" id="{275BCD05-65E5-44FA-9812-8892FBC9DBB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13"/>
          <a:stretch/>
        </p:blipFill>
        <p:spPr bwMode="auto">
          <a:xfrm>
            <a:off x="19" y="10"/>
            <a:ext cx="4842157" cy="685799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B79F2C53-C66E-47DE-A431-7017C296F826}"/>
              </a:ext>
            </a:extLst>
          </p:cNvPr>
          <p:cNvSpPr>
            <a:spLocks noGrp="1"/>
          </p:cNvSpPr>
          <p:nvPr>
            <p:ph type="title"/>
          </p:nvPr>
        </p:nvSpPr>
        <p:spPr>
          <a:xfrm>
            <a:off x="4842176" y="1856894"/>
            <a:ext cx="7144894" cy="3351602"/>
          </a:xfrm>
        </p:spPr>
        <p:txBody>
          <a:bodyPr vert="horz" lIns="91440" tIns="45720" rIns="91440" bIns="45720" rtlCol="0" anchor="b">
            <a:normAutofit/>
          </a:bodyPr>
          <a:lstStyle/>
          <a:p>
            <a:r>
              <a:rPr lang="tr-TR" sz="4500" b="1" dirty="0">
                <a:solidFill>
                  <a:schemeClr val="bg1"/>
                </a:solidFill>
              </a:rPr>
              <a:t>380.000 </a:t>
            </a:r>
            <a:r>
              <a:rPr lang="tr-TR" sz="4500" b="1" dirty="0" err="1">
                <a:solidFill>
                  <a:schemeClr val="bg1"/>
                </a:solidFill>
              </a:rPr>
              <a:t>objects</a:t>
            </a:r>
            <a:r>
              <a:rPr lang="tr-TR" sz="4500" b="1" dirty="0">
                <a:solidFill>
                  <a:schemeClr val="bg1"/>
                </a:solidFill>
              </a:rPr>
              <a:t> </a:t>
            </a:r>
            <a:r>
              <a:rPr lang="tr-TR" sz="4500" b="1" dirty="0" err="1">
                <a:solidFill>
                  <a:schemeClr val="bg1"/>
                </a:solidFill>
              </a:rPr>
              <a:t>were</a:t>
            </a:r>
            <a:r>
              <a:rPr lang="tr-TR" sz="4500" b="1" dirty="0">
                <a:solidFill>
                  <a:schemeClr val="bg1"/>
                </a:solidFill>
              </a:rPr>
              <a:t> </a:t>
            </a:r>
            <a:r>
              <a:rPr lang="tr-TR" sz="4500" b="1" dirty="0" err="1">
                <a:solidFill>
                  <a:schemeClr val="bg1"/>
                </a:solidFill>
              </a:rPr>
              <a:t>there</a:t>
            </a:r>
            <a:r>
              <a:rPr lang="tr-TR" sz="4500" b="1" dirty="0">
                <a:solidFill>
                  <a:schemeClr val="bg1"/>
                </a:solidFill>
              </a:rPr>
              <a:t> in the </a:t>
            </a:r>
            <a:r>
              <a:rPr lang="tr-TR" sz="4500" b="1" dirty="0" err="1">
                <a:solidFill>
                  <a:schemeClr val="bg1"/>
                </a:solidFill>
              </a:rPr>
              <a:t>museum</a:t>
            </a:r>
            <a:r>
              <a:rPr lang="tr-TR" sz="4500" b="1" dirty="0">
                <a:solidFill>
                  <a:schemeClr val="bg1"/>
                </a:solidFill>
              </a:rPr>
              <a:t>!</a:t>
            </a:r>
            <a:br>
              <a:rPr lang="tr-TR" sz="4500" b="1" dirty="0">
                <a:solidFill>
                  <a:schemeClr val="bg1"/>
                </a:solidFill>
              </a:rPr>
            </a:br>
            <a:r>
              <a:rPr lang="tr-TR" sz="4500" b="1" dirty="0">
                <a:solidFill>
                  <a:schemeClr val="bg1"/>
                </a:solidFill>
              </a:rPr>
              <a:t>Mona Lisa is </a:t>
            </a:r>
            <a:r>
              <a:rPr lang="tr-TR" sz="4500" b="1" dirty="0" err="1">
                <a:solidFill>
                  <a:schemeClr val="bg1"/>
                </a:solidFill>
              </a:rPr>
              <a:t>one</a:t>
            </a:r>
            <a:r>
              <a:rPr lang="tr-TR" sz="4500" b="1" dirty="0">
                <a:solidFill>
                  <a:schemeClr val="bg1"/>
                </a:solidFill>
              </a:rPr>
              <a:t> of </a:t>
            </a:r>
            <a:r>
              <a:rPr lang="tr-TR" sz="4500" b="1" dirty="0" err="1">
                <a:solidFill>
                  <a:schemeClr val="bg1"/>
                </a:solidFill>
              </a:rPr>
              <a:t>them</a:t>
            </a:r>
            <a:r>
              <a:rPr lang="tr-TR" sz="4500" b="1" dirty="0">
                <a:solidFill>
                  <a:schemeClr val="bg1"/>
                </a:solidFill>
              </a:rPr>
              <a:t>…</a:t>
            </a:r>
            <a:br>
              <a:rPr lang="tr-TR" sz="4500" b="1" dirty="0">
                <a:solidFill>
                  <a:schemeClr val="bg1"/>
                </a:solidFill>
              </a:rPr>
            </a:br>
            <a:r>
              <a:rPr lang="tr-TR" sz="4500" b="1" dirty="0" err="1">
                <a:solidFill>
                  <a:schemeClr val="bg1"/>
                </a:solidFill>
              </a:rPr>
              <a:t>Very</a:t>
            </a:r>
            <a:r>
              <a:rPr lang="tr-TR" sz="4500" b="1" dirty="0">
                <a:solidFill>
                  <a:schemeClr val="bg1"/>
                </a:solidFill>
              </a:rPr>
              <a:t> </a:t>
            </a:r>
            <a:r>
              <a:rPr lang="tr-TR" sz="4500" b="1" dirty="0" err="1">
                <a:solidFill>
                  <a:schemeClr val="bg1"/>
                </a:solidFill>
              </a:rPr>
              <a:t>valuable</a:t>
            </a:r>
            <a:r>
              <a:rPr lang="tr-TR" sz="4500" b="1" dirty="0">
                <a:solidFill>
                  <a:schemeClr val="bg1"/>
                </a:solidFill>
              </a:rPr>
              <a:t>! </a:t>
            </a:r>
            <a:endParaRPr lang="en-US" sz="4500" b="1" dirty="0">
              <a:solidFill>
                <a:schemeClr val="bg1"/>
              </a:solidFill>
            </a:endParaRPr>
          </a:p>
        </p:txBody>
      </p:sp>
    </p:spTree>
    <p:extLst>
      <p:ext uri="{BB962C8B-B14F-4D97-AF65-F5344CB8AC3E}">
        <p14:creationId xmlns:p14="http://schemas.microsoft.com/office/powerpoint/2010/main" val="2894463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C2D2803-67A9-4406-BE75-362E94394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1004"/>
            <a:ext cx="12188952" cy="6860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E25621CF-FD9B-4BC3-9ECC-36CAF6210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C80C3A2E-251A-4505-B1B8-C85CBF21F3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Unvan 1">
            <a:extLst>
              <a:ext uri="{FF2B5EF4-FFF2-40B4-BE49-F238E27FC236}">
                <a16:creationId xmlns:a16="http://schemas.microsoft.com/office/drawing/2014/main" id="{6D855E66-1D51-4282-AF5F-9CFC93FDE7DA}"/>
              </a:ext>
            </a:extLst>
          </p:cNvPr>
          <p:cNvSpPr>
            <a:spLocks noGrp="1"/>
          </p:cNvSpPr>
          <p:nvPr>
            <p:ph type="title"/>
          </p:nvPr>
        </p:nvSpPr>
        <p:spPr>
          <a:xfrm>
            <a:off x="832123" y="2593276"/>
            <a:ext cx="4062643" cy="1043409"/>
          </a:xfrm>
        </p:spPr>
        <p:txBody>
          <a:bodyPr>
            <a:noAutofit/>
          </a:bodyPr>
          <a:lstStyle/>
          <a:p>
            <a:r>
              <a:rPr lang="tr-TR" sz="13000" b="1" dirty="0" err="1">
                <a:solidFill>
                  <a:schemeClr val="accent4">
                    <a:lumMod val="20000"/>
                    <a:lumOff val="80000"/>
                  </a:schemeClr>
                </a:solidFill>
              </a:rPr>
              <a:t>You</a:t>
            </a:r>
            <a:r>
              <a:rPr lang="tr-TR" sz="13000" b="1" dirty="0">
                <a:solidFill>
                  <a:schemeClr val="accent4">
                    <a:lumMod val="20000"/>
                    <a:lumOff val="80000"/>
                  </a:schemeClr>
                </a:solidFill>
              </a:rPr>
              <a:t>? </a:t>
            </a:r>
          </a:p>
        </p:txBody>
      </p:sp>
      <p:pic>
        <p:nvPicPr>
          <p:cNvPr id="1026" name="Picture 2" descr="WE LOVE MUSEUMS ile ilgili gÃ¶rsel sonucu">
            <a:extLst>
              <a:ext uri="{FF2B5EF4-FFF2-40B4-BE49-F238E27FC236}">
                <a16:creationId xmlns:a16="http://schemas.microsoft.com/office/drawing/2014/main" id="{8F76D83D-AB63-4081-97AB-EBBF6036F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6649" y="91009"/>
            <a:ext cx="2409960" cy="2037031"/>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descr="iç mekan, kişi, oturma içeren bir resim&#10;&#10;Yüksek güvenilirlikle oluşturulmuş açıklama">
            <a:extLst>
              <a:ext uri="{FF2B5EF4-FFF2-40B4-BE49-F238E27FC236}">
                <a16:creationId xmlns:a16="http://schemas.microsoft.com/office/drawing/2014/main" id="{B70B2FF2-C4F3-422C-8026-1F9842D14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303" y="2189692"/>
            <a:ext cx="6103066" cy="4577299"/>
          </a:xfrm>
          <a:prstGeom prst="rect">
            <a:avLst/>
          </a:prstGeom>
          <a:ln>
            <a:noFill/>
          </a:ln>
          <a:effectLst>
            <a:softEdge rad="112500"/>
          </a:effectLst>
        </p:spPr>
      </p:pic>
    </p:spTree>
    <p:extLst>
      <p:ext uri="{BB962C8B-B14F-4D97-AF65-F5344CB8AC3E}">
        <p14:creationId xmlns:p14="http://schemas.microsoft.com/office/powerpoint/2010/main" val="341378892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E6BEB482-6CE7-4D6C-AC19-BDA464730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33">
            <a:extLst>
              <a:ext uri="{FF2B5EF4-FFF2-40B4-BE49-F238E27FC236}">
                <a16:creationId xmlns:a16="http://schemas.microsoft.com/office/drawing/2014/main" id="{AB948C00-58B8-4380-A1A8-49F7136B1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62512" cy="6858000"/>
          </a:xfrm>
          <a:custGeom>
            <a:avLst/>
            <a:gdLst>
              <a:gd name="connsiteX0" fmla="*/ 0 w 7662512"/>
              <a:gd name="connsiteY0" fmla="*/ 0 h 6858000"/>
              <a:gd name="connsiteX1" fmla="*/ 1175396 w 7662512"/>
              <a:gd name="connsiteY1" fmla="*/ 0 h 6858000"/>
              <a:gd name="connsiteX2" fmla="*/ 3025507 w 7662512"/>
              <a:gd name="connsiteY2" fmla="*/ 0 h 6858000"/>
              <a:gd name="connsiteX3" fmla="*/ 7662512 w 7662512"/>
              <a:gd name="connsiteY3" fmla="*/ 0 h 6858000"/>
              <a:gd name="connsiteX4" fmla="*/ 7662512 w 7662512"/>
              <a:gd name="connsiteY4" fmla="*/ 1900238 h 6858000"/>
              <a:gd name="connsiteX5" fmla="*/ 7292096 w 7662512"/>
              <a:gd name="connsiteY5" fmla="*/ 2178050 h 6858000"/>
              <a:gd name="connsiteX6" fmla="*/ 7287862 w 7662512"/>
              <a:gd name="connsiteY6" fmla="*/ 2184400 h 6858000"/>
              <a:gd name="connsiteX7" fmla="*/ 7281512 w 7662512"/>
              <a:gd name="connsiteY7" fmla="*/ 2193925 h 6858000"/>
              <a:gd name="connsiteX8" fmla="*/ 7275162 w 7662512"/>
              <a:gd name="connsiteY8" fmla="*/ 2201863 h 6858000"/>
              <a:gd name="connsiteX9" fmla="*/ 7275162 w 7662512"/>
              <a:gd name="connsiteY9" fmla="*/ 2211388 h 6858000"/>
              <a:gd name="connsiteX10" fmla="*/ 7275162 w 7662512"/>
              <a:gd name="connsiteY10" fmla="*/ 2220913 h 6858000"/>
              <a:gd name="connsiteX11" fmla="*/ 7281512 w 7662512"/>
              <a:gd name="connsiteY11" fmla="*/ 2228850 h 6858000"/>
              <a:gd name="connsiteX12" fmla="*/ 7287862 w 7662512"/>
              <a:gd name="connsiteY12" fmla="*/ 2238375 h 6858000"/>
              <a:gd name="connsiteX13" fmla="*/ 7292096 w 7662512"/>
              <a:gd name="connsiteY13" fmla="*/ 2244725 h 6858000"/>
              <a:gd name="connsiteX14" fmla="*/ 7662512 w 7662512"/>
              <a:gd name="connsiteY14" fmla="*/ 2522538 h 6858000"/>
              <a:gd name="connsiteX15" fmla="*/ 7662512 w 7662512"/>
              <a:gd name="connsiteY15" fmla="*/ 6858000 h 6858000"/>
              <a:gd name="connsiteX16" fmla="*/ 3025507 w 7662512"/>
              <a:gd name="connsiteY16" fmla="*/ 6858000 h 6858000"/>
              <a:gd name="connsiteX17" fmla="*/ 1175396 w 7662512"/>
              <a:gd name="connsiteY17" fmla="*/ 6858000 h 6858000"/>
              <a:gd name="connsiteX18" fmla="*/ 0 w 7662512"/>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62512" h="6858000">
                <a:moveTo>
                  <a:pt x="0" y="0"/>
                </a:moveTo>
                <a:lnTo>
                  <a:pt x="1175396" y="0"/>
                </a:lnTo>
                <a:lnTo>
                  <a:pt x="3025507" y="0"/>
                </a:lnTo>
                <a:lnTo>
                  <a:pt x="7662512" y="0"/>
                </a:lnTo>
                <a:lnTo>
                  <a:pt x="7662512" y="1900238"/>
                </a:lnTo>
                <a:lnTo>
                  <a:pt x="7292096" y="2178050"/>
                </a:lnTo>
                <a:lnTo>
                  <a:pt x="7287862" y="2184400"/>
                </a:lnTo>
                <a:lnTo>
                  <a:pt x="7281512" y="2193925"/>
                </a:lnTo>
                <a:lnTo>
                  <a:pt x="7275162" y="2201863"/>
                </a:lnTo>
                <a:lnTo>
                  <a:pt x="7275162" y="2211388"/>
                </a:lnTo>
                <a:lnTo>
                  <a:pt x="7275162" y="2220913"/>
                </a:lnTo>
                <a:lnTo>
                  <a:pt x="7281512" y="2228850"/>
                </a:lnTo>
                <a:lnTo>
                  <a:pt x="7287862" y="2238375"/>
                </a:lnTo>
                <a:lnTo>
                  <a:pt x="7292096" y="2244725"/>
                </a:lnTo>
                <a:lnTo>
                  <a:pt x="7662512" y="2522538"/>
                </a:lnTo>
                <a:lnTo>
                  <a:pt x="7662512" y="6858000"/>
                </a:lnTo>
                <a:lnTo>
                  <a:pt x="3025507" y="6858000"/>
                </a:lnTo>
                <a:lnTo>
                  <a:pt x="1175396"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3 Başlık">
            <a:extLst>
              <a:ext uri="{FF2B5EF4-FFF2-40B4-BE49-F238E27FC236}">
                <a16:creationId xmlns:a16="http://schemas.microsoft.com/office/drawing/2014/main" id="{7533C52B-4B52-4AE6-9046-ED54B656FDB2}"/>
              </a:ext>
            </a:extLst>
          </p:cNvPr>
          <p:cNvSpPr txBox="1">
            <a:spLocks/>
          </p:cNvSpPr>
          <p:nvPr/>
        </p:nvSpPr>
        <p:spPr>
          <a:xfrm>
            <a:off x="949442" y="295858"/>
            <a:ext cx="5986112" cy="1325563"/>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tr-TR" sz="5500" b="1" i="0" u="none" strike="noStrike" cap="none" spc="0" normalizeH="0" baseline="0" noProof="0" dirty="0">
                <a:ln w="3175" cmpd="sng">
                  <a:noFill/>
                </a:ln>
                <a:solidFill>
                  <a:srgbClr val="C00000"/>
                </a:solidFill>
                <a:effectLst/>
                <a:uLnTx/>
                <a:uFillTx/>
                <a:latin typeface="+mj-lt"/>
                <a:ea typeface="+mj-ea"/>
                <a:cs typeface="+mj-cs"/>
              </a:rPr>
              <a:t>WHAT IS A MUSEUM</a:t>
            </a:r>
            <a:endParaRPr kumimoji="0" lang="en-US" sz="5500" b="1" i="0" u="none" strike="noStrike" cap="none" spc="0" normalizeH="0" baseline="0" noProof="0" dirty="0">
              <a:ln w="3175" cmpd="sng">
                <a:noFill/>
              </a:ln>
              <a:solidFill>
                <a:srgbClr val="C00000"/>
              </a:solidFill>
              <a:effectLst/>
              <a:uLnTx/>
              <a:uFillTx/>
              <a:latin typeface="+mj-lt"/>
              <a:ea typeface="+mj-ea"/>
              <a:cs typeface="+mj-cs"/>
            </a:endParaRPr>
          </a:p>
        </p:txBody>
      </p:sp>
      <p:sp>
        <p:nvSpPr>
          <p:cNvPr id="3" name="İçerik Yer Tutucusu 2">
            <a:extLst>
              <a:ext uri="{FF2B5EF4-FFF2-40B4-BE49-F238E27FC236}">
                <a16:creationId xmlns:a16="http://schemas.microsoft.com/office/drawing/2014/main" id="{A568C722-A45F-45E8-AC28-0C4E69FC3DDB}"/>
              </a:ext>
            </a:extLst>
          </p:cNvPr>
          <p:cNvSpPr>
            <a:spLocks noGrp="1"/>
          </p:cNvSpPr>
          <p:nvPr>
            <p:ph idx="1"/>
          </p:nvPr>
        </p:nvSpPr>
        <p:spPr>
          <a:xfrm>
            <a:off x="838200" y="1621421"/>
            <a:ext cx="5986112" cy="4592864"/>
          </a:xfrm>
        </p:spPr>
        <p:txBody>
          <a:bodyPr vert="horz" lIns="91440" tIns="45720" rIns="91440" bIns="45720" rtlCol="0">
            <a:normAutofit/>
          </a:bodyPr>
          <a:lstStyle/>
          <a:p>
            <a:r>
              <a:rPr lang="en-US" b="1" dirty="0"/>
              <a:t>Museums are </a:t>
            </a:r>
            <a:r>
              <a:rPr lang="en-US" b="1" dirty="0" err="1"/>
              <a:t>democratising</a:t>
            </a:r>
            <a:r>
              <a:rPr lang="en-US" b="1" dirty="0"/>
              <a:t>, inclusive and polyphonic spaces for critical dialogue about the pasts and the futures. Acknowledging and addressing the conflicts and challenges of the present, they hold artefacts and specimens in trust for society, safeguard diverse memories for future generations and guarantee equal rights and equal access to heritage for all people.</a:t>
            </a:r>
          </a:p>
        </p:txBody>
      </p:sp>
      <p:sp>
        <p:nvSpPr>
          <p:cNvPr id="25" name="Rounded Rectangle 24">
            <a:extLst>
              <a:ext uri="{FF2B5EF4-FFF2-40B4-BE49-F238E27FC236}">
                <a16:creationId xmlns:a16="http://schemas.microsoft.com/office/drawing/2014/main" id="{AE6D64A5-8B93-4019-9FDC-75D3D7B87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746" y="958640"/>
            <a:ext cx="3354790" cy="4945244"/>
          </a:xfrm>
          <a:prstGeom prst="roundRect">
            <a:avLst>
              <a:gd name="adj" fmla="val 3513"/>
            </a:avLst>
          </a:prstGeom>
          <a:solidFill>
            <a:srgbClr val="FFFFFF"/>
          </a:solidFill>
          <a:ln w="15875">
            <a:solidFill>
              <a:srgbClr val="6355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descr="https://sigourneyjhhsart.wikispaces.com/file/view/greek-vase-31.jpg/200120982/greek-vase-31.jpg">
            <a:hlinkClick r:id="rId2"/>
            <a:extLst>
              <a:ext uri="{FF2B5EF4-FFF2-40B4-BE49-F238E27FC236}">
                <a16:creationId xmlns:a16="http://schemas.microsoft.com/office/drawing/2014/main" id="{1C07F611-0C2B-4B70-95AF-E2060F042B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22" r="9161" b="5"/>
          <a:stretch/>
        </p:blipFill>
        <p:spPr bwMode="auto">
          <a:xfrm>
            <a:off x="8507487" y="1258529"/>
            <a:ext cx="2735071" cy="43302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128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http://pkmeco.com/familyblog/wordpress/wp-content/uploads/2011/02/IMG_3622.jpg">
            <a:extLst>
              <a:ext uri="{FF2B5EF4-FFF2-40B4-BE49-F238E27FC236}">
                <a16:creationId xmlns:a16="http://schemas.microsoft.com/office/drawing/2014/main" id="{9B6378BE-3770-4CD3-919D-28DF1874658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18546" b="-1"/>
          <a:stretch/>
        </p:blipFill>
        <p:spPr bwMode="auto">
          <a:xfrm>
            <a:off x="0" y="217715"/>
            <a:ext cx="7408500" cy="64443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s://farm4.staticflickr.com/3146/2288049731_b8e289a150.jpg">
            <a:extLst>
              <a:ext uri="{FF2B5EF4-FFF2-40B4-BE49-F238E27FC236}">
                <a16:creationId xmlns:a16="http://schemas.microsoft.com/office/drawing/2014/main" id="{A6A52591-D6F3-4180-ACAF-6773479CAB67}"/>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r="6232" b="-2"/>
          <a:stretch/>
        </p:blipFill>
        <p:spPr bwMode="auto">
          <a:xfrm>
            <a:off x="7408500" y="217715"/>
            <a:ext cx="4783499" cy="64443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a:extLst>
              <a:ext uri="{FF2B5EF4-FFF2-40B4-BE49-F238E27FC236}">
                <a16:creationId xmlns:a16="http://schemas.microsoft.com/office/drawing/2014/main" id="{67C579FA-A50C-4D37-B446-5D27106E5872}"/>
              </a:ext>
            </a:extLst>
          </p:cNvPr>
          <p:cNvSpPr/>
          <p:nvPr/>
        </p:nvSpPr>
        <p:spPr>
          <a:xfrm rot="21128820">
            <a:off x="9792" y="4625384"/>
            <a:ext cx="6655648" cy="600164"/>
          </a:xfrm>
          <a:prstGeom prst="rect">
            <a:avLst/>
          </a:prstGeom>
        </p:spPr>
        <p:txBody>
          <a:bodyPr wrap="square">
            <a:spAutoFit/>
          </a:bodyPr>
          <a:lstStyle/>
          <a:p>
            <a:r>
              <a:rPr lang="tr-TR" sz="3300" b="1" dirty="0">
                <a:solidFill>
                  <a:schemeClr val="accent4">
                    <a:lumMod val="20000"/>
                    <a:lumOff val="80000"/>
                  </a:schemeClr>
                </a:solidFill>
              </a:rPr>
              <a:t>DO YOU LOVE MUSEUMS?</a:t>
            </a:r>
          </a:p>
        </p:txBody>
      </p:sp>
    </p:spTree>
    <p:extLst>
      <p:ext uri="{BB962C8B-B14F-4D97-AF65-F5344CB8AC3E}">
        <p14:creationId xmlns:p14="http://schemas.microsoft.com/office/powerpoint/2010/main" val="2768330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929976E-95D4-43A3-8F21-3D28697A4508}"/>
              </a:ext>
            </a:extLst>
          </p:cNvPr>
          <p:cNvSpPr>
            <a:spLocks noGrp="1"/>
          </p:cNvSpPr>
          <p:nvPr>
            <p:ph type="title"/>
          </p:nvPr>
        </p:nvSpPr>
        <p:spPr>
          <a:xfrm>
            <a:off x="838200" y="365125"/>
            <a:ext cx="10515600" cy="1325563"/>
          </a:xfrm>
        </p:spPr>
        <p:txBody>
          <a:bodyPr/>
          <a:lstStyle/>
          <a:p>
            <a:endParaRPr lang="tr-TR"/>
          </a:p>
        </p:txBody>
      </p:sp>
      <p:sp>
        <p:nvSpPr>
          <p:cNvPr id="3" name="İçerik Yer Tutucusu 2">
            <a:extLst>
              <a:ext uri="{FF2B5EF4-FFF2-40B4-BE49-F238E27FC236}">
                <a16:creationId xmlns:a16="http://schemas.microsoft.com/office/drawing/2014/main" id="{510F9FD0-8BB7-4CFC-8EBC-688521429962}"/>
              </a:ext>
            </a:extLst>
          </p:cNvPr>
          <p:cNvSpPr>
            <a:spLocks noGrp="1"/>
          </p:cNvSpPr>
          <p:nvPr>
            <p:ph idx="1"/>
          </p:nvPr>
        </p:nvSpPr>
        <p:spPr>
          <a:xfrm>
            <a:off x="838200" y="1825625"/>
            <a:ext cx="10515600" cy="4351338"/>
          </a:xfrm>
        </p:spPr>
        <p:txBody>
          <a:bodyPr/>
          <a:lstStyle/>
          <a:p>
            <a:endParaRPr lang="tr-TR"/>
          </a:p>
        </p:txBody>
      </p:sp>
      <p:pic>
        <p:nvPicPr>
          <p:cNvPr id="1026" name="Picture 2" descr="MuseumFunnyPictures5">
            <a:extLst>
              <a:ext uri="{FF2B5EF4-FFF2-40B4-BE49-F238E27FC236}">
                <a16:creationId xmlns:a16="http://schemas.microsoft.com/office/drawing/2014/main" id="{1C27AA70-7119-4B1B-829A-C68026A0CD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56"/>
          <a:stretch/>
        </p:blipFill>
        <p:spPr bwMode="auto">
          <a:xfrm>
            <a:off x="0" y="0"/>
            <a:ext cx="62701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seumFunnyPictures7">
            <a:extLst>
              <a:ext uri="{FF2B5EF4-FFF2-40B4-BE49-F238E27FC236}">
                <a16:creationId xmlns:a16="http://schemas.microsoft.com/office/drawing/2014/main" id="{3587791D-B67B-44A3-B73C-EFDF15D39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172" y="-1"/>
            <a:ext cx="592182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376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Picture 2"/>
          <p:cNvPicPr>
            <a:picLocks noChangeAspect="1" noChangeArrowheads="1"/>
          </p:cNvPicPr>
          <p:nvPr/>
        </p:nvPicPr>
        <p:blipFill>
          <a:blip r:embed="rId3" cstate="print">
            <a:lum contrast="30000"/>
            <a:extLst>
              <a:ext uri="{BEBA8EAE-BF5A-486C-A8C5-ECC9F3942E4B}">
                <a14:imgProps xmlns:a14="http://schemas.microsoft.com/office/drawing/2010/main">
                  <a14:imgLayer r:embed="rId4">
                    <a14:imgEffect>
                      <a14:saturation sat="33000"/>
                    </a14:imgEffect>
                  </a14:imgLayer>
                </a14:imgProps>
              </a:ext>
            </a:extLst>
          </a:blip>
          <a:srcRect l="18512" t="14391" r="51025" b="45792"/>
          <a:stretch>
            <a:fillRect/>
          </a:stretch>
        </p:blipFill>
        <p:spPr bwMode="auto">
          <a:xfrm>
            <a:off x="0" y="0"/>
            <a:ext cx="12192000" cy="6858000"/>
          </a:xfrm>
          <a:prstGeom prst="rect">
            <a:avLst/>
          </a:prstGeom>
          <a:noFill/>
          <a:ln w="9525">
            <a:noFill/>
            <a:miter lim="800000"/>
            <a:headEnd/>
            <a:tailEnd/>
          </a:ln>
        </p:spPr>
      </p:pic>
      <p:sp>
        <p:nvSpPr>
          <p:cNvPr id="5" name="Dikdörtgen 4"/>
          <p:cNvSpPr/>
          <p:nvPr/>
        </p:nvSpPr>
        <p:spPr>
          <a:xfrm>
            <a:off x="0" y="6346285"/>
            <a:ext cx="2728119" cy="369332"/>
          </a:xfrm>
          <a:prstGeom prst="rect">
            <a:avLst/>
          </a:prstGeom>
          <a:solidFill>
            <a:schemeClr val="bg2">
              <a:lumMod val="75000"/>
            </a:schemeClr>
          </a:solidFill>
        </p:spPr>
        <p:txBody>
          <a:bodyPr wrap="none">
            <a:spAutoFit/>
          </a:bodyPr>
          <a:lstStyle/>
          <a:p>
            <a:r>
              <a:rPr lang="tr-TR" b="1" dirty="0" err="1"/>
              <a:t>Tyne</a:t>
            </a:r>
            <a:r>
              <a:rPr lang="tr-TR" b="1" dirty="0"/>
              <a:t> &amp; </a:t>
            </a:r>
            <a:r>
              <a:rPr lang="tr-TR" b="1" dirty="0" err="1"/>
              <a:t>Wear</a:t>
            </a:r>
            <a:r>
              <a:rPr lang="tr-TR" b="1" dirty="0"/>
              <a:t> Müzesi, 1916</a:t>
            </a:r>
          </a:p>
        </p:txBody>
      </p:sp>
    </p:spTree>
    <p:extLst>
      <p:ext uri="{BB962C8B-B14F-4D97-AF65-F5344CB8AC3E}">
        <p14:creationId xmlns:p14="http://schemas.microsoft.com/office/powerpoint/2010/main" val="1238081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7" name="Picture 2" descr="Anadolu Medeniyetleri MÃ¼zesi ile ilgili gÃ¶rsel sonucu">
            <a:extLst>
              <a:ext uri="{FF2B5EF4-FFF2-40B4-BE49-F238E27FC236}">
                <a16:creationId xmlns:a16="http://schemas.microsoft.com/office/drawing/2014/main" id="{B843EE8B-6C9F-48AE-863D-F2AB668EDB6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3">
            <a:extLst>
              <a:ext uri="{FF2B5EF4-FFF2-40B4-BE49-F238E27FC236}">
                <a16:creationId xmlns:a16="http://schemas.microsoft.com/office/drawing/2014/main" id="{F7ACC031-125C-4C71-B9E4-21622BB88DC8}"/>
              </a:ext>
            </a:extLst>
          </p:cNvPr>
          <p:cNvSpPr>
            <a:spLocks noChangeArrowheads="1"/>
          </p:cNvSpPr>
          <p:nvPr/>
        </p:nvSpPr>
        <p:spPr bwMode="auto">
          <a:xfrm>
            <a:off x="92764" y="6414950"/>
            <a:ext cx="5264427" cy="338554"/>
          </a:xfrm>
          <a:prstGeom prst="rect">
            <a:avLst/>
          </a:prstGeom>
          <a:noFill/>
          <a:ln w="9525" algn="ctr">
            <a:noFill/>
            <a:miter lim="800000"/>
            <a:headEnd/>
            <a:tailEnd/>
          </a:ln>
        </p:spPr>
        <p:txBody>
          <a:bodyPr wrap="square">
            <a:spAutoFit/>
          </a:bodyPr>
          <a:lstStyle/>
          <a:p>
            <a:r>
              <a:rPr lang="tr-TR" sz="1600" b="1" dirty="0">
                <a:solidFill>
                  <a:schemeClr val="accent1">
                    <a:lumMod val="40000"/>
                    <a:lumOff val="60000"/>
                  </a:schemeClr>
                </a:solidFill>
                <a:latin typeface="Verdana" pitchFamily="34" charset="0"/>
                <a:ea typeface="Verdana" pitchFamily="34" charset="0"/>
                <a:cs typeface="Verdana" pitchFamily="34" charset="0"/>
              </a:rPr>
              <a:t>Museum of </a:t>
            </a:r>
            <a:r>
              <a:rPr lang="tr-TR" sz="1600" b="1" dirty="0" err="1">
                <a:solidFill>
                  <a:schemeClr val="accent1">
                    <a:lumMod val="40000"/>
                    <a:lumOff val="60000"/>
                  </a:schemeClr>
                </a:solidFill>
                <a:latin typeface="Verdana" pitchFamily="34" charset="0"/>
                <a:ea typeface="Verdana" pitchFamily="34" charset="0"/>
                <a:cs typeface="Verdana" pitchFamily="34" charset="0"/>
              </a:rPr>
              <a:t>Anatolian</a:t>
            </a:r>
            <a:r>
              <a:rPr lang="tr-TR" sz="1600" b="1" dirty="0">
                <a:solidFill>
                  <a:schemeClr val="accent1">
                    <a:lumMod val="40000"/>
                    <a:lumOff val="60000"/>
                  </a:schemeClr>
                </a:solidFill>
                <a:latin typeface="Verdana" pitchFamily="34" charset="0"/>
                <a:ea typeface="Verdana" pitchFamily="34" charset="0"/>
                <a:cs typeface="Verdana" pitchFamily="34" charset="0"/>
              </a:rPr>
              <a:t> </a:t>
            </a:r>
            <a:r>
              <a:rPr lang="tr-TR" sz="1600" b="1" dirty="0" err="1">
                <a:solidFill>
                  <a:schemeClr val="accent1">
                    <a:lumMod val="40000"/>
                    <a:lumOff val="60000"/>
                  </a:schemeClr>
                </a:solidFill>
                <a:latin typeface="Verdana" pitchFamily="34" charset="0"/>
                <a:ea typeface="Verdana" pitchFamily="34" charset="0"/>
                <a:cs typeface="Verdana" pitchFamily="34" charset="0"/>
              </a:rPr>
              <a:t>Civilizations</a:t>
            </a:r>
            <a:r>
              <a:rPr lang="tr-TR" sz="1600" b="1" dirty="0">
                <a:solidFill>
                  <a:schemeClr val="accent1">
                    <a:lumMod val="40000"/>
                    <a:lumOff val="60000"/>
                  </a:schemeClr>
                </a:solidFill>
                <a:latin typeface="Verdana" pitchFamily="34" charset="0"/>
                <a:ea typeface="Verdana" pitchFamily="34" charset="0"/>
                <a:cs typeface="Verdana" pitchFamily="34" charset="0"/>
              </a:rPr>
              <a:t>…</a:t>
            </a:r>
          </a:p>
        </p:txBody>
      </p:sp>
      <p:sp>
        <p:nvSpPr>
          <p:cNvPr id="2" name="Dikdörtgen 1">
            <a:extLst>
              <a:ext uri="{FF2B5EF4-FFF2-40B4-BE49-F238E27FC236}">
                <a16:creationId xmlns:a16="http://schemas.microsoft.com/office/drawing/2014/main" id="{74AE4F15-3080-4677-8611-82FB1AEDA062}"/>
              </a:ext>
            </a:extLst>
          </p:cNvPr>
          <p:cNvSpPr/>
          <p:nvPr/>
        </p:nvSpPr>
        <p:spPr>
          <a:xfrm>
            <a:off x="92764" y="104496"/>
            <a:ext cx="2318007" cy="369332"/>
          </a:xfrm>
          <a:prstGeom prst="rect">
            <a:avLst/>
          </a:prstGeom>
        </p:spPr>
        <p:txBody>
          <a:bodyPr wrap="none">
            <a:spAutoFit/>
          </a:bodyPr>
          <a:lstStyle/>
          <a:p>
            <a:r>
              <a:rPr lang="tr-TR" b="1" dirty="0">
                <a:solidFill>
                  <a:schemeClr val="bg1"/>
                </a:solidFill>
              </a:rPr>
              <a:t>2017 – 20.509 </a:t>
            </a:r>
            <a:r>
              <a:rPr lang="tr-TR" b="1" dirty="0" err="1">
                <a:solidFill>
                  <a:schemeClr val="bg1"/>
                </a:solidFill>
              </a:rPr>
              <a:t>visitors</a:t>
            </a:r>
            <a:r>
              <a:rPr lang="tr-TR" b="1" dirty="0">
                <a:solidFill>
                  <a:schemeClr val="bg1"/>
                </a:solidFill>
              </a:rPr>
              <a:t>.</a:t>
            </a:r>
          </a:p>
        </p:txBody>
      </p:sp>
      <p:sp>
        <p:nvSpPr>
          <p:cNvPr id="3" name="Dikdörtgen 2">
            <a:extLst>
              <a:ext uri="{FF2B5EF4-FFF2-40B4-BE49-F238E27FC236}">
                <a16:creationId xmlns:a16="http://schemas.microsoft.com/office/drawing/2014/main" id="{E0A60BB2-8874-403B-B349-54DD57176D68}"/>
              </a:ext>
            </a:extLst>
          </p:cNvPr>
          <p:cNvSpPr/>
          <p:nvPr/>
        </p:nvSpPr>
        <p:spPr>
          <a:xfrm>
            <a:off x="3893521" y="104496"/>
            <a:ext cx="3308919" cy="369332"/>
          </a:xfrm>
          <a:prstGeom prst="rect">
            <a:avLst/>
          </a:prstGeom>
        </p:spPr>
        <p:txBody>
          <a:bodyPr wrap="none">
            <a:spAutoFit/>
          </a:bodyPr>
          <a:lstStyle/>
          <a:p>
            <a:r>
              <a:rPr lang="tr-TR" b="1" dirty="0">
                <a:solidFill>
                  <a:schemeClr val="bg1"/>
                </a:solidFill>
              </a:rPr>
              <a:t>Number of the </a:t>
            </a:r>
            <a:r>
              <a:rPr lang="tr-TR" b="1" dirty="0" err="1">
                <a:solidFill>
                  <a:schemeClr val="bg1"/>
                </a:solidFill>
              </a:rPr>
              <a:t>musems</a:t>
            </a:r>
            <a:r>
              <a:rPr lang="tr-TR" b="1" dirty="0">
                <a:solidFill>
                  <a:schemeClr val="bg1"/>
                </a:solidFill>
              </a:rPr>
              <a:t> 438… </a:t>
            </a:r>
            <a:r>
              <a:rPr lang="tr-TR" b="1" dirty="0">
                <a:solidFill>
                  <a:schemeClr val="bg1"/>
                </a:solidFill>
                <a:sym typeface="Wingdings" panose="05000000000000000000" pitchFamily="2" charset="2"/>
              </a:rPr>
              <a:t></a:t>
            </a:r>
            <a:endParaRPr lang="tr-TR" dirty="0"/>
          </a:p>
        </p:txBody>
      </p:sp>
    </p:spTree>
    <p:extLst>
      <p:ext uri="{BB962C8B-B14F-4D97-AF65-F5344CB8AC3E}">
        <p14:creationId xmlns:p14="http://schemas.microsoft.com/office/powerpoint/2010/main" val="3468472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4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Hatti-Hitit GÃ¼neÅi">
            <a:extLst>
              <a:ext uri="{FF2B5EF4-FFF2-40B4-BE49-F238E27FC236}">
                <a16:creationId xmlns:a16="http://schemas.microsoft.com/office/drawing/2014/main" id="{4722021E-3A12-4F8D-8B62-0FDCFF3E59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16" r="5560"/>
          <a:stretch/>
        </p:blipFill>
        <p:spPr bwMode="auto">
          <a:xfrm>
            <a:off x="681529" y="643466"/>
            <a:ext cx="4842589" cy="5734473"/>
          </a:xfrm>
          <a:prstGeom prst="rect">
            <a:avLst/>
          </a:prstGeom>
          <a:noFill/>
          <a:extLst>
            <a:ext uri="{909E8E84-426E-40DD-AFC4-6F175D3DCCD1}">
              <a14:hiddenFill xmlns:a14="http://schemas.microsoft.com/office/drawing/2010/main">
                <a:solidFill>
                  <a:srgbClr val="FFFFFF"/>
                </a:solidFill>
              </a14:hiddenFill>
            </a:ext>
          </a:extLst>
        </p:spPr>
      </p:pic>
      <p:sp>
        <p:nvSpPr>
          <p:cNvPr id="7" name="Unvan 1">
            <a:extLst>
              <a:ext uri="{FF2B5EF4-FFF2-40B4-BE49-F238E27FC236}">
                <a16:creationId xmlns:a16="http://schemas.microsoft.com/office/drawing/2014/main" id="{433A7DE1-CAA7-4EF5-B1FB-CFFFCAB64481}"/>
              </a:ext>
            </a:extLst>
          </p:cNvPr>
          <p:cNvSpPr>
            <a:spLocks noGrp="1"/>
          </p:cNvSpPr>
          <p:nvPr>
            <p:ph type="title"/>
          </p:nvPr>
        </p:nvSpPr>
        <p:spPr>
          <a:xfrm>
            <a:off x="5412150" y="2070627"/>
            <a:ext cx="7144894" cy="3351602"/>
          </a:xfrm>
        </p:spPr>
        <p:txBody>
          <a:bodyPr vert="horz" lIns="91440" tIns="45720" rIns="91440" bIns="45720" rtlCol="0" anchor="b">
            <a:normAutofit/>
          </a:bodyPr>
          <a:lstStyle/>
          <a:p>
            <a:r>
              <a:rPr lang="tr-TR" sz="4300" b="1" dirty="0"/>
              <a:t>182.124 Museum </a:t>
            </a:r>
            <a:r>
              <a:rPr lang="tr-TR" sz="4300" b="1" dirty="0" err="1"/>
              <a:t>objects</a:t>
            </a:r>
            <a:r>
              <a:rPr lang="tr-TR" sz="4300" b="1" dirty="0"/>
              <a:t>!</a:t>
            </a:r>
            <a:br>
              <a:rPr lang="tr-TR" sz="4300" b="1" dirty="0"/>
            </a:br>
            <a:r>
              <a:rPr lang="tr-TR" sz="4300" b="1" dirty="0" err="1"/>
              <a:t>Hatti</a:t>
            </a:r>
            <a:r>
              <a:rPr lang="tr-TR" sz="4300" b="1" dirty="0"/>
              <a:t> </a:t>
            </a:r>
            <a:r>
              <a:rPr lang="tr-TR" sz="4300" b="1" dirty="0" err="1"/>
              <a:t>Sundiscs</a:t>
            </a:r>
            <a:r>
              <a:rPr lang="tr-TR" sz="4300" b="1" dirty="0"/>
              <a:t> </a:t>
            </a:r>
            <a:r>
              <a:rPr lang="tr-TR" sz="4300" b="1" dirty="0" err="1"/>
              <a:t>are</a:t>
            </a:r>
            <a:r>
              <a:rPr lang="tr-TR" sz="4300" b="1" dirty="0"/>
              <a:t> </a:t>
            </a:r>
            <a:r>
              <a:rPr lang="tr-TR" sz="4300" b="1" dirty="0" err="1"/>
              <a:t>one</a:t>
            </a:r>
            <a:r>
              <a:rPr lang="tr-TR" sz="4300" b="1" dirty="0"/>
              <a:t> of the </a:t>
            </a:r>
            <a:r>
              <a:rPr lang="tr-TR" sz="4300" b="1" dirty="0" err="1"/>
              <a:t>highlights</a:t>
            </a:r>
            <a:r>
              <a:rPr lang="tr-TR" sz="4300" b="1" dirty="0"/>
              <a:t>…</a:t>
            </a:r>
            <a:br>
              <a:rPr lang="tr-TR" sz="4300" b="1" dirty="0"/>
            </a:br>
            <a:r>
              <a:rPr lang="tr-TR" sz="4300" b="1" dirty="0" err="1"/>
              <a:t>This</a:t>
            </a:r>
            <a:r>
              <a:rPr lang="tr-TR" sz="4300" b="1" dirty="0"/>
              <a:t> </a:t>
            </a:r>
            <a:r>
              <a:rPr lang="tr-TR" sz="4300" b="1" dirty="0" err="1"/>
              <a:t>one</a:t>
            </a:r>
            <a:r>
              <a:rPr lang="tr-TR" sz="4300" b="1" dirty="0"/>
              <a:t> is </a:t>
            </a:r>
            <a:r>
              <a:rPr lang="tr-TR" sz="4300" b="1" dirty="0" err="1"/>
              <a:t>very</a:t>
            </a:r>
            <a:r>
              <a:rPr lang="tr-TR" sz="4300" b="1" dirty="0"/>
              <a:t> </a:t>
            </a:r>
            <a:r>
              <a:rPr lang="tr-TR" sz="4300" b="1" dirty="0" err="1"/>
              <a:t>valuable</a:t>
            </a:r>
            <a:r>
              <a:rPr lang="tr-TR" sz="4300" b="1" dirty="0"/>
              <a:t>…</a:t>
            </a:r>
            <a:endParaRPr lang="en-US" sz="4300" b="1" dirty="0"/>
          </a:p>
        </p:txBody>
      </p:sp>
    </p:spTree>
    <p:extLst>
      <p:ext uri="{BB962C8B-B14F-4D97-AF65-F5344CB8AC3E}">
        <p14:creationId xmlns:p14="http://schemas.microsoft.com/office/powerpoint/2010/main" val="1368976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8" name="Rectangle 17">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4" descr="IM000488">
            <a:extLst>
              <a:ext uri="{FF2B5EF4-FFF2-40B4-BE49-F238E27FC236}">
                <a16:creationId xmlns:a16="http://schemas.microsoft.com/office/drawing/2014/main" id="{1A595EA6-F505-4EB8-8E41-E75CE5EC5454}"/>
              </a:ext>
            </a:extLst>
          </p:cNvPr>
          <p:cNvPicPr>
            <a:picLocks noChangeAspect="1" noChangeArrowheads="1"/>
          </p:cNvPicPr>
          <p:nvPr/>
        </p:nvPicPr>
        <p:blipFill rotWithShape="1">
          <a:blip r:embed="rId3" cstate="print"/>
          <a:srcRect t="16043" r="1" b="19896"/>
          <a:stretch/>
        </p:blipFill>
        <p:spPr>
          <a:xfrm rot="21480000">
            <a:off x="1137837" y="1003258"/>
            <a:ext cx="9916327" cy="4764396"/>
          </a:xfrm>
          <a:prstGeom prst="rect">
            <a:avLst/>
          </a:prstGeom>
          <a:solidFill>
            <a:schemeClr val="tx2">
              <a:alpha val="79999"/>
            </a:schemeClr>
          </a:solidFill>
        </p:spPr>
      </p:pic>
      <p:sp>
        <p:nvSpPr>
          <p:cNvPr id="2" name="Rectangle 1">
            <a:extLst>
              <a:ext uri="{FF2B5EF4-FFF2-40B4-BE49-F238E27FC236}">
                <a16:creationId xmlns:a16="http://schemas.microsoft.com/office/drawing/2014/main" id="{D8B13B87-03FA-4FB8-BE75-0ABBC2171BB3}"/>
              </a:ext>
            </a:extLst>
          </p:cNvPr>
          <p:cNvSpPr>
            <a:spLocks noChangeArrowheads="1"/>
          </p:cNvSpPr>
          <p:nvPr/>
        </p:nvSpPr>
        <p:spPr bwMode="auto">
          <a:xfrm>
            <a:off x="160256" y="169843"/>
            <a:ext cx="10460877" cy="2975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2100" b="1" i="0" u="none" strike="noStrike" cap="none" normalizeH="0" baseline="0" dirty="0" err="1">
                <a:ln>
                  <a:noFill/>
                </a:ln>
                <a:solidFill>
                  <a:srgbClr val="222222"/>
                </a:solidFill>
                <a:effectLst/>
                <a:latin typeface="inherit"/>
              </a:rPr>
              <a:t>Excavations</a:t>
            </a:r>
            <a:r>
              <a:rPr kumimoji="0" lang="tr-TR" altLang="tr-TR" sz="2100" b="1" i="0" u="none" strike="noStrike" cap="none" normalizeH="0" baseline="0" dirty="0">
                <a:ln>
                  <a:noFill/>
                </a:ln>
                <a:solidFill>
                  <a:srgbClr val="222222"/>
                </a:solidFill>
                <a:effectLst/>
                <a:latin typeface="inherit"/>
              </a:rPr>
              <a:t> at the </a:t>
            </a:r>
            <a:r>
              <a:rPr kumimoji="0" lang="tr-TR" altLang="tr-TR" sz="2100" b="1" i="0" u="none" strike="noStrike" cap="none" normalizeH="0" baseline="0" dirty="0" err="1">
                <a:ln>
                  <a:noFill/>
                </a:ln>
                <a:solidFill>
                  <a:srgbClr val="222222"/>
                </a:solidFill>
                <a:effectLst/>
                <a:latin typeface="inherit"/>
              </a:rPr>
              <a:t>Archaeological</a:t>
            </a:r>
            <a:r>
              <a:rPr kumimoji="0" lang="tr-TR" altLang="tr-TR" sz="2100" b="1" i="0" u="none" strike="noStrike" cap="none" normalizeH="0" baseline="0" dirty="0">
                <a:ln>
                  <a:noFill/>
                </a:ln>
                <a:solidFill>
                  <a:srgbClr val="222222"/>
                </a:solidFill>
                <a:effectLst/>
                <a:latin typeface="inherit"/>
              </a:rPr>
              <a:t> Museum: </a:t>
            </a:r>
            <a:r>
              <a:rPr kumimoji="0" lang="tr-TR" altLang="tr-TR" sz="2100" b="1" i="0" u="none" strike="noStrike" cap="none" normalizeH="0" baseline="0" dirty="0" err="1">
                <a:ln>
                  <a:noFill/>
                </a:ln>
                <a:solidFill>
                  <a:srgbClr val="222222"/>
                </a:solidFill>
                <a:effectLst/>
                <a:latin typeface="inherit"/>
              </a:rPr>
              <a:t>Excavation</a:t>
            </a:r>
            <a:r>
              <a:rPr kumimoji="0" lang="tr-TR" altLang="tr-TR" sz="2100" b="1" i="0" u="none" strike="noStrike" cap="none" normalizeH="0" baseline="0" dirty="0">
                <a:ln>
                  <a:noFill/>
                </a:ln>
                <a:solidFill>
                  <a:srgbClr val="222222"/>
                </a:solidFill>
                <a:effectLst/>
                <a:latin typeface="inherit"/>
              </a:rPr>
              <a:t>, </a:t>
            </a:r>
            <a:r>
              <a:rPr kumimoji="0" lang="tr-TR" altLang="tr-TR" sz="2100" b="1" i="0" u="none" strike="noStrike" cap="none" normalizeH="0" baseline="0" dirty="0" err="1">
                <a:ln>
                  <a:noFill/>
                </a:ln>
                <a:solidFill>
                  <a:srgbClr val="222222"/>
                </a:solidFill>
                <a:effectLst/>
                <a:latin typeface="inherit"/>
              </a:rPr>
              <a:t>Restoration</a:t>
            </a:r>
            <a:r>
              <a:rPr kumimoji="0" lang="tr-TR" altLang="tr-TR" sz="2100" b="1" i="0" u="none" strike="noStrike" cap="none" normalizeH="0" baseline="0" dirty="0">
                <a:ln>
                  <a:noFill/>
                </a:ln>
                <a:solidFill>
                  <a:srgbClr val="222222"/>
                </a:solidFill>
                <a:effectLst/>
                <a:latin typeface="inherit"/>
              </a:rPr>
              <a:t> - </a:t>
            </a:r>
            <a:r>
              <a:rPr kumimoji="0" lang="tr-TR" altLang="tr-TR" sz="2100" b="1" i="0" u="none" strike="noStrike" cap="none" normalizeH="0" baseline="0" dirty="0" err="1">
                <a:ln>
                  <a:noFill/>
                </a:ln>
                <a:solidFill>
                  <a:srgbClr val="222222"/>
                </a:solidFill>
                <a:effectLst/>
                <a:latin typeface="inherit"/>
              </a:rPr>
              <a:t>Conservation</a:t>
            </a:r>
            <a:r>
              <a:rPr kumimoji="0" lang="tr-TR" altLang="tr-TR" sz="2100" b="1" i="0" u="none" strike="noStrike" cap="none" normalizeH="0" baseline="0" dirty="0">
                <a:ln>
                  <a:noFill/>
                </a:ln>
                <a:solidFill>
                  <a:srgbClr val="222222"/>
                </a:solidFill>
                <a:effectLst/>
                <a:latin typeface="inherit"/>
              </a:rPr>
              <a:t>, </a:t>
            </a:r>
            <a:r>
              <a:rPr kumimoji="0" lang="tr-TR" altLang="tr-TR" sz="2100" b="1" i="0" u="none" strike="noStrike" cap="none" normalizeH="0" baseline="0" dirty="0" err="1">
                <a:ln>
                  <a:noFill/>
                </a:ln>
                <a:solidFill>
                  <a:srgbClr val="222222"/>
                </a:solidFill>
                <a:effectLst/>
                <a:latin typeface="inherit"/>
              </a:rPr>
              <a:t>Exhibition</a:t>
            </a:r>
            <a:r>
              <a:rPr kumimoji="0" lang="tr-TR" altLang="tr-TR" sz="800" b="1" i="0" u="none" strike="noStrike" cap="none" normalizeH="0" baseline="0" dirty="0">
                <a:ln>
                  <a:noFill/>
                </a:ln>
                <a:solidFill>
                  <a:schemeClr val="tx1"/>
                </a:solidFill>
                <a:effectLst/>
              </a:rPr>
              <a:t> </a:t>
            </a:r>
            <a:endParaRPr kumimoji="0" lang="tr-TR" altLang="tr-TR" sz="1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4237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Veri Yer Tutucusu"/>
          <p:cNvSpPr>
            <a:spLocks noGrp="1"/>
          </p:cNvSpPr>
          <p:nvPr>
            <p:ph type="dt" sz="quarter" idx="10"/>
          </p:nvPr>
        </p:nvSpPr>
        <p:spPr/>
        <p:txBody>
          <a:bodyPr/>
          <a:lstStyle/>
          <a:p>
            <a:pPr>
              <a:defRPr/>
            </a:pPr>
            <a:fld id="{FB8B3AE4-0CAC-4A28-8FE8-6519288BA4A2}" type="datetime1">
              <a:rPr lang="en-US"/>
              <a:pPr>
                <a:defRPr/>
              </a:pPr>
              <a:t>9/24/2019</a:t>
            </a:fld>
            <a:endParaRPr lang="en-US"/>
          </a:p>
        </p:txBody>
      </p:sp>
      <p:sp>
        <p:nvSpPr>
          <p:cNvPr id="8" name="7 Slayt Numarası Yer Tutucusu"/>
          <p:cNvSpPr>
            <a:spLocks noGrp="1"/>
          </p:cNvSpPr>
          <p:nvPr>
            <p:ph type="sldNum" sz="quarter" idx="12"/>
          </p:nvPr>
        </p:nvSpPr>
        <p:spPr/>
        <p:txBody>
          <a:bodyPr/>
          <a:lstStyle/>
          <a:p>
            <a:pPr>
              <a:defRPr/>
            </a:pPr>
            <a:fld id="{D402598F-3E83-4573-8094-4CE3C2AE1E1A}" type="slidenum">
              <a:rPr lang="en-US"/>
              <a:pPr>
                <a:defRPr/>
              </a:pPr>
              <a:t>26</a:t>
            </a:fld>
            <a:endParaRPr lang="en-US"/>
          </a:p>
        </p:txBody>
      </p:sp>
      <p:pic>
        <p:nvPicPr>
          <p:cNvPr id="36868" name="Picture 4" descr="Anad"/>
          <p:cNvPicPr>
            <a:picLocks noGrp="1" noChangeAspect="1" noChangeArrowheads="1"/>
          </p:cNvPicPr>
          <p:nvPr>
            <p:ph sz="half" idx="1"/>
          </p:nvPr>
        </p:nvPicPr>
        <p:blipFill>
          <a:blip r:embed="rId3" cstate="print">
            <a:lum bright="10000" contrast="20000"/>
          </a:blip>
          <a:srcRect b="17450"/>
          <a:stretch>
            <a:fillRect/>
          </a:stretch>
        </p:blipFill>
        <p:spPr>
          <a:xfrm>
            <a:off x="0" y="28782"/>
            <a:ext cx="12192000" cy="6858000"/>
          </a:xfrm>
          <a:noFill/>
        </p:spPr>
      </p:pic>
      <p:sp>
        <p:nvSpPr>
          <p:cNvPr id="36871" name="Rectangle 13"/>
          <p:cNvSpPr>
            <a:spLocks noChangeArrowheads="1"/>
          </p:cNvSpPr>
          <p:nvPr/>
        </p:nvSpPr>
        <p:spPr bwMode="auto">
          <a:xfrm>
            <a:off x="92764" y="6414950"/>
            <a:ext cx="5264427" cy="338554"/>
          </a:xfrm>
          <a:prstGeom prst="rect">
            <a:avLst/>
          </a:prstGeom>
          <a:noFill/>
          <a:ln w="9525" algn="ctr">
            <a:noFill/>
            <a:miter lim="800000"/>
            <a:headEnd/>
            <a:tailEnd/>
          </a:ln>
        </p:spPr>
        <p:txBody>
          <a:bodyPr wrap="square">
            <a:spAutoFit/>
          </a:bodyPr>
          <a:lstStyle/>
          <a:p>
            <a:r>
              <a:rPr lang="tr-TR" sz="1600" b="1" dirty="0" err="1">
                <a:solidFill>
                  <a:schemeClr val="accent1">
                    <a:lumMod val="40000"/>
                    <a:lumOff val="60000"/>
                  </a:schemeClr>
                </a:solidFill>
                <a:latin typeface="Verdana" pitchFamily="34" charset="0"/>
                <a:ea typeface="Verdana" pitchFamily="34" charset="0"/>
                <a:cs typeface="Verdana" pitchFamily="34" charset="0"/>
              </a:rPr>
              <a:t>Phyrigians</a:t>
            </a:r>
            <a:endParaRPr lang="tr-TR" sz="1600" b="1" dirty="0">
              <a:solidFill>
                <a:schemeClr val="accent1">
                  <a:lumMod val="40000"/>
                  <a:lumOff val="60000"/>
                </a:schemeClr>
              </a:solidFill>
              <a:latin typeface="Verdana" pitchFamily="34" charset="0"/>
              <a:ea typeface="Verdana" pitchFamily="34" charset="0"/>
              <a:cs typeface="Verdana"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599042" name="Picture 2" descr="http://www.protamuhendislik.com.tr/uploads/images/projects/Corum_Museum/Corum_muzesi_2.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4" name="Dikdörtgen 3">
            <a:extLst>
              <a:ext uri="{FF2B5EF4-FFF2-40B4-BE49-F238E27FC236}">
                <a16:creationId xmlns:a16="http://schemas.microsoft.com/office/drawing/2014/main" id="{97759DC4-68A8-4483-A99E-F74AD259E3C3}"/>
              </a:ext>
            </a:extLst>
          </p:cNvPr>
          <p:cNvSpPr/>
          <p:nvPr/>
        </p:nvSpPr>
        <p:spPr>
          <a:xfrm>
            <a:off x="0" y="55886"/>
            <a:ext cx="3262624" cy="369332"/>
          </a:xfrm>
          <a:prstGeom prst="rect">
            <a:avLst/>
          </a:prstGeom>
        </p:spPr>
        <p:txBody>
          <a:bodyPr wrap="none">
            <a:spAutoFit/>
          </a:bodyPr>
          <a:lstStyle/>
          <a:p>
            <a:r>
              <a:rPr lang="tr-TR" b="1" dirty="0"/>
              <a:t>Corum </a:t>
            </a:r>
            <a:r>
              <a:rPr lang="tr-TR" b="1" dirty="0" err="1"/>
              <a:t>Archaeological</a:t>
            </a:r>
            <a:r>
              <a:rPr lang="tr-TR" b="1" dirty="0"/>
              <a:t> Museums</a:t>
            </a:r>
            <a:endParaRPr lang="tr-T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9698" name="Picture 2" descr="E:\ceren izmir calistay\izmir calistay foto\corum_ark_muz.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5" name="4 Dikdörtgen"/>
          <p:cNvSpPr/>
          <p:nvPr/>
        </p:nvSpPr>
        <p:spPr>
          <a:xfrm>
            <a:off x="83840" y="6371471"/>
            <a:ext cx="6012160" cy="369332"/>
          </a:xfrm>
          <a:prstGeom prst="rect">
            <a:avLst/>
          </a:prstGeom>
        </p:spPr>
        <p:txBody>
          <a:bodyPr wrap="square">
            <a:spAutoFit/>
          </a:bodyPr>
          <a:lstStyle/>
          <a:p>
            <a:r>
              <a:rPr lang="tr-TR" b="1" dirty="0">
                <a:solidFill>
                  <a:schemeClr val="bg1"/>
                </a:solidFill>
              </a:rPr>
              <a:t>Corum </a:t>
            </a:r>
            <a:r>
              <a:rPr lang="tr-TR" b="1" dirty="0" err="1">
                <a:solidFill>
                  <a:schemeClr val="bg1"/>
                </a:solidFill>
              </a:rPr>
              <a:t>Archeological</a:t>
            </a:r>
            <a:r>
              <a:rPr lang="tr-TR" b="1" dirty="0">
                <a:solidFill>
                  <a:schemeClr val="bg1"/>
                </a:solidFill>
              </a:rPr>
              <a:t> Museum </a:t>
            </a:r>
            <a:r>
              <a:rPr lang="tr-TR" b="1" dirty="0" err="1">
                <a:solidFill>
                  <a:schemeClr val="bg1"/>
                </a:solidFill>
              </a:rPr>
              <a:t>warcart</a:t>
            </a:r>
            <a:r>
              <a:rPr lang="tr-TR" b="1" dirty="0">
                <a:solidFill>
                  <a:schemeClr val="bg1"/>
                </a:solidFill>
              </a:rPr>
              <a:t> </a:t>
            </a:r>
            <a:r>
              <a:rPr lang="tr-TR" b="1" dirty="0" err="1">
                <a:solidFill>
                  <a:schemeClr val="bg1"/>
                </a:solidFill>
              </a:rPr>
              <a:t>simulation</a:t>
            </a:r>
            <a:endParaRPr lang="tr-TR" b="1"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7" name="Picture 2" descr="istanbul archeology  museum ile ilgili gÃ¶rsel sonucu">
            <a:extLst>
              <a:ext uri="{FF2B5EF4-FFF2-40B4-BE49-F238E27FC236}">
                <a16:creationId xmlns:a16="http://schemas.microsoft.com/office/drawing/2014/main" id="{FC3C6146-08C0-4684-A46B-AEA9B6FE110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450" b="528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74221700-AF8E-4177-8079-DAE2C4255E68}"/>
              </a:ext>
            </a:extLst>
          </p:cNvPr>
          <p:cNvSpPr/>
          <p:nvPr/>
        </p:nvSpPr>
        <p:spPr>
          <a:xfrm>
            <a:off x="413507" y="245134"/>
            <a:ext cx="4834144" cy="707886"/>
          </a:xfrm>
          <a:prstGeom prst="rect">
            <a:avLst/>
          </a:prstGeom>
          <a:solidFill>
            <a:srgbClr val="FFC000"/>
          </a:solidFill>
        </p:spPr>
        <p:txBody>
          <a:bodyPr wrap="none">
            <a:spAutoFit/>
          </a:bodyPr>
          <a:lstStyle/>
          <a:p>
            <a:r>
              <a:rPr lang="tr-TR" sz="4000" b="1" dirty="0" err="1"/>
              <a:t>Archaeology</a:t>
            </a:r>
            <a:r>
              <a:rPr lang="tr-TR" sz="4000" b="1" dirty="0"/>
              <a:t> Museum</a:t>
            </a:r>
          </a:p>
        </p:txBody>
      </p:sp>
      <p:sp>
        <p:nvSpPr>
          <p:cNvPr id="2" name="Dikdörtgen 1">
            <a:extLst>
              <a:ext uri="{FF2B5EF4-FFF2-40B4-BE49-F238E27FC236}">
                <a16:creationId xmlns:a16="http://schemas.microsoft.com/office/drawing/2014/main" id="{65255BC1-0E1D-4C61-B7EC-E9DB5FBC60BC}"/>
              </a:ext>
            </a:extLst>
          </p:cNvPr>
          <p:cNvSpPr/>
          <p:nvPr/>
        </p:nvSpPr>
        <p:spPr>
          <a:xfrm>
            <a:off x="206116" y="1066169"/>
            <a:ext cx="5120027" cy="1477328"/>
          </a:xfrm>
          <a:prstGeom prst="rect">
            <a:avLst/>
          </a:prstGeom>
        </p:spPr>
        <p:txBody>
          <a:bodyPr wrap="square">
            <a:spAutoFit/>
          </a:bodyPr>
          <a:lstStyle/>
          <a:p>
            <a:r>
              <a:rPr lang="en-US" dirty="0">
                <a:solidFill>
                  <a:schemeClr val="bg1"/>
                </a:solidFill>
                <a:latin typeface="arial" panose="020B0604020202020204" pitchFamily="34" charset="0"/>
              </a:rPr>
              <a:t>An </a:t>
            </a:r>
            <a:r>
              <a:rPr lang="en-US" b="1" dirty="0">
                <a:solidFill>
                  <a:schemeClr val="bg1"/>
                </a:solidFill>
                <a:latin typeface="arial" panose="020B0604020202020204" pitchFamily="34" charset="0"/>
              </a:rPr>
              <a:t>archaeology museum</a:t>
            </a:r>
            <a:r>
              <a:rPr lang="en-US" dirty="0">
                <a:solidFill>
                  <a:schemeClr val="bg1"/>
                </a:solidFill>
                <a:latin typeface="arial" panose="020B0604020202020204" pitchFamily="34" charset="0"/>
              </a:rPr>
              <a:t> is a </a:t>
            </a:r>
            <a:r>
              <a:rPr lang="en-US" b="1" dirty="0">
                <a:solidFill>
                  <a:schemeClr val="bg1"/>
                </a:solidFill>
                <a:latin typeface="arial" panose="020B0604020202020204" pitchFamily="34" charset="0"/>
              </a:rPr>
              <a:t>museum</a:t>
            </a:r>
            <a:r>
              <a:rPr lang="en-US" dirty="0">
                <a:solidFill>
                  <a:schemeClr val="bg1"/>
                </a:solidFill>
                <a:latin typeface="arial" panose="020B0604020202020204" pitchFamily="34" charset="0"/>
              </a:rPr>
              <a:t> that specializes in the display</a:t>
            </a:r>
            <a:r>
              <a:rPr lang="tr-TR" dirty="0">
                <a:solidFill>
                  <a:schemeClr val="bg1"/>
                </a:solidFill>
                <a:latin typeface="arial" panose="020B0604020202020204" pitchFamily="34" charset="0"/>
              </a:rPr>
              <a:t> </a:t>
            </a:r>
            <a:r>
              <a:rPr lang="en-US" dirty="0">
                <a:solidFill>
                  <a:schemeClr val="bg1"/>
                </a:solidFill>
                <a:latin typeface="arial" panose="020B0604020202020204" pitchFamily="34" charset="0"/>
              </a:rPr>
              <a:t>of </a:t>
            </a:r>
            <a:r>
              <a:rPr lang="en-US" b="1" dirty="0">
                <a:solidFill>
                  <a:schemeClr val="bg1"/>
                </a:solidFill>
                <a:latin typeface="arial" panose="020B0604020202020204" pitchFamily="34" charset="0"/>
              </a:rPr>
              <a:t>archaeological</a:t>
            </a:r>
            <a:r>
              <a:rPr lang="en-US" dirty="0">
                <a:solidFill>
                  <a:schemeClr val="bg1"/>
                </a:solidFill>
                <a:latin typeface="arial" panose="020B0604020202020204" pitchFamily="34" charset="0"/>
              </a:rPr>
              <a:t> artifacts. </a:t>
            </a:r>
            <a:endParaRPr lang="tr-TR" dirty="0">
              <a:solidFill>
                <a:schemeClr val="bg1"/>
              </a:solidFill>
              <a:latin typeface="arial" panose="020B0604020202020204" pitchFamily="34" charset="0"/>
            </a:endParaRPr>
          </a:p>
          <a:p>
            <a:r>
              <a:rPr lang="en-US" dirty="0">
                <a:solidFill>
                  <a:schemeClr val="bg1"/>
                </a:solidFill>
                <a:latin typeface="arial" panose="020B0604020202020204" pitchFamily="34" charset="0"/>
              </a:rPr>
              <a:t>Many are in the open air, such as the Ancient Agora of Athens and the Roman Forum. ... </a:t>
            </a:r>
            <a:endParaRPr lang="tr-TR" dirty="0">
              <a:solidFill>
                <a:schemeClr val="bg1"/>
              </a:solidFill>
            </a:endParaRPr>
          </a:p>
        </p:txBody>
      </p:sp>
    </p:spTree>
    <p:extLst>
      <p:ext uri="{BB962C8B-B14F-4D97-AF65-F5344CB8AC3E}">
        <p14:creationId xmlns:p14="http://schemas.microsoft.com/office/powerpoint/2010/main" val="3953933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168E7B-6D42-4B3A-B7A1-17D4C49E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030C2-9F23-4593-9F99-7B73C232A4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a:extLst>
              <a:ext uri="{FF2B5EF4-FFF2-40B4-BE49-F238E27FC236}">
                <a16:creationId xmlns:a16="http://schemas.microsoft.com/office/drawing/2014/main" id="{0EEBB28A-C1AB-4BDE-BA2B-848E178A7DAB}"/>
              </a:ext>
            </a:extLst>
          </p:cNvPr>
          <p:cNvSpPr>
            <a:spLocks noGrp="1"/>
          </p:cNvSpPr>
          <p:nvPr>
            <p:ph type="ctrTitle"/>
          </p:nvPr>
        </p:nvSpPr>
        <p:spPr>
          <a:xfrm>
            <a:off x="2923778" y="2800116"/>
            <a:ext cx="6739136" cy="2387918"/>
          </a:xfrm>
        </p:spPr>
        <p:txBody>
          <a:bodyPr vert="horz" lIns="91440" tIns="45720" rIns="91440" bIns="45720" rtlCol="0" anchor="b">
            <a:noAutofit/>
          </a:bodyPr>
          <a:lstStyle/>
          <a:p>
            <a:r>
              <a:rPr lang="tr-TR" sz="5500" b="1" dirty="0" err="1">
                <a:solidFill>
                  <a:srgbClr val="FFFFFF"/>
                </a:solidFill>
              </a:rPr>
              <a:t>Collecting</a:t>
            </a:r>
            <a:br>
              <a:rPr lang="en-US" sz="5500" b="1" dirty="0">
                <a:solidFill>
                  <a:srgbClr val="FFFFFF"/>
                </a:solidFill>
              </a:rPr>
            </a:br>
            <a:r>
              <a:rPr lang="tr-TR" sz="5500" b="1" dirty="0" err="1">
                <a:solidFill>
                  <a:srgbClr val="FFFFFF"/>
                </a:solidFill>
              </a:rPr>
              <a:t>Preserving</a:t>
            </a:r>
            <a:br>
              <a:rPr lang="en-US" sz="5500" b="1" dirty="0">
                <a:solidFill>
                  <a:srgbClr val="FFFFFF"/>
                </a:solidFill>
              </a:rPr>
            </a:br>
            <a:r>
              <a:rPr lang="tr-TR" sz="5500" b="1" dirty="0" err="1">
                <a:solidFill>
                  <a:srgbClr val="FFFFFF"/>
                </a:solidFill>
              </a:rPr>
              <a:t>Exhibiting</a:t>
            </a:r>
            <a:br>
              <a:rPr lang="en-US" sz="5500" b="1" dirty="0">
                <a:solidFill>
                  <a:srgbClr val="FFFFFF"/>
                </a:solidFill>
              </a:rPr>
            </a:br>
            <a:r>
              <a:rPr lang="tr-TR" sz="5500" b="1" dirty="0" err="1">
                <a:solidFill>
                  <a:srgbClr val="FFFFFF"/>
                </a:solidFill>
              </a:rPr>
              <a:t>Searching</a:t>
            </a:r>
            <a:br>
              <a:rPr lang="en-US" sz="5500" b="1" dirty="0">
                <a:solidFill>
                  <a:srgbClr val="FFFFFF"/>
                </a:solidFill>
              </a:rPr>
            </a:br>
            <a:r>
              <a:rPr lang="tr-TR" sz="5500" b="1" dirty="0" err="1">
                <a:solidFill>
                  <a:srgbClr val="FFFFFF"/>
                </a:solidFill>
              </a:rPr>
              <a:t>Educating</a:t>
            </a:r>
            <a:br>
              <a:rPr lang="tr-TR" sz="5500" b="1" dirty="0">
                <a:solidFill>
                  <a:srgbClr val="FFFFFF"/>
                </a:solidFill>
              </a:rPr>
            </a:br>
            <a:r>
              <a:rPr lang="tr-TR" sz="5500" b="1" dirty="0" err="1">
                <a:solidFill>
                  <a:srgbClr val="FFFFFF"/>
                </a:solidFill>
              </a:rPr>
              <a:t>Entertaining</a:t>
            </a:r>
            <a:endParaRPr lang="en-US" sz="5500" b="1" dirty="0">
              <a:solidFill>
                <a:srgbClr val="FFFFFF"/>
              </a:solidFill>
            </a:endParaRPr>
          </a:p>
        </p:txBody>
      </p:sp>
      <p:sp>
        <p:nvSpPr>
          <p:cNvPr id="5" name="Dikdörtgen 4">
            <a:extLst>
              <a:ext uri="{FF2B5EF4-FFF2-40B4-BE49-F238E27FC236}">
                <a16:creationId xmlns:a16="http://schemas.microsoft.com/office/drawing/2014/main" id="{DA6BEB70-318A-4F64-820E-8205775B33EB}"/>
              </a:ext>
            </a:extLst>
          </p:cNvPr>
          <p:cNvSpPr/>
          <p:nvPr/>
        </p:nvSpPr>
        <p:spPr>
          <a:xfrm rot="18275658">
            <a:off x="889899" y="1007643"/>
            <a:ext cx="2409634" cy="784830"/>
          </a:xfrm>
          <a:prstGeom prst="rect">
            <a:avLst/>
          </a:prstGeom>
        </p:spPr>
        <p:txBody>
          <a:bodyPr wrap="none">
            <a:spAutoFit/>
          </a:bodyPr>
          <a:lstStyle/>
          <a:p>
            <a:r>
              <a:rPr lang="tr-TR" sz="4500" b="1" dirty="0">
                <a:solidFill>
                  <a:schemeClr val="accent1"/>
                </a:solidFill>
                <a:latin typeface="Algerian" panose="04020705040A02060702" pitchFamily="82" charset="0"/>
              </a:rPr>
              <a:t>MUSEUM</a:t>
            </a:r>
            <a:endParaRPr lang="tr-TR" sz="4500" dirty="0">
              <a:solidFill>
                <a:schemeClr val="accent1"/>
              </a:solidFill>
            </a:endParaRPr>
          </a:p>
        </p:txBody>
      </p:sp>
      <p:sp>
        <p:nvSpPr>
          <p:cNvPr id="6" name="Dikdörtgen 5">
            <a:extLst>
              <a:ext uri="{FF2B5EF4-FFF2-40B4-BE49-F238E27FC236}">
                <a16:creationId xmlns:a16="http://schemas.microsoft.com/office/drawing/2014/main" id="{1D4B9569-15F4-49DD-8F6E-6A1E5421F8CD}"/>
              </a:ext>
            </a:extLst>
          </p:cNvPr>
          <p:cNvSpPr/>
          <p:nvPr/>
        </p:nvSpPr>
        <p:spPr>
          <a:xfrm rot="17855545">
            <a:off x="8581059" y="4921248"/>
            <a:ext cx="3074881" cy="784830"/>
          </a:xfrm>
          <a:prstGeom prst="rect">
            <a:avLst/>
          </a:prstGeom>
        </p:spPr>
        <p:txBody>
          <a:bodyPr wrap="none">
            <a:spAutoFit/>
          </a:bodyPr>
          <a:lstStyle/>
          <a:p>
            <a:r>
              <a:rPr lang="tr-TR" sz="4500" b="1" dirty="0">
                <a:solidFill>
                  <a:schemeClr val="accent1"/>
                </a:solidFill>
                <a:latin typeface="Algerian" panose="04020705040A02060702" pitchFamily="82" charset="0"/>
              </a:rPr>
              <a:t>FUNCTIONS</a:t>
            </a:r>
            <a:endParaRPr lang="tr-TR" sz="4500" dirty="0">
              <a:solidFill>
                <a:schemeClr val="accent1"/>
              </a:solidFill>
            </a:endParaRPr>
          </a:p>
        </p:txBody>
      </p:sp>
    </p:spTree>
    <p:extLst>
      <p:ext uri="{BB962C8B-B14F-4D97-AF65-F5344CB8AC3E}">
        <p14:creationId xmlns:p14="http://schemas.microsoft.com/office/powerpoint/2010/main" val="2211268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7C4C87E-EFBE-4FD1-B2F2-E5DDE780B6B4}"/>
              </a:ext>
            </a:extLst>
          </p:cNvPr>
          <p:cNvSpPr>
            <a:spLocks noGrp="1"/>
          </p:cNvSpPr>
          <p:nvPr>
            <p:ph type="title"/>
          </p:nvPr>
        </p:nvSpPr>
        <p:spPr>
          <a:xfrm>
            <a:off x="648929" y="629266"/>
            <a:ext cx="6586491" cy="1676603"/>
          </a:xfrm>
        </p:spPr>
        <p:txBody>
          <a:bodyPr>
            <a:normAutofit/>
          </a:bodyPr>
          <a:lstStyle/>
          <a:p>
            <a:endParaRPr lang="tr-TR"/>
          </a:p>
        </p:txBody>
      </p:sp>
      <p:sp>
        <p:nvSpPr>
          <p:cNvPr id="3" name="İçerik Yer Tutucusu 2">
            <a:extLst>
              <a:ext uri="{FF2B5EF4-FFF2-40B4-BE49-F238E27FC236}">
                <a16:creationId xmlns:a16="http://schemas.microsoft.com/office/drawing/2014/main" id="{B9C26689-741F-4E5C-857E-AAD8CEAA332A}"/>
              </a:ext>
            </a:extLst>
          </p:cNvPr>
          <p:cNvSpPr>
            <a:spLocks noGrp="1"/>
          </p:cNvSpPr>
          <p:nvPr>
            <p:ph idx="1"/>
          </p:nvPr>
        </p:nvSpPr>
        <p:spPr>
          <a:xfrm>
            <a:off x="648930" y="2438400"/>
            <a:ext cx="6586489" cy="3785419"/>
          </a:xfrm>
        </p:spPr>
        <p:txBody>
          <a:bodyPr>
            <a:normAutofit/>
          </a:bodyPr>
          <a:lstStyle/>
          <a:p>
            <a:endParaRPr lang="tr-TR" sz="2400"/>
          </a:p>
        </p:txBody>
      </p:sp>
      <p:pic>
        <p:nvPicPr>
          <p:cNvPr id="7170" name="Picture 2" descr="Natural History Museum ile ilgili gÃ¶rsel sonucu">
            <a:extLst>
              <a:ext uri="{FF2B5EF4-FFF2-40B4-BE49-F238E27FC236}">
                <a16:creationId xmlns:a16="http://schemas.microsoft.com/office/drawing/2014/main" id="{2D276331-C741-4D05-B4C6-0B37B4C91A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0"/>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20B16D36-A1FC-4145-8354-3651BDC6B62C}"/>
              </a:ext>
            </a:extLst>
          </p:cNvPr>
          <p:cNvSpPr/>
          <p:nvPr/>
        </p:nvSpPr>
        <p:spPr>
          <a:xfrm>
            <a:off x="6777248" y="72444"/>
            <a:ext cx="5414752" cy="707886"/>
          </a:xfrm>
          <a:prstGeom prst="rect">
            <a:avLst/>
          </a:prstGeom>
          <a:solidFill>
            <a:srgbClr val="FFC000"/>
          </a:solidFill>
        </p:spPr>
        <p:txBody>
          <a:bodyPr wrap="none">
            <a:spAutoFit/>
          </a:bodyPr>
          <a:lstStyle/>
          <a:p>
            <a:r>
              <a:rPr lang="tr-TR" sz="4000" b="1" dirty="0"/>
              <a:t>Natural </a:t>
            </a:r>
            <a:r>
              <a:rPr lang="tr-TR" sz="4000" b="1" dirty="0" err="1"/>
              <a:t>History</a:t>
            </a:r>
            <a:r>
              <a:rPr lang="tr-TR" sz="4000" b="1" dirty="0"/>
              <a:t> Museum</a:t>
            </a:r>
          </a:p>
        </p:txBody>
      </p:sp>
      <p:sp>
        <p:nvSpPr>
          <p:cNvPr id="4" name="Dikdörtgen 3">
            <a:extLst>
              <a:ext uri="{FF2B5EF4-FFF2-40B4-BE49-F238E27FC236}">
                <a16:creationId xmlns:a16="http://schemas.microsoft.com/office/drawing/2014/main" id="{5E20C9FC-E966-46E5-86C3-A7D02BB0817D}"/>
              </a:ext>
            </a:extLst>
          </p:cNvPr>
          <p:cNvSpPr/>
          <p:nvPr/>
        </p:nvSpPr>
        <p:spPr>
          <a:xfrm>
            <a:off x="106837" y="5209545"/>
            <a:ext cx="6096000" cy="1477328"/>
          </a:xfrm>
          <a:prstGeom prst="rect">
            <a:avLst/>
          </a:prstGeom>
        </p:spPr>
        <p:txBody>
          <a:bodyPr>
            <a:spAutoFit/>
          </a:bodyPr>
          <a:lstStyle/>
          <a:p>
            <a:r>
              <a:rPr lang="en-US" b="1" dirty="0">
                <a:solidFill>
                  <a:schemeClr val="bg1"/>
                </a:solidFill>
                <a:latin typeface="arial" panose="020B0604020202020204" pitchFamily="34" charset="0"/>
              </a:rPr>
              <a:t>A natural history museum or museum of natural history is a scientific institution with natural history collections that include current and historical records of animals, plants, ecosystems, geology, paleontology, climatology and more.</a:t>
            </a:r>
            <a:endParaRPr lang="tr-TR" b="1" dirty="0">
              <a:solidFill>
                <a:schemeClr val="bg1"/>
              </a:solidFill>
            </a:endParaRPr>
          </a:p>
        </p:txBody>
      </p:sp>
    </p:spTree>
    <p:extLst>
      <p:ext uri="{BB962C8B-B14F-4D97-AF65-F5344CB8AC3E}">
        <p14:creationId xmlns:p14="http://schemas.microsoft.com/office/powerpoint/2010/main" val="2002532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E055563-2BA6-4E73-90B6-DC7FF4EA3D27}"/>
              </a:ext>
            </a:extLst>
          </p:cNvPr>
          <p:cNvSpPr>
            <a:spLocks noGrp="1"/>
          </p:cNvSpPr>
          <p:nvPr>
            <p:ph idx="1"/>
          </p:nvPr>
        </p:nvSpPr>
        <p:spPr/>
        <p:txBody>
          <a:bodyPr/>
          <a:lstStyle/>
          <a:p>
            <a:endParaRPr lang="tr-TR"/>
          </a:p>
        </p:txBody>
      </p:sp>
      <p:pic>
        <p:nvPicPr>
          <p:cNvPr id="4098" name="Picture 2" descr="https://internetdergisi.files.wordpress.com/2015/09/dscn3181.jpg">
            <a:extLst>
              <a:ext uri="{FF2B5EF4-FFF2-40B4-BE49-F238E27FC236}">
                <a16:creationId xmlns:a16="http://schemas.microsoft.com/office/drawing/2014/main" id="{D507E6B9-13DF-4544-8A55-52E0810C8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nternetdergisi.files.wordpress.com/2015/09/dscn3186.jpg">
            <a:extLst>
              <a:ext uri="{FF2B5EF4-FFF2-40B4-BE49-F238E27FC236}">
                <a16:creationId xmlns:a16="http://schemas.microsoft.com/office/drawing/2014/main" id="{AF71997B-E6D6-438E-93DD-B10D9FC26D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740" y="0"/>
            <a:ext cx="728926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a:extLst>
              <a:ext uri="{FF2B5EF4-FFF2-40B4-BE49-F238E27FC236}">
                <a16:creationId xmlns:a16="http://schemas.microsoft.com/office/drawing/2014/main" id="{083B9E62-65DE-45AB-A869-59BC2F568B5E}"/>
              </a:ext>
            </a:extLst>
          </p:cNvPr>
          <p:cNvSpPr/>
          <p:nvPr/>
        </p:nvSpPr>
        <p:spPr>
          <a:xfrm>
            <a:off x="8396346" y="6067439"/>
            <a:ext cx="3795654" cy="754053"/>
          </a:xfrm>
          <a:prstGeom prst="rect">
            <a:avLst/>
          </a:prstGeom>
        </p:spPr>
        <p:txBody>
          <a:bodyPr wrap="none">
            <a:spAutoFit/>
          </a:bodyPr>
          <a:lstStyle/>
          <a:p>
            <a:r>
              <a:rPr lang="tr-TR" sz="4300" b="1" dirty="0" err="1">
                <a:highlight>
                  <a:srgbClr val="FFFF00"/>
                </a:highlight>
              </a:rPr>
              <a:t>Stamp</a:t>
            </a:r>
            <a:r>
              <a:rPr lang="tr-TR" sz="4300" b="1" dirty="0">
                <a:highlight>
                  <a:srgbClr val="FFFF00"/>
                </a:highlight>
              </a:rPr>
              <a:t> Museum</a:t>
            </a:r>
          </a:p>
        </p:txBody>
      </p:sp>
    </p:spTree>
    <p:extLst>
      <p:ext uri="{BB962C8B-B14F-4D97-AF65-F5344CB8AC3E}">
        <p14:creationId xmlns:p14="http://schemas.microsoft.com/office/powerpoint/2010/main" val="2541325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7D33D9F-11C2-42E6-BA0F-95E6073F1432}"/>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6E7BD398-5065-4A6B-943B-253BB67BD072}"/>
              </a:ext>
            </a:extLst>
          </p:cNvPr>
          <p:cNvSpPr>
            <a:spLocks noGrp="1"/>
          </p:cNvSpPr>
          <p:nvPr>
            <p:ph idx="1"/>
          </p:nvPr>
        </p:nvSpPr>
        <p:spPr/>
        <p:txBody>
          <a:bodyPr/>
          <a:lstStyle/>
          <a:p>
            <a:endParaRPr lang="tr-TR"/>
          </a:p>
        </p:txBody>
      </p:sp>
      <p:pic>
        <p:nvPicPr>
          <p:cNvPr id="4" name="Picture 2">
            <a:extLst>
              <a:ext uri="{FF2B5EF4-FFF2-40B4-BE49-F238E27FC236}">
                <a16:creationId xmlns:a16="http://schemas.microsoft.com/office/drawing/2014/main" id="{5F1605AF-D609-49D9-A61E-E9FB53E3ABB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87"/>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hildren view microimage of insect at Nanjing Science and Technology Museum in Nanjing, capital of east China's Jiangsu Province, May 15, 2011. The opening ceremony of the 23rd Jiangsu science and technology week was held in the museum on Sunday.   (Xinhua/Sun Can)(mcg) ">
            <a:hlinkClick r:id="rId3"/>
            <a:extLst>
              <a:ext uri="{FF2B5EF4-FFF2-40B4-BE49-F238E27FC236}">
                <a16:creationId xmlns:a16="http://schemas.microsoft.com/office/drawing/2014/main" id="{EC5D0C50-A632-4AE3-8750-5D96DBDFF401}"/>
              </a:ext>
            </a:extLst>
          </p:cNvPr>
          <p:cNvPicPr>
            <a:picLocks noChangeAspect="1" noChangeArrowheads="1"/>
          </p:cNvPicPr>
          <p:nvPr/>
        </p:nvPicPr>
        <p:blipFill>
          <a:blip r:embed="rId4" cstate="print"/>
          <a:srcRect b="8419"/>
          <a:stretch>
            <a:fillRect/>
          </a:stretch>
        </p:blipFill>
        <p:spPr bwMode="auto">
          <a:xfrm>
            <a:off x="8365680" y="3073138"/>
            <a:ext cx="3407220" cy="3588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ikdörtgen 1">
            <a:extLst>
              <a:ext uri="{FF2B5EF4-FFF2-40B4-BE49-F238E27FC236}">
                <a16:creationId xmlns:a16="http://schemas.microsoft.com/office/drawing/2014/main" id="{C334C7DB-43EB-43A7-927D-B012F6A2D3EC}"/>
              </a:ext>
            </a:extLst>
          </p:cNvPr>
          <p:cNvSpPr>
            <a:spLocks noChangeArrowheads="1"/>
          </p:cNvSpPr>
          <p:nvPr/>
        </p:nvSpPr>
        <p:spPr bwMode="auto">
          <a:xfrm>
            <a:off x="132522" y="69575"/>
            <a:ext cx="45720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9pPr>
          </a:lstStyle>
          <a:p>
            <a:pPr eaLnBrk="1" hangingPunct="1">
              <a:spcBef>
                <a:spcPct val="0"/>
              </a:spcBef>
              <a:buClrTx/>
              <a:buSzTx/>
              <a:buFontTx/>
              <a:buNone/>
            </a:pPr>
            <a:r>
              <a:rPr lang="tr-TR" altLang="tr-TR" sz="4300" b="1" dirty="0" err="1">
                <a:latin typeface="Arial" pitchFamily="34" charset="0"/>
              </a:rPr>
              <a:t>Children’s</a:t>
            </a:r>
            <a:r>
              <a:rPr lang="tr-TR" altLang="tr-TR" sz="4300" b="1" dirty="0">
                <a:latin typeface="Arial" pitchFamily="34" charset="0"/>
              </a:rPr>
              <a:t> Museum</a:t>
            </a:r>
          </a:p>
        </p:txBody>
      </p:sp>
    </p:spTree>
    <p:extLst>
      <p:ext uri="{BB962C8B-B14F-4D97-AF65-F5344CB8AC3E}">
        <p14:creationId xmlns:p14="http://schemas.microsoft.com/office/powerpoint/2010/main" val="2856660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descr="Ancient Pottery Kit: "/>
          <p:cNvPicPr>
            <a:picLocks noChangeAspect="1" noChangeArrowheads="1"/>
          </p:cNvPicPr>
          <p:nvPr/>
        </p:nvPicPr>
        <p:blipFill>
          <a:blip r:embed="rId3" cstate="print"/>
          <a:srcRect/>
          <a:stretch>
            <a:fillRect/>
          </a:stretch>
        </p:blipFill>
        <p:spPr bwMode="auto">
          <a:xfrm>
            <a:off x="2971850" y="447472"/>
            <a:ext cx="7128792" cy="6160429"/>
          </a:xfrm>
          <a:prstGeom prst="rect">
            <a:avLst/>
          </a:prstGeom>
          <a:noFill/>
        </p:spPr>
      </p:pic>
      <p:sp>
        <p:nvSpPr>
          <p:cNvPr id="6" name="Rectangle 6"/>
          <p:cNvSpPr>
            <a:spLocks noChangeArrowheads="1"/>
          </p:cNvSpPr>
          <p:nvPr/>
        </p:nvSpPr>
        <p:spPr bwMode="auto">
          <a:xfrm rot="382167">
            <a:off x="3759017" y="5970089"/>
            <a:ext cx="4432624" cy="369332"/>
          </a:xfrm>
          <a:prstGeom prst="rect">
            <a:avLst/>
          </a:prstGeom>
          <a:noFill/>
          <a:ln w="9525">
            <a:noFill/>
            <a:miter lim="800000"/>
            <a:headEnd/>
            <a:tailEnd/>
          </a:ln>
        </p:spPr>
        <p:txBody>
          <a:bodyPr wrap="none">
            <a:spAutoFit/>
          </a:bodyPr>
          <a:lstStyle/>
          <a:p>
            <a:pPr eaLnBrk="1" hangingPunct="1">
              <a:spcBef>
                <a:spcPct val="30000"/>
              </a:spcBef>
            </a:pPr>
            <a:r>
              <a:rPr lang="tr-TR" b="1" dirty="0">
                <a:latin typeface="Verdana" pitchFamily="34" charset="0"/>
                <a:ea typeface="Verdana" pitchFamily="34" charset="0"/>
                <a:cs typeface="Verdana" pitchFamily="34" charset="0"/>
              </a:rPr>
              <a:t>Ancient </a:t>
            </a:r>
            <a:r>
              <a:rPr lang="tr-TR" b="1" dirty="0" err="1">
                <a:latin typeface="Verdana" pitchFamily="34" charset="0"/>
                <a:ea typeface="Verdana" pitchFamily="34" charset="0"/>
                <a:cs typeface="Verdana" pitchFamily="34" charset="0"/>
              </a:rPr>
              <a:t>ceramic</a:t>
            </a:r>
            <a:r>
              <a:rPr lang="tr-TR" b="1" dirty="0">
                <a:latin typeface="Verdana" pitchFamily="34" charset="0"/>
                <a:ea typeface="Verdana" pitchFamily="34" charset="0"/>
                <a:cs typeface="Verdana" pitchFamily="34" charset="0"/>
              </a:rPr>
              <a:t> art Museum </a:t>
            </a:r>
            <a:r>
              <a:rPr lang="tr-TR" b="1" dirty="0" err="1">
                <a:latin typeface="Verdana" pitchFamily="34" charset="0"/>
                <a:ea typeface="Verdana" pitchFamily="34" charset="0"/>
                <a:cs typeface="Verdana" pitchFamily="34" charset="0"/>
              </a:rPr>
              <a:t>box</a:t>
            </a:r>
            <a:endParaRPr lang="en-US" b="1" dirty="0">
              <a:latin typeface="Verdana" pitchFamily="34" charset="0"/>
              <a:ea typeface="Verdana" pitchFamily="34" charset="0"/>
              <a:cs typeface="Verdana" pitchFamily="34" charset="0"/>
            </a:endParaRPr>
          </a:p>
        </p:txBody>
      </p:sp>
      <p:sp>
        <p:nvSpPr>
          <p:cNvPr id="2" name="Dikdörtgen 1">
            <a:extLst>
              <a:ext uri="{FF2B5EF4-FFF2-40B4-BE49-F238E27FC236}">
                <a16:creationId xmlns:a16="http://schemas.microsoft.com/office/drawing/2014/main" id="{9564816B-E2B8-4EFA-B1BA-0F35F60FA362}"/>
              </a:ext>
            </a:extLst>
          </p:cNvPr>
          <p:cNvSpPr/>
          <p:nvPr/>
        </p:nvSpPr>
        <p:spPr>
          <a:xfrm>
            <a:off x="0" y="91559"/>
            <a:ext cx="3454279" cy="1708160"/>
          </a:xfrm>
          <a:prstGeom prst="rect">
            <a:avLst/>
          </a:prstGeom>
        </p:spPr>
        <p:txBody>
          <a:bodyPr wrap="none">
            <a:spAutoFit/>
          </a:bodyPr>
          <a:lstStyle/>
          <a:p>
            <a:r>
              <a:rPr lang="tr-TR" sz="3500" b="1" dirty="0">
                <a:solidFill>
                  <a:schemeClr val="accent4">
                    <a:lumMod val="50000"/>
                  </a:schemeClr>
                </a:solidFill>
              </a:rPr>
              <a:t>Museum Case</a:t>
            </a:r>
          </a:p>
          <a:p>
            <a:r>
              <a:rPr lang="tr-TR" sz="3500" b="1" dirty="0">
                <a:solidFill>
                  <a:schemeClr val="accent4">
                    <a:lumMod val="50000"/>
                  </a:schemeClr>
                </a:solidFill>
              </a:rPr>
              <a:t>Museum </a:t>
            </a:r>
            <a:r>
              <a:rPr lang="tr-TR" sz="3500" b="1" dirty="0" err="1">
                <a:solidFill>
                  <a:schemeClr val="accent4">
                    <a:lumMod val="50000"/>
                  </a:schemeClr>
                </a:solidFill>
              </a:rPr>
              <a:t>Suitcase</a:t>
            </a:r>
            <a:endParaRPr lang="tr-TR" sz="3500" b="1" dirty="0">
              <a:solidFill>
                <a:schemeClr val="accent4">
                  <a:lumMod val="50000"/>
                </a:schemeClr>
              </a:solidFill>
            </a:endParaRPr>
          </a:p>
          <a:p>
            <a:r>
              <a:rPr lang="tr-TR" sz="3500" b="1" dirty="0">
                <a:solidFill>
                  <a:schemeClr val="accent4">
                    <a:lumMod val="50000"/>
                  </a:schemeClr>
                </a:solidFill>
              </a:rPr>
              <a:t>Museum Box</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6644"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D5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6642" name="Picture 2" descr="playing with museum-kits: "/>
          <p:cNvPicPr>
            <a:picLocks noChangeAspect="1" noChangeArrowheads="1"/>
          </p:cNvPicPr>
          <p:nvPr/>
        </p:nvPicPr>
        <p:blipFill>
          <a:blip r:embed="rId2" cstate="print"/>
          <a:srcRect/>
          <a:stretch>
            <a:fillRect/>
          </a:stretch>
        </p:blipFill>
        <p:spPr bwMode="auto">
          <a:xfrm>
            <a:off x="1165853" y="643467"/>
            <a:ext cx="9860293" cy="5571066"/>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3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3" name="Picture 2" descr="art museum ile ilgili gÃ¶rsel sonucu">
            <a:extLst>
              <a:ext uri="{FF2B5EF4-FFF2-40B4-BE49-F238E27FC236}">
                <a16:creationId xmlns:a16="http://schemas.microsoft.com/office/drawing/2014/main" id="{AD3C4547-2669-4F26-A9AF-C599846BD4C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70" b="-1"/>
          <a:stretch/>
        </p:blipFill>
        <p:spPr bwMode="auto">
          <a:xfrm>
            <a:off x="568053" y="593255"/>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kdörtgen 3">
            <a:extLst>
              <a:ext uri="{FF2B5EF4-FFF2-40B4-BE49-F238E27FC236}">
                <a16:creationId xmlns:a16="http://schemas.microsoft.com/office/drawing/2014/main" id="{06371B05-2CE8-4DD1-B0C6-A4CF5BB16939}"/>
              </a:ext>
            </a:extLst>
          </p:cNvPr>
          <p:cNvSpPr/>
          <p:nvPr/>
        </p:nvSpPr>
        <p:spPr>
          <a:xfrm>
            <a:off x="8516160" y="5510692"/>
            <a:ext cx="3050835" cy="754053"/>
          </a:xfrm>
          <a:prstGeom prst="rect">
            <a:avLst/>
          </a:prstGeom>
        </p:spPr>
        <p:txBody>
          <a:bodyPr wrap="none">
            <a:spAutoFit/>
          </a:bodyPr>
          <a:lstStyle/>
          <a:p>
            <a:r>
              <a:rPr lang="tr-TR" sz="4300" b="1" dirty="0">
                <a:solidFill>
                  <a:schemeClr val="bg1"/>
                </a:solidFill>
              </a:rPr>
              <a:t>Art Museum</a:t>
            </a:r>
          </a:p>
        </p:txBody>
      </p:sp>
      <p:sp>
        <p:nvSpPr>
          <p:cNvPr id="2" name="Dikdörtgen 1">
            <a:extLst>
              <a:ext uri="{FF2B5EF4-FFF2-40B4-BE49-F238E27FC236}">
                <a16:creationId xmlns:a16="http://schemas.microsoft.com/office/drawing/2014/main" id="{2532E7BB-EA5E-4C63-B3B0-6CD6F54FB98B}"/>
              </a:ext>
            </a:extLst>
          </p:cNvPr>
          <p:cNvSpPr/>
          <p:nvPr/>
        </p:nvSpPr>
        <p:spPr>
          <a:xfrm>
            <a:off x="5468160" y="593255"/>
            <a:ext cx="6096000" cy="1754326"/>
          </a:xfrm>
          <a:prstGeom prst="rect">
            <a:avLst/>
          </a:prstGeom>
        </p:spPr>
        <p:txBody>
          <a:bodyPr>
            <a:spAutoFit/>
          </a:bodyPr>
          <a:lstStyle/>
          <a:p>
            <a:pPr algn="r"/>
            <a:r>
              <a:rPr lang="en-US" b="1" dirty="0">
                <a:solidFill>
                  <a:schemeClr val="bg1"/>
                </a:solidFill>
                <a:latin typeface="arial" panose="020B0604020202020204" pitchFamily="34" charset="0"/>
              </a:rPr>
              <a:t>An art museum or art gallery is a building or space for the display of art, usually from the museum's own collection. ... art galleries are often used as a venue for other cultural exchanges and artistic activities, such as performance arts, music concerts, or poetry readings</a:t>
            </a:r>
            <a:r>
              <a:rPr lang="en-US" dirty="0">
                <a:solidFill>
                  <a:srgbClr val="545454"/>
                </a:solidFill>
                <a:latin typeface="arial" panose="020B0604020202020204" pitchFamily="34" charset="0"/>
              </a:rPr>
              <a:t>.</a:t>
            </a:r>
            <a:endParaRPr lang="tr-TR" dirty="0"/>
          </a:p>
        </p:txBody>
      </p:sp>
    </p:spTree>
    <p:extLst>
      <p:ext uri="{BB962C8B-B14F-4D97-AF65-F5344CB8AC3E}">
        <p14:creationId xmlns:p14="http://schemas.microsoft.com/office/powerpoint/2010/main" val="1887514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7550375-1FA2-4529-9579-4CCF59A8525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444B44E-5682-41E6-BDFD-AB4E9DDAF245}"/>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3E44FDC4-E028-4A1A-8FAE-B1E311762628}"/>
              </a:ext>
            </a:extLst>
          </p:cNvPr>
          <p:cNvPicPr>
            <a:picLocks noChangeAspect="1"/>
          </p:cNvPicPr>
          <p:nvPr/>
        </p:nvPicPr>
        <p:blipFill rotWithShape="1">
          <a:blip r:embed="rId2"/>
          <a:srcRect l="15001" t="11782" r="45207" b="5556"/>
          <a:stretch/>
        </p:blipFill>
        <p:spPr>
          <a:xfrm>
            <a:off x="-2" y="-157192"/>
            <a:ext cx="5868977" cy="6858000"/>
          </a:xfrm>
          <a:prstGeom prst="rect">
            <a:avLst/>
          </a:prstGeom>
        </p:spPr>
      </p:pic>
      <p:pic>
        <p:nvPicPr>
          <p:cNvPr id="5" name="Resim 4">
            <a:extLst>
              <a:ext uri="{FF2B5EF4-FFF2-40B4-BE49-F238E27FC236}">
                <a16:creationId xmlns:a16="http://schemas.microsoft.com/office/drawing/2014/main" id="{69257AA2-AD79-4E51-B993-0AC7F2939990}"/>
              </a:ext>
            </a:extLst>
          </p:cNvPr>
          <p:cNvPicPr>
            <a:picLocks noChangeAspect="1"/>
          </p:cNvPicPr>
          <p:nvPr/>
        </p:nvPicPr>
        <p:blipFill rotWithShape="1">
          <a:blip r:embed="rId3"/>
          <a:srcRect l="18125" t="11782" r="46979" b="5556"/>
          <a:stretch/>
        </p:blipFill>
        <p:spPr>
          <a:xfrm>
            <a:off x="5868975" y="-1"/>
            <a:ext cx="6323025" cy="6857999"/>
          </a:xfrm>
          <a:prstGeom prst="rect">
            <a:avLst/>
          </a:prstGeom>
        </p:spPr>
      </p:pic>
      <p:sp>
        <p:nvSpPr>
          <p:cNvPr id="7" name="Dikdörtgen 6">
            <a:extLst>
              <a:ext uri="{FF2B5EF4-FFF2-40B4-BE49-F238E27FC236}">
                <a16:creationId xmlns:a16="http://schemas.microsoft.com/office/drawing/2014/main" id="{519933C5-857E-4938-A48C-459022142FF6}"/>
              </a:ext>
            </a:extLst>
          </p:cNvPr>
          <p:cNvSpPr/>
          <p:nvPr/>
        </p:nvSpPr>
        <p:spPr>
          <a:xfrm>
            <a:off x="6219852" y="6067436"/>
            <a:ext cx="5972148" cy="754053"/>
          </a:xfrm>
          <a:prstGeom prst="rect">
            <a:avLst/>
          </a:prstGeom>
        </p:spPr>
        <p:txBody>
          <a:bodyPr wrap="none">
            <a:spAutoFit/>
          </a:bodyPr>
          <a:lstStyle/>
          <a:p>
            <a:r>
              <a:rPr lang="tr-TR" sz="4300" b="1" dirty="0" err="1">
                <a:solidFill>
                  <a:schemeClr val="bg1"/>
                </a:solidFill>
              </a:rPr>
              <a:t>Ethnographical</a:t>
            </a:r>
            <a:r>
              <a:rPr lang="tr-TR" sz="4300" b="1" dirty="0">
                <a:solidFill>
                  <a:schemeClr val="bg1"/>
                </a:solidFill>
              </a:rPr>
              <a:t> Museums</a:t>
            </a:r>
          </a:p>
        </p:txBody>
      </p:sp>
      <p:sp>
        <p:nvSpPr>
          <p:cNvPr id="6" name="Dikdörtgen 5">
            <a:extLst>
              <a:ext uri="{FF2B5EF4-FFF2-40B4-BE49-F238E27FC236}">
                <a16:creationId xmlns:a16="http://schemas.microsoft.com/office/drawing/2014/main" id="{3BD6B2DB-A0F6-482D-BB97-C7FD87F80DDC}"/>
              </a:ext>
            </a:extLst>
          </p:cNvPr>
          <p:cNvSpPr/>
          <p:nvPr/>
        </p:nvSpPr>
        <p:spPr>
          <a:xfrm>
            <a:off x="-2" y="-175135"/>
            <a:ext cx="6096000" cy="923330"/>
          </a:xfrm>
          <a:prstGeom prst="rect">
            <a:avLst/>
          </a:prstGeom>
        </p:spPr>
        <p:txBody>
          <a:bodyPr>
            <a:spAutoFit/>
          </a:bodyPr>
          <a:lstStyle/>
          <a:p>
            <a:r>
              <a:rPr lang="tr-TR" b="1" dirty="0">
                <a:solidFill>
                  <a:schemeClr val="bg1"/>
                </a:solidFill>
                <a:latin typeface="arial" panose="020B0604020202020204" pitchFamily="34" charset="0"/>
              </a:rPr>
              <a:t>E</a:t>
            </a:r>
            <a:r>
              <a:rPr lang="en-US" b="1" dirty="0" err="1">
                <a:solidFill>
                  <a:schemeClr val="bg1"/>
                </a:solidFill>
                <a:latin typeface="arial" panose="020B0604020202020204" pitchFamily="34" charset="0"/>
              </a:rPr>
              <a:t>thnographic</a:t>
            </a:r>
            <a:r>
              <a:rPr lang="en-US" b="1" dirty="0">
                <a:solidFill>
                  <a:srgbClr val="222222"/>
                </a:solidFill>
                <a:latin typeface="arial" panose="020B0604020202020204" pitchFamily="34" charset="0"/>
              </a:rPr>
              <a:t> </a:t>
            </a:r>
            <a:r>
              <a:rPr lang="en-US" b="1" dirty="0">
                <a:solidFill>
                  <a:schemeClr val="bg1"/>
                </a:solidFill>
                <a:latin typeface="arial" panose="020B0604020202020204" pitchFamily="34" charset="0"/>
              </a:rPr>
              <a:t>Museums</a:t>
            </a:r>
            <a:r>
              <a:rPr lang="en-US" dirty="0">
                <a:solidFill>
                  <a:schemeClr val="bg1"/>
                </a:solidFill>
                <a:latin typeface="arial" panose="020B0604020202020204" pitchFamily="34" charset="0"/>
              </a:rPr>
              <a:t> conserve, display and contextualize items relevant to the field of </a:t>
            </a:r>
            <a:r>
              <a:rPr lang="en-US" b="1" dirty="0">
                <a:solidFill>
                  <a:schemeClr val="bg1"/>
                </a:solidFill>
                <a:latin typeface="arial" panose="020B0604020202020204" pitchFamily="34" charset="0"/>
              </a:rPr>
              <a:t>Ethnography</a:t>
            </a:r>
            <a:r>
              <a:rPr lang="en-US" dirty="0">
                <a:solidFill>
                  <a:schemeClr val="bg1"/>
                </a:solidFill>
                <a:latin typeface="arial" panose="020B0604020202020204" pitchFamily="34" charset="0"/>
              </a:rPr>
              <a:t>, the systematic study of people and cultures.</a:t>
            </a:r>
            <a:endParaRPr lang="tr-TR" dirty="0">
              <a:solidFill>
                <a:schemeClr val="bg1"/>
              </a:solidFill>
            </a:endParaRPr>
          </a:p>
        </p:txBody>
      </p:sp>
    </p:spTree>
    <p:extLst>
      <p:ext uri="{BB962C8B-B14F-4D97-AF65-F5344CB8AC3E}">
        <p14:creationId xmlns:p14="http://schemas.microsoft.com/office/powerpoint/2010/main" val="316449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15EC828-01AD-4345-AF47-222795A2381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B285A8C-7266-4425-9067-BF872E43256F}"/>
              </a:ext>
            </a:extLst>
          </p:cNvPr>
          <p:cNvSpPr>
            <a:spLocks noGrp="1"/>
          </p:cNvSpPr>
          <p:nvPr>
            <p:ph idx="1"/>
          </p:nvPr>
        </p:nvSpPr>
        <p:spPr/>
        <p:txBody>
          <a:bodyPr/>
          <a:lstStyle/>
          <a:p>
            <a:endParaRPr lang="tr-TR"/>
          </a:p>
        </p:txBody>
      </p:sp>
      <p:pic>
        <p:nvPicPr>
          <p:cNvPr id="10242" name="Picture 2" descr="London Science Museum ile ilgili gÃ¶rsel sonucu">
            <a:extLst>
              <a:ext uri="{FF2B5EF4-FFF2-40B4-BE49-F238E27FC236}">
                <a16:creationId xmlns:a16="http://schemas.microsoft.com/office/drawing/2014/main" id="{78B0B37F-A124-4AD9-824C-9DFD61538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535B1E97-E414-414C-8AA5-8CB65DFAD48D}"/>
              </a:ext>
            </a:extLst>
          </p:cNvPr>
          <p:cNvSpPr/>
          <p:nvPr/>
        </p:nvSpPr>
        <p:spPr>
          <a:xfrm>
            <a:off x="8152112" y="86132"/>
            <a:ext cx="4039888" cy="754053"/>
          </a:xfrm>
          <a:prstGeom prst="rect">
            <a:avLst/>
          </a:prstGeom>
        </p:spPr>
        <p:txBody>
          <a:bodyPr wrap="none">
            <a:spAutoFit/>
          </a:bodyPr>
          <a:lstStyle/>
          <a:p>
            <a:r>
              <a:rPr lang="tr-TR" sz="4300" b="1" dirty="0">
                <a:highlight>
                  <a:srgbClr val="FFFF00"/>
                </a:highlight>
              </a:rPr>
              <a:t>Science Museum</a:t>
            </a:r>
          </a:p>
        </p:txBody>
      </p:sp>
    </p:spTree>
    <p:extLst>
      <p:ext uri="{BB962C8B-B14F-4D97-AF65-F5344CB8AC3E}">
        <p14:creationId xmlns:p14="http://schemas.microsoft.com/office/powerpoint/2010/main" val="3274800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6D8E5D6-3EA2-4552-A3B1-86EC409244BD}"/>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9A879B4-FD6E-4468-8ABD-64856D7B5613}"/>
              </a:ext>
            </a:extLst>
          </p:cNvPr>
          <p:cNvSpPr>
            <a:spLocks noGrp="1"/>
          </p:cNvSpPr>
          <p:nvPr>
            <p:ph idx="1"/>
          </p:nvPr>
        </p:nvSpPr>
        <p:spPr/>
        <p:txBody>
          <a:bodyPr/>
          <a:lstStyle/>
          <a:p>
            <a:endParaRPr lang="tr-TR"/>
          </a:p>
        </p:txBody>
      </p:sp>
      <p:pic>
        <p:nvPicPr>
          <p:cNvPr id="12290" name="Picture 2" descr="Ä°lgili resim">
            <a:extLst>
              <a:ext uri="{FF2B5EF4-FFF2-40B4-BE49-F238E27FC236}">
                <a16:creationId xmlns:a16="http://schemas.microsoft.com/office/drawing/2014/main" id="{E7C7FC39-7E06-41FC-9855-B3C3D6AFF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878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EAE66CC-7C03-4696-99DC-FF81C597C95F}"/>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AD2E344-D376-464E-B88A-20BC0FF6E3A0}"/>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51063831-8432-446A-BC67-A076D6FF1096}"/>
              </a:ext>
            </a:extLst>
          </p:cNvPr>
          <p:cNvPicPr>
            <a:picLocks noChangeAspect="1"/>
          </p:cNvPicPr>
          <p:nvPr/>
        </p:nvPicPr>
        <p:blipFill rotWithShape="1">
          <a:blip r:embed="rId2"/>
          <a:srcRect l="1786" t="14762" r="31696" b="4762"/>
          <a:stretch/>
        </p:blipFill>
        <p:spPr>
          <a:xfrm>
            <a:off x="0" y="0"/>
            <a:ext cx="12192000" cy="6858000"/>
          </a:xfrm>
          <a:prstGeom prst="rect">
            <a:avLst/>
          </a:prstGeom>
        </p:spPr>
      </p:pic>
      <p:sp>
        <p:nvSpPr>
          <p:cNvPr id="5" name="Dikdörtgen 4">
            <a:extLst>
              <a:ext uri="{FF2B5EF4-FFF2-40B4-BE49-F238E27FC236}">
                <a16:creationId xmlns:a16="http://schemas.microsoft.com/office/drawing/2014/main" id="{ABE4D02E-9394-4870-883B-B81E43689741}"/>
              </a:ext>
            </a:extLst>
          </p:cNvPr>
          <p:cNvSpPr/>
          <p:nvPr/>
        </p:nvSpPr>
        <p:spPr>
          <a:xfrm>
            <a:off x="7793047" y="6067439"/>
            <a:ext cx="4509761" cy="754053"/>
          </a:xfrm>
          <a:prstGeom prst="rect">
            <a:avLst/>
          </a:prstGeom>
        </p:spPr>
        <p:txBody>
          <a:bodyPr wrap="none">
            <a:spAutoFit/>
          </a:bodyPr>
          <a:lstStyle/>
          <a:p>
            <a:r>
              <a:rPr lang="tr-TR" sz="4300" b="1" dirty="0" err="1">
                <a:highlight>
                  <a:srgbClr val="FFFF00"/>
                </a:highlight>
              </a:rPr>
              <a:t>Industrial</a:t>
            </a:r>
            <a:r>
              <a:rPr lang="tr-TR" sz="4300" b="1" dirty="0">
                <a:highlight>
                  <a:srgbClr val="FFFF00"/>
                </a:highlight>
              </a:rPr>
              <a:t> Museum</a:t>
            </a:r>
          </a:p>
        </p:txBody>
      </p:sp>
    </p:spTree>
    <p:extLst>
      <p:ext uri="{BB962C8B-B14F-4D97-AF65-F5344CB8AC3E}">
        <p14:creationId xmlns:p14="http://schemas.microsoft.com/office/powerpoint/2010/main" val="2817048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a:extLst>
              <a:ext uri="{FF2B5EF4-FFF2-40B4-BE49-F238E27FC236}">
                <a16:creationId xmlns:a16="http://schemas.microsoft.com/office/drawing/2014/main" id="{7533C52B-4B52-4AE6-9046-ED54B656FDB2}"/>
              </a:ext>
            </a:extLst>
          </p:cNvPr>
          <p:cNvSpPr txBox="1">
            <a:spLocks/>
          </p:cNvSpPr>
          <p:nvPr/>
        </p:nvSpPr>
        <p:spPr>
          <a:xfrm>
            <a:off x="949442" y="595747"/>
            <a:ext cx="5986112" cy="1325563"/>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tr-TR" sz="5500" b="1" i="0" u="none" strike="noStrike" cap="none" spc="0" normalizeH="0" baseline="0" noProof="0" dirty="0">
                <a:ln w="3175" cmpd="sng">
                  <a:noFill/>
                </a:ln>
                <a:solidFill>
                  <a:srgbClr val="C00000"/>
                </a:solidFill>
                <a:effectLst/>
                <a:uLnTx/>
                <a:uFillTx/>
                <a:latin typeface="+mj-lt"/>
                <a:ea typeface="+mj-ea"/>
                <a:cs typeface="+mj-cs"/>
              </a:rPr>
              <a:t>WHAT IS A MUSEUM</a:t>
            </a:r>
            <a:endParaRPr kumimoji="0" lang="en-US" sz="5500" b="1" i="0" u="none" strike="noStrike" cap="none" spc="0" normalizeH="0" baseline="0" noProof="0" dirty="0">
              <a:ln w="3175" cmpd="sng">
                <a:noFill/>
              </a:ln>
              <a:solidFill>
                <a:srgbClr val="C00000"/>
              </a:solidFill>
              <a:effectLst/>
              <a:uLnTx/>
              <a:uFillTx/>
              <a:latin typeface="+mj-lt"/>
              <a:ea typeface="+mj-ea"/>
              <a:cs typeface="+mj-cs"/>
            </a:endParaRPr>
          </a:p>
        </p:txBody>
      </p:sp>
      <p:sp>
        <p:nvSpPr>
          <p:cNvPr id="3" name="İçerik Yer Tutucusu 2">
            <a:extLst>
              <a:ext uri="{FF2B5EF4-FFF2-40B4-BE49-F238E27FC236}">
                <a16:creationId xmlns:a16="http://schemas.microsoft.com/office/drawing/2014/main" id="{A568C722-A45F-45E8-AC28-0C4E69FC3DDB}"/>
              </a:ext>
            </a:extLst>
          </p:cNvPr>
          <p:cNvSpPr>
            <a:spLocks noGrp="1"/>
          </p:cNvSpPr>
          <p:nvPr>
            <p:ph idx="1"/>
          </p:nvPr>
        </p:nvSpPr>
        <p:spPr>
          <a:xfrm>
            <a:off x="949442" y="2102188"/>
            <a:ext cx="5986112" cy="4592864"/>
          </a:xfrm>
        </p:spPr>
        <p:txBody>
          <a:bodyPr vert="horz" lIns="91440" tIns="45720" rIns="91440" bIns="45720" rtlCol="0">
            <a:normAutofit/>
          </a:bodyPr>
          <a:lstStyle/>
          <a:p>
            <a:r>
              <a:rPr lang="en-US" b="1" dirty="0"/>
              <a:t>Museums are not for profit. They are participatory and transparent, and work in active partnership with and for diverse communities to collect, preserve, research, interpret, exhibit, and enhance understandings of the world, aiming to contribute to human dignity and social justice, global equality and planetary wellbeing.</a:t>
            </a:r>
          </a:p>
          <a:p>
            <a:endParaRPr lang="en-US" b="1" dirty="0"/>
          </a:p>
        </p:txBody>
      </p:sp>
      <p:pic>
        <p:nvPicPr>
          <p:cNvPr id="7" name="Picture 10" descr="https://sigourneyjhhsart.wikispaces.com/file/view/greek-vase-31.jpg/200120982/greek-vase-31.jpg">
            <a:hlinkClick r:id="rId2"/>
            <a:extLst>
              <a:ext uri="{FF2B5EF4-FFF2-40B4-BE49-F238E27FC236}">
                <a16:creationId xmlns:a16="http://schemas.microsoft.com/office/drawing/2014/main" id="{1C07F611-0C2B-4B70-95AF-E2060F042B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22" r="9161" b="5"/>
          <a:stretch/>
        </p:blipFill>
        <p:spPr bwMode="auto">
          <a:xfrm>
            <a:off x="7918515" y="901096"/>
            <a:ext cx="3324043" cy="52626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907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descr="sinema tarihi mÃ¼zesi ile ilgili gÃ¶rsel sonucu">
            <a:extLst>
              <a:ext uri="{FF2B5EF4-FFF2-40B4-BE49-F238E27FC236}">
                <a16:creationId xmlns:a16="http://schemas.microsoft.com/office/drawing/2014/main" id="{C476D150-FA0D-4B35-8158-5FFB9C1304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43" b="1938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a:extLst>
              <a:ext uri="{FF2B5EF4-FFF2-40B4-BE49-F238E27FC236}">
                <a16:creationId xmlns:a16="http://schemas.microsoft.com/office/drawing/2014/main" id="{71992B57-E473-4B3B-9E0C-51D20018D431}"/>
              </a:ext>
            </a:extLst>
          </p:cNvPr>
          <p:cNvSpPr/>
          <p:nvPr/>
        </p:nvSpPr>
        <p:spPr>
          <a:xfrm>
            <a:off x="7275375" y="5989617"/>
            <a:ext cx="5010602" cy="754053"/>
          </a:xfrm>
          <a:prstGeom prst="rect">
            <a:avLst/>
          </a:prstGeom>
        </p:spPr>
        <p:txBody>
          <a:bodyPr wrap="none">
            <a:spAutoFit/>
          </a:bodyPr>
          <a:lstStyle/>
          <a:p>
            <a:r>
              <a:rPr lang="tr-TR" sz="4300" b="1" dirty="0">
                <a:highlight>
                  <a:srgbClr val="FFFF00"/>
                </a:highlight>
              </a:rPr>
              <a:t>Sinema Tarihi Müzesi</a:t>
            </a:r>
          </a:p>
        </p:txBody>
      </p:sp>
    </p:spTree>
    <p:extLst>
      <p:ext uri="{BB962C8B-B14F-4D97-AF65-F5344CB8AC3E}">
        <p14:creationId xmlns:p14="http://schemas.microsoft.com/office/powerpoint/2010/main" val="81019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oyuncak muzesi\oyuncak dogan foto\AU_OYUNCAK MUZESI_1\AU_OYUNCAK_MUZE-274.jpg"/>
          <p:cNvPicPr>
            <a:picLocks noGrp="1" noChangeAspect="1" noChangeArrowheads="1"/>
          </p:cNvPicPr>
          <p:nvPr>
            <p:ph idx="1"/>
          </p:nvPr>
        </p:nvPicPr>
        <p:blipFill>
          <a:blip r:embed="rId3" cstate="print">
            <a:lum bright="10000" contrast="10000"/>
          </a:blip>
          <a:srcRect l="19542" t="4168" r="5432" b="6736"/>
          <a:stretch>
            <a:fillRect/>
          </a:stretch>
        </p:blipFill>
        <p:spPr bwMode="auto">
          <a:xfrm>
            <a:off x="395615" y="165720"/>
            <a:ext cx="3259030" cy="2204492"/>
          </a:xfrm>
          <a:prstGeom prst="rect">
            <a:avLst/>
          </a:prstGeom>
          <a:noFill/>
        </p:spPr>
      </p:pic>
      <p:pic>
        <p:nvPicPr>
          <p:cNvPr id="25603" name="Picture 3" descr="D:\oyuncak muzesi\oyuncak dogan foto\AU_OYUNCAK MUZESI_1\AU_OYUNCAK_MUZE-311.jpg"/>
          <p:cNvPicPr>
            <a:picLocks noChangeAspect="1" noChangeArrowheads="1"/>
          </p:cNvPicPr>
          <p:nvPr/>
        </p:nvPicPr>
        <p:blipFill>
          <a:blip r:embed="rId4" cstate="print">
            <a:lum bright="10000"/>
          </a:blip>
          <a:srcRect l="6618" t="7596" r="10965" b="10113"/>
          <a:stretch>
            <a:fillRect/>
          </a:stretch>
        </p:blipFill>
        <p:spPr bwMode="auto">
          <a:xfrm>
            <a:off x="4191371" y="2154207"/>
            <a:ext cx="3581927" cy="2495903"/>
          </a:xfrm>
          <a:prstGeom prst="rect">
            <a:avLst/>
          </a:prstGeom>
          <a:noFill/>
        </p:spPr>
      </p:pic>
      <p:pic>
        <p:nvPicPr>
          <p:cNvPr id="25605" name="Picture 5" descr="D:\oyuncak muzesi\oyuncak dogan foto\AU_OYUNCAK MUZESI_2\AU_OYUNCAK_MUZE-543.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t="10401" b="13323"/>
          <a:stretch>
            <a:fillRect/>
          </a:stretch>
        </p:blipFill>
        <p:spPr bwMode="auto">
          <a:xfrm>
            <a:off x="7724613" y="4625752"/>
            <a:ext cx="4406316" cy="2232248"/>
          </a:xfrm>
          <a:prstGeom prst="rect">
            <a:avLst/>
          </a:prstGeom>
          <a:noFill/>
        </p:spPr>
      </p:pic>
      <p:pic>
        <p:nvPicPr>
          <p:cNvPr id="25607" name="Picture 7" descr="D:\oyuncak muzesi\oyuncak dogan foto\AU_OYUNCAK MUZESI_2\AU_OYUNCAK_MUZE-612.jpg"/>
          <p:cNvPicPr>
            <a:picLocks noChangeAspect="1" noChangeArrowheads="1"/>
          </p:cNvPicPr>
          <p:nvPr/>
        </p:nvPicPr>
        <p:blipFill>
          <a:blip r:embed="rId7" cstate="print">
            <a:lum bright="10000" contrast="10000"/>
          </a:blip>
          <a:srcRect l="12273" t="31271" r="2763" b="3346"/>
          <a:stretch>
            <a:fillRect/>
          </a:stretch>
        </p:blipFill>
        <p:spPr bwMode="auto">
          <a:xfrm>
            <a:off x="201405" y="4434105"/>
            <a:ext cx="4427984" cy="2414371"/>
          </a:xfrm>
          <a:prstGeom prst="rect">
            <a:avLst/>
          </a:prstGeom>
          <a:noFill/>
        </p:spPr>
      </p:pic>
      <p:pic>
        <p:nvPicPr>
          <p:cNvPr id="25608" name="Picture 8" descr="D:\oyuncak muzesi\oyuncak dogan foto\AU_OYUNCAK MUZESI_2\AU_OYUNCAK_MUZE-655.jpg"/>
          <p:cNvPicPr>
            <a:picLocks noChangeAspect="1" noChangeArrowheads="1"/>
          </p:cNvPicPr>
          <p:nvPr/>
        </p:nvPicPr>
        <p:blipFill>
          <a:blip r:embed="rId8" cstate="print"/>
          <a:srcRect l="6163" b="16667"/>
          <a:stretch>
            <a:fillRect/>
          </a:stretch>
        </p:blipFill>
        <p:spPr bwMode="auto">
          <a:xfrm>
            <a:off x="389059" y="2708920"/>
            <a:ext cx="3001212" cy="1656184"/>
          </a:xfrm>
          <a:prstGeom prst="rect">
            <a:avLst/>
          </a:prstGeom>
          <a:noFill/>
        </p:spPr>
      </p:pic>
      <p:sp>
        <p:nvSpPr>
          <p:cNvPr id="11" name="10 Dikdörtgen"/>
          <p:cNvSpPr/>
          <p:nvPr/>
        </p:nvSpPr>
        <p:spPr>
          <a:xfrm rot="20979488">
            <a:off x="5765087" y="4451056"/>
            <a:ext cx="3954096" cy="754053"/>
          </a:xfrm>
          <a:prstGeom prst="rect">
            <a:avLst/>
          </a:prstGeom>
        </p:spPr>
        <p:txBody>
          <a:bodyPr wrap="none">
            <a:spAutoFit/>
          </a:bodyPr>
          <a:lstStyle/>
          <a:p>
            <a:r>
              <a:rPr lang="tr-TR" sz="4300" b="1" i="1" dirty="0">
                <a:solidFill>
                  <a:srgbClr val="00B0F0"/>
                </a:solidFill>
                <a:latin typeface="Footlight MT Light" pitchFamily="18" charset="0"/>
              </a:rPr>
              <a:t>Toy Museum </a:t>
            </a:r>
            <a:r>
              <a:rPr lang="tr-TR" sz="4300" i="1" dirty="0">
                <a:solidFill>
                  <a:srgbClr val="00B0F0"/>
                </a:solidFill>
                <a:latin typeface="Footlight MT Light" pitchFamily="18" charset="0"/>
              </a:rPr>
              <a:t>…</a:t>
            </a:r>
          </a:p>
        </p:txBody>
      </p:sp>
      <p:pic>
        <p:nvPicPr>
          <p:cNvPr id="10" name="Picture 4" descr="D:\oyuncak muzesi\oyuncak dogan foto\AU_OYUNCAK MUZESI_1\AU_OYUNCAK_MUZE-226.jpg">
            <a:extLst>
              <a:ext uri="{FF2B5EF4-FFF2-40B4-BE49-F238E27FC236}">
                <a16:creationId xmlns:a16="http://schemas.microsoft.com/office/drawing/2014/main" id="{C01AD52B-007D-4056-81E9-64D2C164749F}"/>
              </a:ext>
            </a:extLst>
          </p:cNvPr>
          <p:cNvPicPr>
            <a:picLocks noChangeAspect="1" noChangeArrowheads="1"/>
          </p:cNvPicPr>
          <p:nvPr/>
        </p:nvPicPr>
        <p:blipFill>
          <a:blip r:embed="rId9" cstate="print">
            <a:lum bright="10000"/>
          </a:blip>
          <a:srcRect l="19993" t="5475" r="18183" b="6917"/>
          <a:stretch>
            <a:fillRect/>
          </a:stretch>
        </p:blipFill>
        <p:spPr bwMode="auto">
          <a:xfrm>
            <a:off x="4019201" y="28506"/>
            <a:ext cx="2182544" cy="1995312"/>
          </a:xfrm>
          <a:prstGeom prst="rect">
            <a:avLst/>
          </a:prstGeom>
          <a:noFill/>
        </p:spPr>
      </p:pic>
      <p:pic>
        <p:nvPicPr>
          <p:cNvPr id="25604" name="Picture 4" descr="D:\oyuncak muzesi\oyuncak dogan foto\AU_OYUNCAK MUZESI_2\AU_OYUNCAK_MUZE-468.jpg"/>
          <p:cNvPicPr>
            <a:picLocks noChangeAspect="1" noChangeArrowheads="1"/>
          </p:cNvPicPr>
          <p:nvPr/>
        </p:nvPicPr>
        <p:blipFill>
          <a:blip r:embed="rId10" cstate="print">
            <a:lum bright="10000"/>
          </a:blip>
          <a:srcRect l="11399" t="21871" r="13875" b="4103"/>
          <a:stretch>
            <a:fillRect/>
          </a:stretch>
        </p:blipFill>
        <p:spPr bwMode="auto">
          <a:xfrm>
            <a:off x="9614263" y="0"/>
            <a:ext cx="2577737" cy="4365104"/>
          </a:xfrm>
          <a:prstGeom prst="rect">
            <a:avLst/>
          </a:prstGeom>
          <a:noFill/>
        </p:spPr>
      </p:pic>
      <p:pic>
        <p:nvPicPr>
          <p:cNvPr id="25606" name="Picture 6" descr="D:\oyuncak muzesi\oyuncak dogan foto\AU_OYUNCAK MUZESI_2\AU_OYUNCAK_MUZE-572.jpg"/>
          <p:cNvPicPr>
            <a:picLocks noChangeAspect="1" noChangeArrowheads="1"/>
          </p:cNvPicPr>
          <p:nvPr/>
        </p:nvPicPr>
        <p:blipFill>
          <a:blip r:embed="rId11" cstate="print">
            <a:lum bright="10000"/>
          </a:blip>
          <a:srcRect l="24481" t="5026" r="4300" b="27955"/>
          <a:stretch>
            <a:fillRect/>
          </a:stretch>
        </p:blipFill>
        <p:spPr bwMode="auto">
          <a:xfrm rot="703089">
            <a:off x="6834487" y="594672"/>
            <a:ext cx="3152995" cy="2364746"/>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descr="Image">
            <a:extLst>
              <a:ext uri="{FF2B5EF4-FFF2-40B4-BE49-F238E27FC236}">
                <a16:creationId xmlns:a16="http://schemas.microsoft.com/office/drawing/2014/main" id="{8B4CDF1E-0A62-4D2B-B6B5-BE61548D0B8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336" b="866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A1FB47E4-0A82-4B97-8A50-F60402D2565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tr-TR" sz="4500" b="1" dirty="0">
                <a:solidFill>
                  <a:schemeClr val="tx1">
                    <a:lumMod val="85000"/>
                    <a:lumOff val="15000"/>
                  </a:schemeClr>
                </a:solidFill>
              </a:rPr>
              <a:t>School Museum</a:t>
            </a:r>
            <a:endParaRPr lang="en-US" sz="4500" b="1"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210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assets.goodstatic.com/s3/magazine/assets/543371/original/selfie-museum-6.jpg=s900x1300"/>
          <p:cNvPicPr>
            <a:picLocks noChangeAspect="1" noChangeArrowheads="1"/>
          </p:cNvPicPr>
          <p:nvPr/>
        </p:nvPicPr>
        <p:blipFill rotWithShape="1">
          <a:blip r:embed="rId3">
            <a:extLst>
              <a:ext uri="{28A0092B-C50C-407E-A947-70E740481C1C}">
                <a14:useLocalDpi xmlns:a14="http://schemas.microsoft.com/office/drawing/2010/main" val="0"/>
              </a:ext>
            </a:extLst>
          </a:blip>
          <a:srcRect l="8913" r="3153"/>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Dikdörtgen 1"/>
          <p:cNvSpPr>
            <a:spLocks noChangeArrowheads="1"/>
          </p:cNvSpPr>
          <p:nvPr/>
        </p:nvSpPr>
        <p:spPr bwMode="auto">
          <a:xfrm>
            <a:off x="122794" y="5925626"/>
            <a:ext cx="4572000"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eaLnBrk="0" hangingPunct="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eaLnBrk="0" hangingPunct="0">
              <a:spcBef>
                <a:spcPct val="20000"/>
              </a:spcBef>
              <a:buClr>
                <a:srgbClr val="C32D2E"/>
              </a:buClr>
              <a:buFont typeface="Wingdings 2" pitchFamily="18" charset="2"/>
              <a:buChar char=""/>
              <a:defRPr sz="2000">
                <a:solidFill>
                  <a:schemeClr val="tx1"/>
                </a:solidFill>
                <a:latin typeface="Gill Sans MT" pitchFamily="34" charset="0"/>
              </a:defRPr>
            </a:lvl4pPr>
            <a:lvl5pPr marL="2057400" indent="-228600" eaLnBrk="0" hangingPunct="0">
              <a:spcBef>
                <a:spcPct val="20000"/>
              </a:spcBef>
              <a:buClr>
                <a:srgbClr val="84AA33"/>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9pPr>
          </a:lstStyle>
          <a:p>
            <a:pPr eaLnBrk="1" hangingPunct="1">
              <a:spcBef>
                <a:spcPct val="0"/>
              </a:spcBef>
              <a:buClrTx/>
              <a:buSzTx/>
              <a:buFontTx/>
              <a:buNone/>
            </a:pPr>
            <a:r>
              <a:rPr lang="tr-TR" altLang="tr-TR" sz="4300" b="1" dirty="0" err="1">
                <a:latin typeface="Arial" pitchFamily="34" charset="0"/>
              </a:rPr>
              <a:t>Selfie</a:t>
            </a:r>
            <a:r>
              <a:rPr lang="tr-TR" altLang="tr-TR" sz="4300" b="1" dirty="0">
                <a:latin typeface="Arial" pitchFamily="34" charset="0"/>
              </a:rPr>
              <a:t> Museum?</a:t>
            </a:r>
          </a:p>
        </p:txBody>
      </p:sp>
    </p:spTree>
    <p:extLst>
      <p:ext uri="{BB962C8B-B14F-4D97-AF65-F5344CB8AC3E}">
        <p14:creationId xmlns:p14="http://schemas.microsoft.com/office/powerpoint/2010/main" val="1629439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076DF14-E35E-46AD-AE9B-C5063832F8A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AF58F5E-F4EE-4EF5-B7C6-58C8302AD7CA}"/>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9633AE49-8995-4A6E-9820-14CD7CDEFA05}"/>
              </a:ext>
            </a:extLst>
          </p:cNvPr>
          <p:cNvPicPr>
            <a:picLocks noChangeAspect="1"/>
          </p:cNvPicPr>
          <p:nvPr/>
        </p:nvPicPr>
        <p:blipFill>
          <a:blip r:embed="rId3"/>
          <a:stretch>
            <a:fillRect/>
          </a:stretch>
        </p:blipFill>
        <p:spPr>
          <a:xfrm>
            <a:off x="0" y="-1"/>
            <a:ext cx="12188595" cy="6945549"/>
          </a:xfrm>
          <a:prstGeom prst="rect">
            <a:avLst/>
          </a:prstGeom>
        </p:spPr>
      </p:pic>
      <p:sp>
        <p:nvSpPr>
          <p:cNvPr id="5" name="Dikdörtgen 4">
            <a:extLst>
              <a:ext uri="{FF2B5EF4-FFF2-40B4-BE49-F238E27FC236}">
                <a16:creationId xmlns:a16="http://schemas.microsoft.com/office/drawing/2014/main" id="{E9286ED8-C225-49FB-8280-092B455DC20F}"/>
              </a:ext>
            </a:extLst>
          </p:cNvPr>
          <p:cNvSpPr/>
          <p:nvPr/>
        </p:nvSpPr>
        <p:spPr>
          <a:xfrm>
            <a:off x="128081" y="19556"/>
            <a:ext cx="6087820" cy="707886"/>
          </a:xfrm>
          <a:prstGeom prst="rect">
            <a:avLst/>
          </a:prstGeom>
        </p:spPr>
        <p:txBody>
          <a:bodyPr wrap="none">
            <a:spAutoFit/>
          </a:bodyPr>
          <a:lstStyle/>
          <a:p>
            <a:r>
              <a:rPr lang="tr-TR" sz="4000" b="1" dirty="0" err="1">
                <a:solidFill>
                  <a:schemeClr val="bg1"/>
                </a:solidFill>
              </a:rPr>
              <a:t>Underwater</a:t>
            </a:r>
            <a:r>
              <a:rPr lang="tr-TR" sz="4000" b="1" dirty="0">
                <a:solidFill>
                  <a:schemeClr val="bg1"/>
                </a:solidFill>
              </a:rPr>
              <a:t> Museum of Art</a:t>
            </a:r>
          </a:p>
        </p:txBody>
      </p:sp>
    </p:spTree>
    <p:extLst>
      <p:ext uri="{BB962C8B-B14F-4D97-AF65-F5344CB8AC3E}">
        <p14:creationId xmlns:p14="http://schemas.microsoft.com/office/powerpoint/2010/main" val="3274903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31D6898-5250-4000-8EBD-12BB502E0F3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F8794C8-197B-4B02-B35D-0AAA12ACD1EC}"/>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76789DEA-3747-4CEC-B827-8126E8AC2041}"/>
              </a:ext>
            </a:extLst>
          </p:cNvPr>
          <p:cNvPicPr>
            <a:picLocks noChangeAspect="1"/>
          </p:cNvPicPr>
          <p:nvPr/>
        </p:nvPicPr>
        <p:blipFill>
          <a:blip r:embed="rId4"/>
          <a:stretch>
            <a:fillRect/>
          </a:stretch>
        </p:blipFill>
        <p:spPr>
          <a:xfrm>
            <a:off x="158619" y="0"/>
            <a:ext cx="11775233" cy="6858000"/>
          </a:xfrm>
          <a:prstGeom prst="rect">
            <a:avLst/>
          </a:prstGeom>
        </p:spPr>
      </p:pic>
      <p:sp>
        <p:nvSpPr>
          <p:cNvPr id="5" name="Dikdörtgen 4">
            <a:extLst>
              <a:ext uri="{FF2B5EF4-FFF2-40B4-BE49-F238E27FC236}">
                <a16:creationId xmlns:a16="http://schemas.microsoft.com/office/drawing/2014/main" id="{E79CA6AD-EFDC-4066-85F1-CE5559C1608E}"/>
              </a:ext>
            </a:extLst>
          </p:cNvPr>
          <p:cNvSpPr/>
          <p:nvPr/>
        </p:nvSpPr>
        <p:spPr>
          <a:xfrm>
            <a:off x="158619" y="39222"/>
            <a:ext cx="3093476" cy="553998"/>
          </a:xfrm>
          <a:prstGeom prst="rect">
            <a:avLst/>
          </a:prstGeom>
        </p:spPr>
        <p:txBody>
          <a:bodyPr wrap="none">
            <a:spAutoFit/>
          </a:bodyPr>
          <a:lstStyle/>
          <a:p>
            <a:r>
              <a:rPr lang="tr-TR" sz="3000" b="1" dirty="0" err="1"/>
              <a:t>Toilet</a:t>
            </a:r>
            <a:r>
              <a:rPr lang="tr-TR" sz="3000" b="1" dirty="0"/>
              <a:t> Museum???</a:t>
            </a:r>
          </a:p>
        </p:txBody>
      </p:sp>
    </p:spTree>
    <p:extLst>
      <p:ext uri="{BB962C8B-B14F-4D97-AF65-F5344CB8AC3E}">
        <p14:creationId xmlns:p14="http://schemas.microsoft.com/office/powerpoint/2010/main" val="1083673193"/>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Resim 3" descr="iç mekan, kişi, oturma içeren bir resim&#10;&#10;Yüksek güvenilirlikle oluşturulmuş açıklama">
            <a:extLst>
              <a:ext uri="{FF2B5EF4-FFF2-40B4-BE49-F238E27FC236}">
                <a16:creationId xmlns:a16="http://schemas.microsoft.com/office/drawing/2014/main" id="{79240115-79D3-4665-BA16-D89E23DE6E6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333" b="17667"/>
          <a:stretch/>
        </p:blipFill>
        <p:spPr>
          <a:xfrm>
            <a:off x="20" y="10"/>
            <a:ext cx="12191980" cy="6857990"/>
          </a:xfrm>
          <a:prstGeom prst="rect">
            <a:avLst/>
          </a:prstGeom>
        </p:spPr>
      </p:pic>
      <p:sp>
        <p:nvSpPr>
          <p:cNvPr id="2" name="Unvan 1">
            <a:extLst>
              <a:ext uri="{FF2B5EF4-FFF2-40B4-BE49-F238E27FC236}">
                <a16:creationId xmlns:a16="http://schemas.microsoft.com/office/drawing/2014/main" id="{17375D74-D6E8-4A7C-97B6-97D76CD79A9D}"/>
              </a:ext>
            </a:extLst>
          </p:cNvPr>
          <p:cNvSpPr>
            <a:spLocks noGrp="1"/>
          </p:cNvSpPr>
          <p:nvPr>
            <p:ph type="title"/>
          </p:nvPr>
        </p:nvSpPr>
        <p:spPr>
          <a:xfrm>
            <a:off x="126898" y="214447"/>
            <a:ext cx="2180941" cy="2268490"/>
          </a:xfrm>
          <a:prstGeom prst="ellipse">
            <a:avLst/>
          </a:prstGeom>
          <a:solidFill>
            <a:schemeClr val="accent4">
              <a:lumMod val="75000"/>
            </a:schemeClr>
          </a:solidFill>
          <a:ln w="174625" cmpd="thinThick">
            <a:solidFill>
              <a:srgbClr val="231815"/>
            </a:solidFill>
          </a:ln>
        </p:spPr>
        <p:txBody>
          <a:bodyPr vert="horz" lIns="91440" tIns="45720" rIns="91440" bIns="45720" rtlCol="0" anchor="ctr">
            <a:normAutofit/>
          </a:bodyPr>
          <a:lstStyle/>
          <a:p>
            <a:pPr algn="ctr"/>
            <a:r>
              <a:rPr lang="tr-TR" sz="3000" b="1" dirty="0" err="1">
                <a:solidFill>
                  <a:srgbClr val="FFFFFF"/>
                </a:solidFill>
              </a:rPr>
              <a:t>Your</a:t>
            </a:r>
            <a:r>
              <a:rPr lang="tr-TR" sz="3000" b="1" dirty="0">
                <a:solidFill>
                  <a:srgbClr val="FFFFFF"/>
                </a:solidFill>
              </a:rPr>
              <a:t> </a:t>
            </a:r>
            <a:r>
              <a:rPr lang="tr-TR" sz="3000" b="1" dirty="0" err="1">
                <a:solidFill>
                  <a:srgbClr val="FFFFFF"/>
                </a:solidFill>
              </a:rPr>
              <a:t>favorite</a:t>
            </a:r>
            <a:r>
              <a:rPr lang="tr-TR" sz="3000" b="1" dirty="0">
                <a:solidFill>
                  <a:srgbClr val="FFFFFF"/>
                </a:solidFill>
              </a:rPr>
              <a:t>?</a:t>
            </a:r>
            <a:endParaRPr lang="en-US" sz="3000" b="1" dirty="0">
              <a:solidFill>
                <a:srgbClr val="FFFFFF"/>
              </a:solidFill>
            </a:endParaRPr>
          </a:p>
        </p:txBody>
      </p:sp>
    </p:spTree>
    <p:extLst>
      <p:ext uri="{BB962C8B-B14F-4D97-AF65-F5344CB8AC3E}">
        <p14:creationId xmlns:p14="http://schemas.microsoft.com/office/powerpoint/2010/main" val="2542527626"/>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BBAA3ADE-D3BD-4EC4-8B1E-EB78A9C323DD}"/>
              </a:ext>
            </a:extLst>
          </p:cNvPr>
          <p:cNvSpPr/>
          <p:nvPr/>
        </p:nvSpPr>
        <p:spPr>
          <a:xfrm>
            <a:off x="5823291" y="139417"/>
            <a:ext cx="6278514" cy="7017306"/>
          </a:xfrm>
          <a:prstGeom prst="rect">
            <a:avLst/>
          </a:prstGeom>
        </p:spPr>
        <p:txBody>
          <a:bodyPr wrap="square">
            <a:spAutoFit/>
          </a:bodyPr>
          <a:lstStyle/>
          <a:p>
            <a:r>
              <a:rPr lang="tr-TR" sz="3000" dirty="0">
                <a:latin typeface="AR CENA" panose="02000000000000000000" pitchFamily="2" charset="0"/>
              </a:rPr>
              <a:t>1. </a:t>
            </a:r>
            <a:r>
              <a:rPr lang="tr-TR" sz="3000" dirty="0" err="1">
                <a:latin typeface="AR CENA" panose="02000000000000000000" pitchFamily="2" charset="0"/>
              </a:rPr>
              <a:t>Choose</a:t>
            </a:r>
            <a:r>
              <a:rPr lang="tr-TR" sz="3000" dirty="0">
                <a:latin typeface="AR CENA" panose="02000000000000000000" pitchFamily="2" charset="0"/>
              </a:rPr>
              <a:t> the </a:t>
            </a:r>
            <a:r>
              <a:rPr lang="tr-TR" sz="3000" dirty="0" err="1">
                <a:latin typeface="AR CENA" panose="02000000000000000000" pitchFamily="2" charset="0"/>
              </a:rPr>
              <a:t>most</a:t>
            </a:r>
            <a:r>
              <a:rPr lang="tr-TR" sz="3000" dirty="0">
                <a:latin typeface="AR CENA" panose="02000000000000000000" pitchFamily="2" charset="0"/>
              </a:rPr>
              <a:t> </a:t>
            </a:r>
            <a:r>
              <a:rPr lang="tr-TR" sz="3000" dirty="0" err="1">
                <a:latin typeface="AR CENA" panose="02000000000000000000" pitchFamily="2" charset="0"/>
              </a:rPr>
              <a:t>valuable</a:t>
            </a:r>
            <a:r>
              <a:rPr lang="tr-TR" sz="3000" dirty="0">
                <a:latin typeface="AR CENA" panose="02000000000000000000" pitchFamily="2" charset="0"/>
              </a:rPr>
              <a:t> </a:t>
            </a:r>
            <a:r>
              <a:rPr lang="tr-TR" sz="3000" dirty="0" err="1">
                <a:latin typeface="AR CENA" panose="02000000000000000000" pitchFamily="2" charset="0"/>
              </a:rPr>
              <a:t>object</a:t>
            </a:r>
            <a:r>
              <a:rPr lang="tr-TR" sz="3000" dirty="0">
                <a:latin typeface="AR CENA" panose="02000000000000000000" pitchFamily="2" charset="0"/>
              </a:rPr>
              <a:t> </a:t>
            </a:r>
            <a:r>
              <a:rPr lang="tr-TR" sz="3000" dirty="0" err="1">
                <a:latin typeface="AR CENA" panose="02000000000000000000" pitchFamily="2" charset="0"/>
              </a:rPr>
              <a:t>for</a:t>
            </a:r>
            <a:r>
              <a:rPr lang="tr-TR" sz="3000" dirty="0">
                <a:latin typeface="AR CENA" panose="02000000000000000000" pitchFamily="2" charset="0"/>
              </a:rPr>
              <a:t> </a:t>
            </a:r>
            <a:r>
              <a:rPr lang="tr-TR" sz="3000" dirty="0" err="1">
                <a:latin typeface="AR CENA" panose="02000000000000000000" pitchFamily="2" charset="0"/>
              </a:rPr>
              <a:t>you</a:t>
            </a:r>
            <a:r>
              <a:rPr lang="tr-TR" sz="3000" dirty="0">
                <a:latin typeface="AR CENA" panose="02000000000000000000" pitchFamily="2" charset="0"/>
              </a:rPr>
              <a:t>!</a:t>
            </a:r>
          </a:p>
          <a:p>
            <a:endParaRPr lang="tr-TR" sz="3000" dirty="0">
              <a:latin typeface="AR CENA" panose="02000000000000000000" pitchFamily="2" charset="0"/>
            </a:endParaRPr>
          </a:p>
          <a:p>
            <a:r>
              <a:rPr lang="tr-TR" sz="3000" dirty="0">
                <a:latin typeface="AR CENA" panose="02000000000000000000" pitchFamily="2" charset="0"/>
              </a:rPr>
              <a:t>2. Name and </a:t>
            </a:r>
            <a:r>
              <a:rPr lang="tr-TR" sz="3000" dirty="0" err="1">
                <a:latin typeface="AR CENA" panose="02000000000000000000" pitchFamily="2" charset="0"/>
              </a:rPr>
              <a:t>describe</a:t>
            </a:r>
            <a:r>
              <a:rPr lang="tr-TR" sz="3000" dirty="0">
                <a:latin typeface="AR CENA" panose="02000000000000000000" pitchFamily="2" charset="0"/>
              </a:rPr>
              <a:t> it </a:t>
            </a:r>
            <a:r>
              <a:rPr lang="tr-TR" sz="3000" dirty="0" err="1">
                <a:latin typeface="AR CENA" panose="02000000000000000000" pitchFamily="2" charset="0"/>
              </a:rPr>
              <a:t>through</a:t>
            </a:r>
            <a:r>
              <a:rPr lang="tr-TR" sz="3000" dirty="0">
                <a:latin typeface="AR CENA" panose="02000000000000000000" pitchFamily="2" charset="0"/>
              </a:rPr>
              <a:t> </a:t>
            </a:r>
            <a:r>
              <a:rPr lang="tr-TR" sz="3000" dirty="0" err="1">
                <a:latin typeface="AR CENA" panose="02000000000000000000" pitchFamily="2" charset="0"/>
              </a:rPr>
              <a:t>object</a:t>
            </a:r>
            <a:r>
              <a:rPr lang="tr-TR" sz="3000" dirty="0">
                <a:latin typeface="AR CENA" panose="02000000000000000000" pitchFamily="2" charset="0"/>
              </a:rPr>
              <a:t> </a:t>
            </a:r>
            <a:r>
              <a:rPr lang="tr-TR" sz="3000" dirty="0" err="1">
                <a:latin typeface="AR CENA" panose="02000000000000000000" pitchFamily="2" charset="0"/>
              </a:rPr>
              <a:t>label</a:t>
            </a:r>
            <a:r>
              <a:rPr lang="tr-TR" sz="3000" dirty="0">
                <a:latin typeface="AR CENA" panose="02000000000000000000" pitchFamily="2" charset="0"/>
              </a:rPr>
              <a:t>! </a:t>
            </a:r>
          </a:p>
          <a:p>
            <a:endParaRPr lang="tr-TR" sz="3000" dirty="0">
              <a:latin typeface="AR CENA" panose="02000000000000000000" pitchFamily="2" charset="0"/>
            </a:endParaRPr>
          </a:p>
          <a:p>
            <a:r>
              <a:rPr lang="tr-TR" sz="3000" dirty="0">
                <a:latin typeface="AR CENA" panose="02000000000000000000" pitchFamily="2" charset="0"/>
              </a:rPr>
              <a:t>3. </a:t>
            </a:r>
            <a:r>
              <a:rPr lang="tr-TR" sz="3000" dirty="0" err="1">
                <a:latin typeface="AR CENA" panose="02000000000000000000" pitchFamily="2" charset="0"/>
              </a:rPr>
              <a:t>Decribe</a:t>
            </a:r>
            <a:r>
              <a:rPr lang="tr-TR" sz="3000" dirty="0">
                <a:latin typeface="AR CENA" panose="02000000000000000000" pitchFamily="2" charset="0"/>
              </a:rPr>
              <a:t> the </a:t>
            </a:r>
            <a:r>
              <a:rPr lang="tr-TR" sz="3000" dirty="0" err="1">
                <a:latin typeface="AR CENA" panose="02000000000000000000" pitchFamily="2" charset="0"/>
              </a:rPr>
              <a:t>object</a:t>
            </a:r>
            <a:r>
              <a:rPr lang="tr-TR" sz="3000" dirty="0">
                <a:latin typeface="AR CENA" panose="02000000000000000000" pitchFamily="2" charset="0"/>
              </a:rPr>
              <a:t> </a:t>
            </a:r>
            <a:r>
              <a:rPr lang="tr-TR" sz="3000" dirty="0" err="1">
                <a:latin typeface="AR CENA" panose="02000000000000000000" pitchFamily="2" charset="0"/>
              </a:rPr>
              <a:t>with</a:t>
            </a:r>
            <a:r>
              <a:rPr lang="tr-TR" sz="3000" dirty="0">
                <a:latin typeface="AR CENA" panose="02000000000000000000" pitchFamily="2" charset="0"/>
              </a:rPr>
              <a:t> </a:t>
            </a:r>
            <a:r>
              <a:rPr lang="tr-TR" sz="3000" dirty="0" err="1">
                <a:latin typeface="AR CENA" panose="02000000000000000000" pitchFamily="2" charset="0"/>
              </a:rPr>
              <a:t>three</a:t>
            </a:r>
            <a:r>
              <a:rPr lang="tr-TR" sz="3000" dirty="0">
                <a:latin typeface="AR CENA" panose="02000000000000000000" pitchFamily="2" charset="0"/>
              </a:rPr>
              <a:t> </a:t>
            </a:r>
            <a:r>
              <a:rPr lang="tr-TR" sz="3000" dirty="0" err="1">
                <a:latin typeface="AR CENA" panose="02000000000000000000" pitchFamily="2" charset="0"/>
              </a:rPr>
              <a:t>concrete</a:t>
            </a:r>
            <a:r>
              <a:rPr lang="tr-TR" sz="3000" dirty="0">
                <a:latin typeface="AR CENA" panose="02000000000000000000" pitchFamily="2" charset="0"/>
              </a:rPr>
              <a:t> </a:t>
            </a:r>
            <a:r>
              <a:rPr lang="tr-TR" sz="3000" dirty="0" err="1">
                <a:latin typeface="AR CENA" panose="02000000000000000000" pitchFamily="2" charset="0"/>
              </a:rPr>
              <a:t>words</a:t>
            </a:r>
            <a:r>
              <a:rPr lang="tr-TR" sz="3000" dirty="0">
                <a:latin typeface="AR CENA" panose="02000000000000000000" pitchFamily="2" charset="0"/>
              </a:rPr>
              <a:t>!</a:t>
            </a:r>
          </a:p>
          <a:p>
            <a:endParaRPr lang="tr-TR" sz="3000" dirty="0">
              <a:latin typeface="AR CENA" panose="02000000000000000000" pitchFamily="2" charset="0"/>
            </a:endParaRPr>
          </a:p>
          <a:p>
            <a:r>
              <a:rPr lang="tr-TR" sz="3000" dirty="0">
                <a:latin typeface="AR CENA" panose="02000000000000000000" pitchFamily="2" charset="0"/>
              </a:rPr>
              <a:t>4. Write </a:t>
            </a:r>
            <a:r>
              <a:rPr lang="tr-TR" sz="3000" dirty="0" err="1">
                <a:latin typeface="AR CENA" panose="02000000000000000000" pitchFamily="2" charset="0"/>
              </a:rPr>
              <a:t>down</a:t>
            </a:r>
            <a:r>
              <a:rPr lang="tr-TR" sz="3000" dirty="0">
                <a:latin typeface="AR CENA" panose="02000000000000000000" pitchFamily="2" charset="0"/>
              </a:rPr>
              <a:t> </a:t>
            </a:r>
            <a:r>
              <a:rPr lang="tr-TR" sz="3000" dirty="0" err="1">
                <a:latin typeface="AR CENA" panose="02000000000000000000" pitchFamily="2" charset="0"/>
              </a:rPr>
              <a:t>your</a:t>
            </a:r>
            <a:r>
              <a:rPr lang="tr-TR" sz="3000" dirty="0">
                <a:latin typeface="AR CENA" panose="02000000000000000000" pitchFamily="2" charset="0"/>
              </a:rPr>
              <a:t> </a:t>
            </a:r>
            <a:r>
              <a:rPr lang="tr-TR" sz="3000" dirty="0" err="1">
                <a:latin typeface="AR CENA" panose="02000000000000000000" pitchFamily="2" charset="0"/>
              </a:rPr>
              <a:t>basic</a:t>
            </a:r>
            <a:r>
              <a:rPr lang="tr-TR" sz="3000" dirty="0">
                <a:latin typeface="AR CENA" panose="02000000000000000000" pitchFamily="2" charset="0"/>
              </a:rPr>
              <a:t> </a:t>
            </a:r>
            <a:r>
              <a:rPr lang="tr-TR" sz="3000" dirty="0" err="1">
                <a:latin typeface="AR CENA" panose="02000000000000000000" pitchFamily="2" charset="0"/>
              </a:rPr>
              <a:t>memory</a:t>
            </a:r>
            <a:r>
              <a:rPr lang="tr-TR" sz="3000" dirty="0">
                <a:latin typeface="AR CENA" panose="02000000000000000000" pitchFamily="2" charset="0"/>
              </a:rPr>
              <a:t> </a:t>
            </a:r>
            <a:r>
              <a:rPr lang="tr-TR" sz="3000" dirty="0" err="1">
                <a:latin typeface="AR CENA" panose="02000000000000000000" pitchFamily="2" charset="0"/>
              </a:rPr>
              <a:t>about</a:t>
            </a:r>
            <a:r>
              <a:rPr lang="tr-TR" sz="3000" dirty="0">
                <a:latin typeface="AR CENA" panose="02000000000000000000" pitchFamily="2" charset="0"/>
              </a:rPr>
              <a:t> </a:t>
            </a:r>
            <a:r>
              <a:rPr lang="tr-TR" sz="3000" dirty="0" err="1">
                <a:latin typeface="AR CENA" panose="02000000000000000000" pitchFamily="2" charset="0"/>
              </a:rPr>
              <a:t>this</a:t>
            </a:r>
            <a:r>
              <a:rPr lang="tr-TR" sz="3000" dirty="0">
                <a:latin typeface="AR CENA" panose="02000000000000000000" pitchFamily="2" charset="0"/>
              </a:rPr>
              <a:t> </a:t>
            </a:r>
            <a:r>
              <a:rPr lang="tr-TR" sz="3000" dirty="0" err="1">
                <a:latin typeface="AR CENA" panose="02000000000000000000" pitchFamily="2" charset="0"/>
              </a:rPr>
              <a:t>object</a:t>
            </a:r>
            <a:r>
              <a:rPr lang="tr-TR" sz="3000" dirty="0">
                <a:latin typeface="AR CENA" panose="02000000000000000000" pitchFamily="2" charset="0"/>
              </a:rPr>
              <a:t>! </a:t>
            </a:r>
          </a:p>
          <a:p>
            <a:endParaRPr lang="tr-TR" sz="3000" dirty="0">
              <a:latin typeface="AR CENA" panose="02000000000000000000" pitchFamily="2" charset="0"/>
            </a:endParaRPr>
          </a:p>
          <a:p>
            <a:r>
              <a:rPr lang="tr-TR" sz="3000" dirty="0">
                <a:latin typeface="AR CENA" panose="02000000000000000000" pitchFamily="2" charset="0"/>
              </a:rPr>
              <a:t>5. </a:t>
            </a:r>
            <a:r>
              <a:rPr lang="tr-TR" sz="3000" dirty="0" err="1">
                <a:latin typeface="AR CENA" panose="02000000000000000000" pitchFamily="2" charset="0"/>
              </a:rPr>
              <a:t>Take</a:t>
            </a:r>
            <a:r>
              <a:rPr lang="tr-TR" sz="3000" dirty="0">
                <a:latin typeface="AR CENA" panose="02000000000000000000" pitchFamily="2" charset="0"/>
              </a:rPr>
              <a:t> a </a:t>
            </a:r>
            <a:r>
              <a:rPr lang="tr-TR" sz="3000" dirty="0" err="1">
                <a:latin typeface="AR CENA" panose="02000000000000000000" pitchFamily="2" charset="0"/>
              </a:rPr>
              <a:t>photo</a:t>
            </a:r>
            <a:r>
              <a:rPr lang="tr-TR" sz="3000" dirty="0">
                <a:latin typeface="AR CENA" panose="02000000000000000000" pitchFamily="2" charset="0"/>
              </a:rPr>
              <a:t> of the </a:t>
            </a:r>
            <a:r>
              <a:rPr lang="tr-TR" sz="3000" dirty="0" err="1">
                <a:latin typeface="AR CENA" panose="02000000000000000000" pitchFamily="2" charset="0"/>
              </a:rPr>
              <a:t>object</a:t>
            </a:r>
            <a:r>
              <a:rPr lang="tr-TR" sz="3000" dirty="0">
                <a:latin typeface="AR CENA" panose="02000000000000000000" pitchFamily="2" charset="0"/>
              </a:rPr>
              <a:t> and </a:t>
            </a:r>
            <a:r>
              <a:rPr lang="tr-TR" sz="3000" dirty="0" err="1">
                <a:latin typeface="AR CENA" panose="02000000000000000000" pitchFamily="2" charset="0"/>
              </a:rPr>
              <a:t>add</a:t>
            </a:r>
            <a:r>
              <a:rPr lang="tr-TR" sz="3000" dirty="0">
                <a:latin typeface="AR CENA" panose="02000000000000000000" pitchFamily="2" charset="0"/>
              </a:rPr>
              <a:t> it </a:t>
            </a:r>
            <a:r>
              <a:rPr lang="tr-TR" sz="3000" dirty="0" err="1">
                <a:latin typeface="AR CENA" panose="02000000000000000000" pitchFamily="2" charset="0"/>
              </a:rPr>
              <a:t>to</a:t>
            </a:r>
            <a:r>
              <a:rPr lang="tr-TR" sz="3000" dirty="0">
                <a:latin typeface="AR CENA" panose="02000000000000000000" pitchFamily="2" charset="0"/>
              </a:rPr>
              <a:t> </a:t>
            </a:r>
            <a:r>
              <a:rPr lang="tr-TR" sz="3000" dirty="0" err="1">
                <a:latin typeface="AR CENA" panose="02000000000000000000" pitchFamily="2" charset="0"/>
              </a:rPr>
              <a:t>object</a:t>
            </a:r>
            <a:r>
              <a:rPr lang="tr-TR" sz="3000" dirty="0">
                <a:latin typeface="AR CENA" panose="02000000000000000000" pitchFamily="2" charset="0"/>
              </a:rPr>
              <a:t> </a:t>
            </a:r>
            <a:r>
              <a:rPr lang="tr-TR" sz="3000" dirty="0" err="1">
                <a:latin typeface="AR CENA" panose="02000000000000000000" pitchFamily="2" charset="0"/>
              </a:rPr>
              <a:t>label</a:t>
            </a:r>
            <a:r>
              <a:rPr lang="tr-TR" sz="3000" dirty="0">
                <a:latin typeface="AR CENA" panose="02000000000000000000" pitchFamily="2" charset="0"/>
              </a:rPr>
              <a:t>. </a:t>
            </a:r>
          </a:p>
          <a:p>
            <a:endParaRPr lang="tr-TR" sz="3000" dirty="0">
              <a:latin typeface="AR CENA" panose="02000000000000000000" pitchFamily="2" charset="0"/>
            </a:endParaRPr>
          </a:p>
          <a:p>
            <a:r>
              <a:rPr lang="tr-TR" sz="3000" dirty="0">
                <a:latin typeface="AR CENA" panose="02000000000000000000" pitchFamily="2" charset="0"/>
              </a:rPr>
              <a:t>… </a:t>
            </a:r>
            <a:r>
              <a:rPr lang="tr-TR" sz="3000" dirty="0" err="1">
                <a:latin typeface="AR CENA" panose="02000000000000000000" pitchFamily="2" charset="0"/>
              </a:rPr>
              <a:t>your</a:t>
            </a:r>
            <a:r>
              <a:rPr lang="tr-TR" sz="3000" dirty="0">
                <a:latin typeface="AR CENA" panose="02000000000000000000" pitchFamily="2" charset="0"/>
              </a:rPr>
              <a:t> </a:t>
            </a:r>
            <a:r>
              <a:rPr lang="tr-TR" sz="3000" dirty="0" err="1">
                <a:latin typeface="AR CENA" panose="02000000000000000000" pitchFamily="2" charset="0"/>
              </a:rPr>
              <a:t>personal</a:t>
            </a:r>
            <a:r>
              <a:rPr lang="tr-TR" sz="3000" dirty="0">
                <a:latin typeface="AR CENA" panose="02000000000000000000" pitchFamily="2" charset="0"/>
              </a:rPr>
              <a:t> </a:t>
            </a:r>
            <a:r>
              <a:rPr lang="tr-TR" sz="3000" dirty="0" err="1">
                <a:latin typeface="AR CENA" panose="02000000000000000000" pitchFamily="2" charset="0"/>
              </a:rPr>
              <a:t>museum</a:t>
            </a:r>
            <a:r>
              <a:rPr lang="tr-TR" sz="3000" dirty="0">
                <a:latin typeface="AR CENA" panose="02000000000000000000" pitchFamily="2" charset="0"/>
              </a:rPr>
              <a:t> is </a:t>
            </a:r>
            <a:r>
              <a:rPr lang="tr-TR" sz="3000" dirty="0" err="1">
                <a:latin typeface="AR CENA" panose="02000000000000000000" pitchFamily="2" charset="0"/>
              </a:rPr>
              <a:t>ready</a:t>
            </a:r>
            <a:r>
              <a:rPr lang="tr-TR" sz="3000" dirty="0">
                <a:latin typeface="AR CENA" panose="02000000000000000000" pitchFamily="2" charset="0"/>
              </a:rPr>
              <a:t>!</a:t>
            </a:r>
          </a:p>
          <a:p>
            <a:r>
              <a:rPr lang="tr-TR" sz="3000" dirty="0">
                <a:latin typeface="AR BLANCA" panose="02000000000000000000" pitchFamily="2" charset="0"/>
              </a:rPr>
              <a:t> </a:t>
            </a:r>
          </a:p>
        </p:txBody>
      </p:sp>
      <p:pic>
        <p:nvPicPr>
          <p:cNvPr id="9218" name="Picture 2" descr="Ä°lgili resim">
            <a:extLst>
              <a:ext uri="{FF2B5EF4-FFF2-40B4-BE49-F238E27FC236}">
                <a16:creationId xmlns:a16="http://schemas.microsoft.com/office/drawing/2014/main" id="{B7F1F9EF-F766-4C2C-8DCE-DEB54568F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6543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279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3509B93-3629-4493-8637-6C9A5C629EB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098F3288-E980-4A05-9348-A6C07D047EA5}"/>
              </a:ext>
            </a:extLst>
          </p:cNvPr>
          <p:cNvSpPr>
            <a:spLocks noGrp="1"/>
          </p:cNvSpPr>
          <p:nvPr>
            <p:ph idx="1"/>
          </p:nvPr>
        </p:nvSpPr>
        <p:spPr/>
        <p:txBody>
          <a:bodyPr/>
          <a:lstStyle/>
          <a:p>
            <a:endParaRPr lang="tr-TR"/>
          </a:p>
        </p:txBody>
      </p:sp>
      <p:pic>
        <p:nvPicPr>
          <p:cNvPr id="2050" name="Picture 2" descr="ancient world map ile ilgili gÃ¶rsel sonucu">
            <a:extLst>
              <a:ext uri="{FF2B5EF4-FFF2-40B4-BE49-F238E27FC236}">
                <a16:creationId xmlns:a16="http://schemas.microsoft.com/office/drawing/2014/main" id="{26188F86-72B3-42C5-A6E8-7B075F5128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571"/>
          <a:stretch/>
        </p:blipFill>
        <p:spPr bwMode="auto">
          <a:xfrm>
            <a:off x="0" y="0"/>
            <a:ext cx="12191999" cy="6857999"/>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96CD76C-FC90-40C1-BF18-8ECCF236A26C}"/>
              </a:ext>
            </a:extLst>
          </p:cNvPr>
          <p:cNvSpPr/>
          <p:nvPr/>
        </p:nvSpPr>
        <p:spPr>
          <a:xfrm>
            <a:off x="3888828" y="927463"/>
            <a:ext cx="1675949" cy="2024743"/>
          </a:xfrm>
          <a:prstGeom prst="ellipse">
            <a:avLst/>
          </a:prstGeom>
          <a:noFill/>
          <a:effectLst>
            <a:glow rad="127000">
              <a:schemeClr val="accent1"/>
            </a:glo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dirty="0">
              <a:ln w="0"/>
              <a:solidFill>
                <a:schemeClr val="tx1"/>
              </a:solidFill>
              <a:effectLst>
                <a:outerShdw blurRad="38100" dist="19050" dir="2700000" algn="tl" rotWithShape="0">
                  <a:schemeClr val="dk1">
                    <a:alpha val="40000"/>
                  </a:schemeClr>
                </a:outerShdw>
              </a:effectLst>
            </a:endParaRPr>
          </a:p>
        </p:txBody>
      </p:sp>
      <p:sp>
        <p:nvSpPr>
          <p:cNvPr id="9" name="Oval 8">
            <a:extLst>
              <a:ext uri="{FF2B5EF4-FFF2-40B4-BE49-F238E27FC236}">
                <a16:creationId xmlns:a16="http://schemas.microsoft.com/office/drawing/2014/main" id="{ECA4F658-E38B-4768-9B5D-C59046AF1912}"/>
              </a:ext>
            </a:extLst>
          </p:cNvPr>
          <p:cNvSpPr/>
          <p:nvPr/>
        </p:nvSpPr>
        <p:spPr>
          <a:xfrm rot="19828995">
            <a:off x="9677851" y="2333297"/>
            <a:ext cx="1675949" cy="2596055"/>
          </a:xfrm>
          <a:prstGeom prst="ellipse">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dirty="0">
              <a:ln w="0"/>
              <a:solidFill>
                <a:schemeClr val="tx1"/>
              </a:solidFill>
              <a:effectLst>
                <a:outerShdw blurRad="38100" dist="19050" dir="2700000" algn="tl" rotWithShape="0">
                  <a:schemeClr val="dk1">
                    <a:alpha val="40000"/>
                  </a:schemeClr>
                </a:outerShdw>
              </a:effectLst>
            </a:endParaRPr>
          </a:p>
        </p:txBody>
      </p:sp>
      <p:sp>
        <p:nvSpPr>
          <p:cNvPr id="10" name="Oval 9">
            <a:extLst>
              <a:ext uri="{FF2B5EF4-FFF2-40B4-BE49-F238E27FC236}">
                <a16:creationId xmlns:a16="http://schemas.microsoft.com/office/drawing/2014/main" id="{2005239E-E009-4F33-9F41-1073EAE498AC}"/>
              </a:ext>
            </a:extLst>
          </p:cNvPr>
          <p:cNvSpPr/>
          <p:nvPr/>
        </p:nvSpPr>
        <p:spPr>
          <a:xfrm>
            <a:off x="7080709" y="3587827"/>
            <a:ext cx="1675949" cy="2024743"/>
          </a:xfrm>
          <a:prstGeom prst="ellipse">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21521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Ä°lgili resim">
            <a:extLst>
              <a:ext uri="{FF2B5EF4-FFF2-40B4-BE49-F238E27FC236}">
                <a16:creationId xmlns:a16="http://schemas.microsoft.com/office/drawing/2014/main" id="{59BA6F9B-42E1-421F-922B-1134AF7EC3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50" b="12374"/>
          <a:stretch/>
        </p:blipFill>
        <p:spPr bwMode="auto">
          <a:xfrm>
            <a:off x="0" y="366748"/>
            <a:ext cx="3864189" cy="20907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4" name="Grup 3">
            <a:extLst>
              <a:ext uri="{FF2B5EF4-FFF2-40B4-BE49-F238E27FC236}">
                <a16:creationId xmlns:a16="http://schemas.microsoft.com/office/drawing/2014/main" id="{846CC7E1-457F-465B-8FF5-B111D6FBA914}"/>
              </a:ext>
            </a:extLst>
          </p:cNvPr>
          <p:cNvGrpSpPr/>
          <p:nvPr/>
        </p:nvGrpSpPr>
        <p:grpSpPr>
          <a:xfrm>
            <a:off x="4256" y="2140302"/>
            <a:ext cx="3788229" cy="4638186"/>
            <a:chOff x="107881" y="0"/>
            <a:chExt cx="4313320" cy="4575027"/>
          </a:xfrm>
          <a:scene3d>
            <a:camera prst="orthographicFront"/>
            <a:lightRig rig="flat" dir="t"/>
          </a:scene3d>
        </p:grpSpPr>
        <p:sp>
          <p:nvSpPr>
            <p:cNvPr id="5" name="Altıgen 4">
              <a:extLst>
                <a:ext uri="{FF2B5EF4-FFF2-40B4-BE49-F238E27FC236}">
                  <a16:creationId xmlns:a16="http://schemas.microsoft.com/office/drawing/2014/main" id="{1EA5D3AC-D70D-4871-A0DF-5E12F8AC14DB}"/>
                </a:ext>
              </a:extLst>
            </p:cNvPr>
            <p:cNvSpPr/>
            <p:nvPr/>
          </p:nvSpPr>
          <p:spPr>
            <a:xfrm rot="5400000">
              <a:off x="-22973" y="130854"/>
              <a:ext cx="4575027" cy="4313320"/>
            </a:xfrm>
            <a:prstGeom prst="hexagon">
              <a:avLst>
                <a:gd name="adj" fmla="val 25000"/>
                <a:gd name="vf" fmla="val 115470"/>
              </a:avLst>
            </a:prstGeom>
            <a:solidFill>
              <a:schemeClr val="accent6">
                <a:lumMod val="60000"/>
                <a:lumOff val="40000"/>
              </a:schemeClr>
            </a:solid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tr-TR" dirty="0"/>
            </a:p>
          </p:txBody>
        </p:sp>
        <p:sp>
          <p:nvSpPr>
            <p:cNvPr id="6" name="Altıgen 4">
              <a:extLst>
                <a:ext uri="{FF2B5EF4-FFF2-40B4-BE49-F238E27FC236}">
                  <a16:creationId xmlns:a16="http://schemas.microsoft.com/office/drawing/2014/main" id="{4D0B2A9B-4087-4BCC-B151-B34DC8E8C986}"/>
                </a:ext>
              </a:extLst>
            </p:cNvPr>
            <p:cNvSpPr txBox="1"/>
            <p:nvPr/>
          </p:nvSpPr>
          <p:spPr>
            <a:xfrm>
              <a:off x="806205" y="740696"/>
              <a:ext cx="2916670" cy="30936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tr-TR" sz="3600" kern="1200"/>
            </a:p>
          </p:txBody>
        </p:sp>
      </p:grpSp>
      <p:pic>
        <p:nvPicPr>
          <p:cNvPr id="8" name="İçerik Yer Tutucusu 4">
            <a:extLst>
              <a:ext uri="{FF2B5EF4-FFF2-40B4-BE49-F238E27FC236}">
                <a16:creationId xmlns:a16="http://schemas.microsoft.com/office/drawing/2014/main" id="{B29CB775-E3D9-422E-AAEB-769142963AB5}"/>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792484" y="79512"/>
            <a:ext cx="8313376" cy="6689035"/>
          </a:xfrm>
        </p:spPr>
      </p:pic>
      <p:sp>
        <p:nvSpPr>
          <p:cNvPr id="3" name="Dikdörtgen 2">
            <a:extLst>
              <a:ext uri="{FF2B5EF4-FFF2-40B4-BE49-F238E27FC236}">
                <a16:creationId xmlns:a16="http://schemas.microsoft.com/office/drawing/2014/main" id="{CC489071-90EA-4BBA-A67F-1B313FBBA613}"/>
              </a:ext>
            </a:extLst>
          </p:cNvPr>
          <p:cNvSpPr/>
          <p:nvPr/>
        </p:nvSpPr>
        <p:spPr>
          <a:xfrm>
            <a:off x="117872" y="2891223"/>
            <a:ext cx="3560994" cy="3170099"/>
          </a:xfrm>
          <a:prstGeom prst="rect">
            <a:avLst/>
          </a:prstGeom>
        </p:spPr>
        <p:txBody>
          <a:bodyPr wrap="square">
            <a:spAutoFit/>
          </a:bodyPr>
          <a:lstStyle/>
          <a:p>
            <a:pPr algn="ctr"/>
            <a:r>
              <a:rPr lang="en-US" sz="2500" b="1" dirty="0"/>
              <a:t>1500 years ago in the city of Ur in the Sumerian country, King Nabonidus founded the first museum in a temple structure (the first museum was established in 530 BC)!</a:t>
            </a:r>
            <a:endParaRPr lang="tr-TR" sz="2500" b="1" dirty="0"/>
          </a:p>
        </p:txBody>
      </p:sp>
    </p:spTree>
    <p:extLst>
      <p:ext uri="{BB962C8B-B14F-4D97-AF65-F5344CB8AC3E}">
        <p14:creationId xmlns:p14="http://schemas.microsoft.com/office/powerpoint/2010/main" val="899791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C8CBDF9-7CE7-4AB2-8436-2FB9E15BDA41}"/>
              </a:ext>
            </a:extLst>
          </p:cNvPr>
          <p:cNvPicPr>
            <a:picLocks noChangeAspect="1"/>
          </p:cNvPicPr>
          <p:nvPr/>
        </p:nvPicPr>
        <p:blipFill>
          <a:blip r:embed="rId3"/>
          <a:stretch>
            <a:fillRect/>
          </a:stretch>
        </p:blipFill>
        <p:spPr>
          <a:xfrm>
            <a:off x="80811" y="1905658"/>
            <a:ext cx="4232772" cy="4952342"/>
          </a:xfrm>
          <a:prstGeom prst="rect">
            <a:avLst/>
          </a:prstGeom>
          <a:ln>
            <a:noFill/>
          </a:ln>
          <a:effectLst>
            <a:softEdge rad="112500"/>
          </a:effectLst>
        </p:spPr>
      </p:pic>
      <p:pic>
        <p:nvPicPr>
          <p:cNvPr id="1026" name="Picture 2" descr="SÃ¼mer Ur ile ilgili gÃ¶rsel sonucu">
            <a:extLst>
              <a:ext uri="{FF2B5EF4-FFF2-40B4-BE49-F238E27FC236}">
                <a16:creationId xmlns:a16="http://schemas.microsoft.com/office/drawing/2014/main" id="{E6A83D0B-FCC4-43A4-B40B-8AE52F8CEFBC}"/>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1" b="21751"/>
          <a:stretch/>
        </p:blipFill>
        <p:spPr bwMode="auto">
          <a:xfrm>
            <a:off x="4313583" y="0"/>
            <a:ext cx="787841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a:extLst>
              <a:ext uri="{FF2B5EF4-FFF2-40B4-BE49-F238E27FC236}">
                <a16:creationId xmlns:a16="http://schemas.microsoft.com/office/drawing/2014/main" id="{7B0C46A5-0ED1-4D7C-8E74-5B12B94B0D50}"/>
              </a:ext>
            </a:extLst>
          </p:cNvPr>
          <p:cNvSpPr/>
          <p:nvPr/>
        </p:nvSpPr>
        <p:spPr>
          <a:xfrm>
            <a:off x="4313583" y="182363"/>
            <a:ext cx="7878417" cy="430887"/>
          </a:xfrm>
          <a:prstGeom prst="rect">
            <a:avLst/>
          </a:prstGeom>
        </p:spPr>
        <p:txBody>
          <a:bodyPr wrap="square">
            <a:spAutoFit/>
          </a:bodyPr>
          <a:lstStyle/>
          <a:p>
            <a:pPr algn="ctr"/>
            <a:endParaRPr lang="tr-TR" sz="2200" b="1" dirty="0">
              <a:latin typeface="Arial" panose="020B0604020202020204" pitchFamily="34" charset="0"/>
            </a:endParaRPr>
          </a:p>
        </p:txBody>
      </p:sp>
      <p:sp>
        <p:nvSpPr>
          <p:cNvPr id="6" name="Ok: Köşeli Çift Ayraç 5">
            <a:extLst>
              <a:ext uri="{FF2B5EF4-FFF2-40B4-BE49-F238E27FC236}">
                <a16:creationId xmlns:a16="http://schemas.microsoft.com/office/drawing/2014/main" id="{A8B5FDD3-CB48-456F-B471-1AF0180AB22E}"/>
              </a:ext>
            </a:extLst>
          </p:cNvPr>
          <p:cNvSpPr/>
          <p:nvPr/>
        </p:nvSpPr>
        <p:spPr>
          <a:xfrm>
            <a:off x="283030" y="391886"/>
            <a:ext cx="3951512" cy="1153885"/>
          </a:xfrm>
          <a:prstGeom prst="chevr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tr-TR" sz="2500" b="1" dirty="0">
                <a:solidFill>
                  <a:schemeClr val="tx1"/>
                </a:solidFill>
                <a:latin typeface="Algerian" panose="04020705040A02060702" pitchFamily="82" charset="0"/>
              </a:rPr>
              <a:t>DISCOVERY OF THE FIRST MUSEUM</a:t>
            </a:r>
            <a:endParaRPr lang="tr-TR" sz="2500" dirty="0">
              <a:solidFill>
                <a:schemeClr val="tx1"/>
              </a:solidFill>
              <a:latin typeface="Algerian" panose="04020705040A02060702" pitchFamily="82" charset="0"/>
            </a:endParaRPr>
          </a:p>
        </p:txBody>
      </p:sp>
      <p:sp>
        <p:nvSpPr>
          <p:cNvPr id="2" name="Dikdörtgen 1">
            <a:extLst>
              <a:ext uri="{FF2B5EF4-FFF2-40B4-BE49-F238E27FC236}">
                <a16:creationId xmlns:a16="http://schemas.microsoft.com/office/drawing/2014/main" id="{F81C8CE6-2BB8-47D7-90C1-40E038238D69}"/>
              </a:ext>
            </a:extLst>
          </p:cNvPr>
          <p:cNvSpPr/>
          <p:nvPr/>
        </p:nvSpPr>
        <p:spPr>
          <a:xfrm>
            <a:off x="0" y="720972"/>
            <a:ext cx="697627" cy="369332"/>
          </a:xfrm>
          <a:prstGeom prst="rect">
            <a:avLst/>
          </a:prstGeom>
        </p:spPr>
        <p:txBody>
          <a:bodyPr wrap="none">
            <a:spAutoFit/>
          </a:bodyPr>
          <a:lstStyle/>
          <a:p>
            <a:r>
              <a:rPr lang="tr-TR" b="1" dirty="0">
                <a:latin typeface="Arial" panose="020B0604020202020204" pitchFamily="34" charset="0"/>
              </a:rPr>
              <a:t>1925</a:t>
            </a:r>
            <a:endParaRPr lang="tr-TR" dirty="0"/>
          </a:p>
        </p:txBody>
      </p:sp>
      <p:sp>
        <p:nvSpPr>
          <p:cNvPr id="3" name="Dikdörtgen 2">
            <a:extLst>
              <a:ext uri="{FF2B5EF4-FFF2-40B4-BE49-F238E27FC236}">
                <a16:creationId xmlns:a16="http://schemas.microsoft.com/office/drawing/2014/main" id="{71D3F124-F8E1-432F-8082-BA71A75944B1}"/>
              </a:ext>
            </a:extLst>
          </p:cNvPr>
          <p:cNvSpPr/>
          <p:nvPr/>
        </p:nvSpPr>
        <p:spPr>
          <a:xfrm>
            <a:off x="4392891" y="120807"/>
            <a:ext cx="7516080" cy="1446550"/>
          </a:xfrm>
          <a:prstGeom prst="rect">
            <a:avLst/>
          </a:prstGeom>
        </p:spPr>
        <p:txBody>
          <a:bodyPr wrap="square">
            <a:spAutoFit/>
          </a:bodyPr>
          <a:lstStyle/>
          <a:p>
            <a:pPr algn="just"/>
            <a:r>
              <a:rPr lang="en-US" sz="2200" b="1" dirty="0"/>
              <a:t>Archaeologist Leonard Woolley discovered a collection of</a:t>
            </a:r>
            <a:r>
              <a:rPr lang="tr-TR" sz="2200" b="1" dirty="0"/>
              <a:t> </a:t>
            </a:r>
            <a:r>
              <a:rPr lang="en-US" sz="2200" b="1" dirty="0"/>
              <a:t>interesting artifacts while digging the palace. They belonged to different times and places and were labeled. This was the first museum in the world.</a:t>
            </a:r>
            <a:endParaRPr lang="tr-TR" sz="2200" b="1" dirty="0"/>
          </a:p>
        </p:txBody>
      </p:sp>
    </p:spTree>
    <p:extLst>
      <p:ext uri="{BB962C8B-B14F-4D97-AF65-F5344CB8AC3E}">
        <p14:creationId xmlns:p14="http://schemas.microsoft.com/office/powerpoint/2010/main" val="2253506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62E7C32-0EA0-4F6B-809B-54DA78F22D92}"/>
              </a:ext>
            </a:extLst>
          </p:cNvPr>
          <p:cNvSpPr/>
          <p:nvPr/>
        </p:nvSpPr>
        <p:spPr>
          <a:xfrm>
            <a:off x="1" y="3005589"/>
            <a:ext cx="3371647" cy="2923877"/>
          </a:xfrm>
          <a:prstGeom prst="rect">
            <a:avLst/>
          </a:prstGeom>
          <a:solidFill>
            <a:schemeClr val="accent6">
              <a:lumMod val="60000"/>
              <a:lumOff val="40000"/>
            </a:schemeClr>
          </a:solidFill>
        </p:spPr>
        <p:txBody>
          <a:bodyPr wrap="square">
            <a:spAutoFit/>
          </a:bodyPr>
          <a:lstStyle/>
          <a:p>
            <a:pPr lvl="0" algn="ctr" eaLnBrk="0" fontAlgn="base" hangingPunct="0">
              <a:spcBef>
                <a:spcPct val="0"/>
              </a:spcBef>
              <a:spcAft>
                <a:spcPct val="0"/>
              </a:spcAft>
            </a:pPr>
            <a:r>
              <a:rPr lang="tr-TR" altLang="tr-TR" sz="2300" b="1" dirty="0">
                <a:solidFill>
                  <a:srgbClr val="222222"/>
                </a:solidFill>
                <a:latin typeface="inherit"/>
              </a:rPr>
              <a:t>The Alexandria Museum, </a:t>
            </a:r>
            <a:r>
              <a:rPr lang="tr-TR" altLang="tr-TR" sz="2300" b="1" dirty="0" err="1">
                <a:solidFill>
                  <a:srgbClr val="222222"/>
                </a:solidFill>
                <a:latin typeface="inherit"/>
              </a:rPr>
              <a:t>which</a:t>
            </a:r>
            <a:r>
              <a:rPr lang="tr-TR" altLang="tr-TR" sz="2300" b="1" dirty="0">
                <a:solidFill>
                  <a:srgbClr val="222222"/>
                </a:solidFill>
                <a:latin typeface="inherit"/>
              </a:rPr>
              <a:t> </a:t>
            </a:r>
            <a:r>
              <a:rPr lang="tr-TR" altLang="tr-TR" sz="2300" b="1" dirty="0" err="1">
                <a:solidFill>
                  <a:srgbClr val="222222"/>
                </a:solidFill>
                <a:latin typeface="inherit"/>
              </a:rPr>
              <a:t>was</a:t>
            </a:r>
            <a:r>
              <a:rPr lang="tr-TR" altLang="tr-TR" sz="2300" b="1" dirty="0">
                <a:solidFill>
                  <a:srgbClr val="222222"/>
                </a:solidFill>
                <a:latin typeface="inherit"/>
              </a:rPr>
              <a:t> </a:t>
            </a:r>
            <a:r>
              <a:rPr lang="tr-TR" altLang="tr-TR" sz="2300" b="1" dirty="0" err="1">
                <a:solidFill>
                  <a:srgbClr val="222222"/>
                </a:solidFill>
                <a:latin typeface="inherit"/>
              </a:rPr>
              <a:t>established</a:t>
            </a:r>
            <a:r>
              <a:rPr lang="tr-TR" altLang="tr-TR" sz="2300" b="1" dirty="0">
                <a:solidFill>
                  <a:srgbClr val="222222"/>
                </a:solidFill>
                <a:latin typeface="inherit"/>
              </a:rPr>
              <a:t> </a:t>
            </a:r>
            <a:r>
              <a:rPr lang="tr-TR" altLang="tr-TR" sz="2300" b="1" dirty="0" err="1">
                <a:solidFill>
                  <a:srgbClr val="222222"/>
                </a:solidFill>
                <a:latin typeface="inherit"/>
              </a:rPr>
              <a:t>during</a:t>
            </a:r>
            <a:r>
              <a:rPr lang="tr-TR" altLang="tr-TR" sz="2300" b="1" dirty="0">
                <a:solidFill>
                  <a:srgbClr val="222222"/>
                </a:solidFill>
                <a:latin typeface="inherit"/>
              </a:rPr>
              <a:t> </a:t>
            </a:r>
          </a:p>
          <a:p>
            <a:pPr lvl="0" algn="ctr" eaLnBrk="0" fontAlgn="base" hangingPunct="0">
              <a:spcBef>
                <a:spcPct val="0"/>
              </a:spcBef>
              <a:spcAft>
                <a:spcPct val="0"/>
              </a:spcAft>
            </a:pPr>
            <a:r>
              <a:rPr lang="tr-TR" altLang="tr-TR" sz="2300" b="1" dirty="0">
                <a:solidFill>
                  <a:srgbClr val="222222"/>
                </a:solidFill>
                <a:latin typeface="inherit"/>
              </a:rPr>
              <a:t>the </a:t>
            </a:r>
            <a:r>
              <a:rPr lang="tr-TR" altLang="tr-TR" sz="2300" b="1" dirty="0" err="1">
                <a:solidFill>
                  <a:srgbClr val="222222"/>
                </a:solidFill>
                <a:latin typeface="inherit"/>
              </a:rPr>
              <a:t>Ptolemaic</a:t>
            </a:r>
            <a:r>
              <a:rPr lang="tr-TR" altLang="tr-TR" sz="2300" b="1" dirty="0">
                <a:solidFill>
                  <a:srgbClr val="222222"/>
                </a:solidFill>
                <a:latin typeface="inherit"/>
              </a:rPr>
              <a:t> </a:t>
            </a:r>
            <a:r>
              <a:rPr lang="tr-TR" altLang="tr-TR" sz="2300" b="1" dirty="0" err="1">
                <a:solidFill>
                  <a:srgbClr val="222222"/>
                </a:solidFill>
                <a:latin typeface="inherit"/>
              </a:rPr>
              <a:t>Civilization</a:t>
            </a:r>
            <a:r>
              <a:rPr lang="tr-TR" altLang="tr-TR" sz="2300" b="1" dirty="0">
                <a:solidFill>
                  <a:srgbClr val="222222"/>
                </a:solidFill>
                <a:latin typeface="inherit"/>
              </a:rPr>
              <a:t> </a:t>
            </a:r>
            <a:r>
              <a:rPr lang="tr-TR" altLang="tr-TR" sz="2300" b="1" dirty="0" err="1">
                <a:solidFill>
                  <a:srgbClr val="222222"/>
                </a:solidFill>
                <a:latin typeface="inherit"/>
              </a:rPr>
              <a:t>Period</a:t>
            </a:r>
            <a:r>
              <a:rPr lang="tr-TR" altLang="tr-TR" sz="2300" b="1" dirty="0">
                <a:solidFill>
                  <a:srgbClr val="222222"/>
                </a:solidFill>
                <a:latin typeface="inherit"/>
              </a:rPr>
              <a:t> </a:t>
            </a:r>
            <a:r>
              <a:rPr lang="tr-TR" altLang="tr-TR" sz="2300" b="1" dirty="0" err="1">
                <a:solidFill>
                  <a:srgbClr val="222222"/>
                </a:solidFill>
                <a:latin typeface="inherit"/>
              </a:rPr>
              <a:t>that</a:t>
            </a:r>
            <a:r>
              <a:rPr lang="tr-TR" altLang="tr-TR" sz="2300" b="1" dirty="0">
                <a:solidFill>
                  <a:srgbClr val="222222"/>
                </a:solidFill>
                <a:latin typeface="inherit"/>
              </a:rPr>
              <a:t> </a:t>
            </a:r>
            <a:r>
              <a:rPr lang="tr-TR" altLang="tr-TR" sz="2300" b="1" dirty="0" err="1">
                <a:solidFill>
                  <a:srgbClr val="222222"/>
                </a:solidFill>
                <a:latin typeface="inherit"/>
              </a:rPr>
              <a:t>reigned</a:t>
            </a:r>
            <a:r>
              <a:rPr lang="tr-TR" altLang="tr-TR" sz="2300" b="1" dirty="0">
                <a:solidFill>
                  <a:srgbClr val="222222"/>
                </a:solidFill>
                <a:latin typeface="inherit"/>
              </a:rPr>
              <a:t> in </a:t>
            </a:r>
          </a:p>
          <a:p>
            <a:pPr lvl="0" algn="ctr" eaLnBrk="0" fontAlgn="base" hangingPunct="0">
              <a:spcBef>
                <a:spcPct val="0"/>
              </a:spcBef>
              <a:spcAft>
                <a:spcPct val="0"/>
              </a:spcAft>
            </a:pPr>
            <a:r>
              <a:rPr lang="tr-TR" altLang="tr-TR" sz="2300" b="1" dirty="0" err="1">
                <a:solidFill>
                  <a:srgbClr val="222222"/>
                </a:solidFill>
                <a:latin typeface="inherit"/>
              </a:rPr>
              <a:t>Egypt</a:t>
            </a:r>
            <a:r>
              <a:rPr lang="tr-TR" altLang="tr-TR" sz="2300" b="1" dirty="0">
                <a:solidFill>
                  <a:srgbClr val="222222"/>
                </a:solidFill>
                <a:latin typeface="inherit"/>
              </a:rPr>
              <a:t> 1700 </a:t>
            </a:r>
            <a:r>
              <a:rPr lang="tr-TR" altLang="tr-TR" sz="2300" b="1" dirty="0" err="1">
                <a:solidFill>
                  <a:srgbClr val="222222"/>
                </a:solidFill>
                <a:latin typeface="inherit"/>
              </a:rPr>
              <a:t>years</a:t>
            </a:r>
            <a:r>
              <a:rPr lang="tr-TR" altLang="tr-TR" sz="2300" b="1" dirty="0">
                <a:solidFill>
                  <a:srgbClr val="222222"/>
                </a:solidFill>
                <a:latin typeface="inherit"/>
              </a:rPr>
              <a:t> </a:t>
            </a:r>
            <a:r>
              <a:rPr lang="tr-TR" altLang="tr-TR" sz="2300" b="1" dirty="0" err="1">
                <a:solidFill>
                  <a:srgbClr val="222222"/>
                </a:solidFill>
                <a:latin typeface="inherit"/>
              </a:rPr>
              <a:t>ago</a:t>
            </a:r>
            <a:r>
              <a:rPr lang="tr-TR" altLang="tr-TR" sz="2300" b="1" dirty="0">
                <a:solidFill>
                  <a:srgbClr val="222222"/>
                </a:solidFill>
                <a:latin typeface="inherit"/>
              </a:rPr>
              <a:t>, is </a:t>
            </a:r>
            <a:r>
              <a:rPr lang="tr-TR" altLang="tr-TR" sz="2300" b="1" dirty="0" err="1">
                <a:solidFill>
                  <a:srgbClr val="222222"/>
                </a:solidFill>
                <a:latin typeface="inherit"/>
              </a:rPr>
              <a:t>one</a:t>
            </a:r>
            <a:r>
              <a:rPr lang="tr-TR" altLang="tr-TR" sz="2300" b="1" dirty="0">
                <a:solidFill>
                  <a:srgbClr val="222222"/>
                </a:solidFill>
                <a:latin typeface="inherit"/>
              </a:rPr>
              <a:t> of the </a:t>
            </a:r>
            <a:r>
              <a:rPr lang="tr-TR" altLang="tr-TR" sz="2300" b="1" dirty="0" err="1">
                <a:solidFill>
                  <a:srgbClr val="222222"/>
                </a:solidFill>
                <a:latin typeface="inherit"/>
              </a:rPr>
              <a:t>largest</a:t>
            </a:r>
            <a:r>
              <a:rPr lang="tr-TR" altLang="tr-TR" sz="2300" b="1" dirty="0">
                <a:solidFill>
                  <a:srgbClr val="222222"/>
                </a:solidFill>
                <a:latin typeface="inherit"/>
              </a:rPr>
              <a:t> </a:t>
            </a:r>
            <a:r>
              <a:rPr lang="tr-TR" altLang="tr-TR" sz="2300" b="1" dirty="0" err="1">
                <a:solidFill>
                  <a:srgbClr val="222222"/>
                </a:solidFill>
                <a:latin typeface="inherit"/>
              </a:rPr>
              <a:t>known</a:t>
            </a:r>
            <a:r>
              <a:rPr lang="tr-TR" altLang="tr-TR" sz="2300" b="1" dirty="0">
                <a:solidFill>
                  <a:srgbClr val="222222"/>
                </a:solidFill>
                <a:latin typeface="inherit"/>
              </a:rPr>
              <a:t> </a:t>
            </a:r>
            <a:r>
              <a:rPr lang="tr-TR" altLang="tr-TR" sz="2300" b="1" dirty="0" err="1">
                <a:solidFill>
                  <a:srgbClr val="222222"/>
                </a:solidFill>
                <a:latin typeface="inherit"/>
              </a:rPr>
              <a:t>museums</a:t>
            </a:r>
            <a:r>
              <a:rPr lang="tr-TR" altLang="tr-TR" sz="2300" b="1" dirty="0">
                <a:solidFill>
                  <a:srgbClr val="222222"/>
                </a:solidFill>
                <a:latin typeface="inherit"/>
              </a:rPr>
              <a:t>.</a:t>
            </a:r>
            <a:r>
              <a:rPr lang="tr-TR" altLang="tr-TR" sz="2300" b="1" dirty="0"/>
              <a:t> </a:t>
            </a:r>
            <a:endParaRPr lang="tr-TR" altLang="tr-TR" sz="2300" b="1" dirty="0">
              <a:latin typeface="Arial" panose="020B0604020202020204" pitchFamily="34" charset="0"/>
            </a:endParaRPr>
          </a:p>
        </p:txBody>
      </p:sp>
      <p:pic>
        <p:nvPicPr>
          <p:cNvPr id="2052" name="Picture 4" descr="Ä°lgili resim">
            <a:extLst>
              <a:ext uri="{FF2B5EF4-FFF2-40B4-BE49-F238E27FC236}">
                <a16:creationId xmlns:a16="http://schemas.microsoft.com/office/drawing/2014/main" id="{4C0E7516-AF2A-4A23-AB67-B9670D9F8F1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6788"/>
          <a:stretch/>
        </p:blipFill>
        <p:spPr bwMode="auto">
          <a:xfrm>
            <a:off x="3371648" y="0"/>
            <a:ext cx="8820352"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E8AB0FBD-79BF-4EF3-B753-ED525AB3DF8E}"/>
              </a:ext>
            </a:extLst>
          </p:cNvPr>
          <p:cNvPicPr>
            <a:picLocks noChangeAspect="1"/>
          </p:cNvPicPr>
          <p:nvPr/>
        </p:nvPicPr>
        <p:blipFill>
          <a:blip r:embed="rId4"/>
          <a:stretch>
            <a:fillRect/>
          </a:stretch>
        </p:blipFill>
        <p:spPr>
          <a:xfrm>
            <a:off x="934342" y="1210550"/>
            <a:ext cx="1733011" cy="1733011"/>
          </a:xfrm>
          <a:prstGeom prst="rect">
            <a:avLst/>
          </a:prstGeom>
        </p:spPr>
      </p:pic>
    </p:spTree>
    <p:extLst>
      <p:ext uri="{BB962C8B-B14F-4D97-AF65-F5344CB8AC3E}">
        <p14:creationId xmlns:p14="http://schemas.microsoft.com/office/powerpoint/2010/main" val="3515849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4" descr="the old Alexandria museum ile ilgili gÃ¶rsel sonucu">
            <a:extLst>
              <a:ext uri="{FF2B5EF4-FFF2-40B4-BE49-F238E27FC236}">
                <a16:creationId xmlns:a16="http://schemas.microsoft.com/office/drawing/2014/main" id="{EA7773D1-E31C-4B9E-8724-B368D846F72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913" b="9209"/>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798802A8-F7E4-473B-9E74-D455205BF507}"/>
              </a:ext>
            </a:extLst>
          </p:cNvPr>
          <p:cNvSpPr/>
          <p:nvPr/>
        </p:nvSpPr>
        <p:spPr>
          <a:xfrm>
            <a:off x="5492694" y="3244334"/>
            <a:ext cx="1206612" cy="369332"/>
          </a:xfrm>
          <a:prstGeom prst="rect">
            <a:avLst/>
          </a:prstGeom>
        </p:spPr>
        <p:txBody>
          <a:bodyPr wrap="none">
            <a:spAutoFit/>
          </a:bodyPr>
          <a:lstStyle/>
          <a:p>
            <a:r>
              <a:rPr lang="tr-TR" altLang="tr-TR" b="1" dirty="0">
                <a:solidFill>
                  <a:srgbClr val="222222"/>
                </a:solidFill>
                <a:latin typeface="inherit"/>
              </a:rPr>
              <a:t>Alexandria</a:t>
            </a:r>
            <a:endParaRPr lang="tr-TR" dirty="0"/>
          </a:p>
        </p:txBody>
      </p:sp>
      <p:sp>
        <p:nvSpPr>
          <p:cNvPr id="3" name="Dikdörtgen 2">
            <a:extLst>
              <a:ext uri="{FF2B5EF4-FFF2-40B4-BE49-F238E27FC236}">
                <a16:creationId xmlns:a16="http://schemas.microsoft.com/office/drawing/2014/main" id="{CF93E884-7566-41A4-888B-925E9847AE36}"/>
              </a:ext>
            </a:extLst>
          </p:cNvPr>
          <p:cNvSpPr/>
          <p:nvPr/>
        </p:nvSpPr>
        <p:spPr>
          <a:xfrm>
            <a:off x="5492694" y="3244334"/>
            <a:ext cx="1206612" cy="369332"/>
          </a:xfrm>
          <a:prstGeom prst="rect">
            <a:avLst/>
          </a:prstGeom>
        </p:spPr>
        <p:txBody>
          <a:bodyPr wrap="none">
            <a:spAutoFit/>
          </a:bodyPr>
          <a:lstStyle/>
          <a:p>
            <a:r>
              <a:rPr lang="tr-TR" altLang="tr-TR" b="1" dirty="0">
                <a:solidFill>
                  <a:srgbClr val="222222"/>
                </a:solidFill>
                <a:latin typeface="inherit"/>
              </a:rPr>
              <a:t>Alexandria</a:t>
            </a:r>
            <a:endParaRPr lang="tr-TR" b="1" dirty="0"/>
          </a:p>
        </p:txBody>
      </p:sp>
      <p:sp>
        <p:nvSpPr>
          <p:cNvPr id="4" name="Dikdörtgen 3">
            <a:extLst>
              <a:ext uri="{FF2B5EF4-FFF2-40B4-BE49-F238E27FC236}">
                <a16:creationId xmlns:a16="http://schemas.microsoft.com/office/drawing/2014/main" id="{9D38E58E-1319-4629-B724-321047547A39}"/>
              </a:ext>
            </a:extLst>
          </p:cNvPr>
          <p:cNvSpPr/>
          <p:nvPr/>
        </p:nvSpPr>
        <p:spPr>
          <a:xfrm>
            <a:off x="81709" y="6383459"/>
            <a:ext cx="1206612" cy="369332"/>
          </a:xfrm>
          <a:prstGeom prst="rect">
            <a:avLst/>
          </a:prstGeom>
        </p:spPr>
        <p:txBody>
          <a:bodyPr wrap="none">
            <a:spAutoFit/>
          </a:bodyPr>
          <a:lstStyle/>
          <a:p>
            <a:r>
              <a:rPr lang="tr-TR" altLang="tr-TR" b="1" dirty="0">
                <a:solidFill>
                  <a:srgbClr val="222222"/>
                </a:solidFill>
                <a:latin typeface="inherit"/>
              </a:rPr>
              <a:t>Alexandria</a:t>
            </a:r>
            <a:endParaRPr lang="tr-TR" b="1" dirty="0"/>
          </a:p>
        </p:txBody>
      </p:sp>
    </p:spTree>
    <p:extLst>
      <p:ext uri="{BB962C8B-B14F-4D97-AF65-F5344CB8AC3E}">
        <p14:creationId xmlns:p14="http://schemas.microsoft.com/office/powerpoint/2010/main" val="212360358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58</TotalTime>
  <Words>713</Words>
  <Application>Microsoft Office PowerPoint</Application>
  <PresentationFormat>Geniş ekran</PresentationFormat>
  <Paragraphs>130</Paragraphs>
  <Slides>47</Slides>
  <Notes>20</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47</vt:i4>
      </vt:variant>
    </vt:vector>
  </HeadingPairs>
  <TitlesOfParts>
    <vt:vector size="59" baseType="lpstr">
      <vt:lpstr>Algerian</vt:lpstr>
      <vt:lpstr>AR BLANCA</vt:lpstr>
      <vt:lpstr>AR CENA</vt:lpstr>
      <vt:lpstr>Arial</vt:lpstr>
      <vt:lpstr>Arial</vt:lpstr>
      <vt:lpstr>Calibri</vt:lpstr>
      <vt:lpstr>Calibri Light</vt:lpstr>
      <vt:lpstr>Footlight MT Light</vt:lpstr>
      <vt:lpstr>Impact</vt:lpstr>
      <vt:lpstr>inherit</vt:lpstr>
      <vt:lpstr>Verdana</vt:lpstr>
      <vt:lpstr>Office Teması</vt:lpstr>
      <vt:lpstr>PowerPoint Sunusu</vt:lpstr>
      <vt:lpstr>PowerPoint Sunusu</vt:lpstr>
      <vt:lpstr>Collecting Preserving Exhibiting Searching Educating Entertaining</vt:lpstr>
      <vt:lpstr>PowerPoint Sunusu</vt:lpstr>
      <vt:lpstr>PowerPoint Sunusu</vt:lpstr>
      <vt:lpstr>PowerPoint Sunusu</vt:lpstr>
      <vt:lpstr>PowerPoint Sunusu</vt:lpstr>
      <vt:lpstr>PowerPoint Sunusu</vt:lpstr>
      <vt:lpstr>PowerPoint Sunusu</vt:lpstr>
      <vt:lpstr>WHAT WERE THERE IN THE MUSEUM OF ALEXANDRIA?</vt:lpstr>
      <vt:lpstr>1900 YEARS AGO…  THE FIRST OPEN AIR MUSEUM  FROM ROMANS </vt:lpstr>
      <vt:lpstr>Enormous museums were established in Europe between 1300 and 1500… </vt:lpstr>
      <vt:lpstr>New collections were combined… as cabinets of curiosities..</vt:lpstr>
      <vt:lpstr>New collections were transformed in tıo real Museums…</vt:lpstr>
      <vt:lpstr> British Museum was established  in 1753 in London </vt:lpstr>
      <vt:lpstr>8 million objects  at the museum! One of them is the jade stone mask of Aztec King Moctezuma.  This object is very valuable!!!</vt:lpstr>
      <vt:lpstr>PowerPoint Sunusu</vt:lpstr>
      <vt:lpstr>380.000 objects were there in the museum! Mona Lisa is one of them… Very valuable! </vt:lpstr>
      <vt:lpstr>You? </vt:lpstr>
      <vt:lpstr>PowerPoint Sunusu</vt:lpstr>
      <vt:lpstr>PowerPoint Sunusu</vt:lpstr>
      <vt:lpstr>PowerPoint Sunusu</vt:lpstr>
      <vt:lpstr>PowerPoint Sunusu</vt:lpstr>
      <vt:lpstr>182.124 Museum objects! Hatti Sundiscs are one of the highlights… This one is very valuable…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School Museum</vt:lpstr>
      <vt:lpstr>PowerPoint Sunusu</vt:lpstr>
      <vt:lpstr>PowerPoint Sunusu</vt:lpstr>
      <vt:lpstr>PowerPoint Sunusu</vt:lpstr>
      <vt:lpstr>Your favorite?</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Ceren Karadeniz</dc:creator>
  <cp:lastModifiedBy>Ceren Karadeniz</cp:lastModifiedBy>
  <cp:revision>14</cp:revision>
  <dcterms:created xsi:type="dcterms:W3CDTF">2018-10-04T19:21:18Z</dcterms:created>
  <dcterms:modified xsi:type="dcterms:W3CDTF">2019-09-24T20:47:10Z</dcterms:modified>
</cp:coreProperties>
</file>