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6" r:id="rId6"/>
    <p:sldId id="271" r:id="rId7"/>
    <p:sldId id="273" r:id="rId8"/>
    <p:sldId id="272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7</a:t>
            </a:r>
            <a:r>
              <a:rPr lang="ko-KR" altLang="en-US" dirty="0">
                <a:solidFill>
                  <a:srgbClr val="FFC000"/>
                </a:solidFill>
              </a:rPr>
              <a:t>과  과일</a:t>
            </a:r>
            <a:r>
              <a:rPr lang="en-US" altLang="ko-KR" dirty="0">
                <a:solidFill>
                  <a:srgbClr val="FFC000"/>
                </a:solidFill>
              </a:rPr>
              <a:t/>
            </a:r>
            <a:br>
              <a:rPr lang="en-US" altLang="ko-KR" dirty="0">
                <a:solidFill>
                  <a:srgbClr val="FFC000"/>
                </a:solidFill>
              </a:rPr>
            </a:br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8</a:t>
            </a:r>
            <a:r>
              <a:rPr lang="ko-KR" altLang="en-US" dirty="0">
                <a:solidFill>
                  <a:srgbClr val="FFC000"/>
                </a:solidFill>
              </a:rPr>
              <a:t>과 날씨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9">
            <a:extLst>
              <a:ext uri="{FF2B5EF4-FFF2-40B4-BE49-F238E27FC236}">
                <a16:creationId xmlns:a16="http://schemas.microsoft.com/office/drawing/2014/main" id="{06E55D0C-8357-4057-85F1-EC738D27D317}"/>
              </a:ext>
            </a:extLst>
          </p:cNvPr>
          <p:cNvSpPr txBox="1"/>
          <p:nvPr/>
        </p:nvSpPr>
        <p:spPr>
          <a:xfrm>
            <a:off x="415636" y="2416639"/>
            <a:ext cx="5503026" cy="3435522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70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붉게 타는 산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/>
            </a:r>
            <a:b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</a:b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울긋불긋 단풍</a:t>
            </a:r>
            <a:endParaRPr lang="en-US" sz="2800" dirty="0">
              <a:ln>
                <a:solidFill>
                  <a:schemeClr val="bg1">
                    <a:lumMod val="75000"/>
                    <a:lumOff val="25000"/>
                    <a:alpha val="10000"/>
                  </a:schemeClr>
                </a:solidFill>
              </a:ln>
              <a:solidFill>
                <a:schemeClr val="tx2"/>
              </a:solidFill>
              <a:effectLst>
                <a:outerShdw blurRad="9525" dist="25400" dir="14640000" algn="tl" rotWithShape="0">
                  <a:schemeClr val="bg1">
                    <a:alpha val="30000"/>
                  </a:schemeClr>
                </a:outerShdw>
              </a:effectLst>
            </a:endParaRPr>
          </a:p>
          <a:p>
            <a:pPr indent="139700" algn="ctr">
              <a:spcAft>
                <a:spcPts val="70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〈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10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월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19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일〉설악산의 단풍이 한창 이다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이번 주말엔 관광객이 몰릴 듯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바쁜 직장인에게는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1-2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시간에 오를 수 있는 주변 산이라도 권하 고 싶다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서울 근교 산은 </a:t>
            </a:r>
            <a:r>
              <a:rPr lang="ko-KR" sz="2800" dirty="0" err="1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월말쯤에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 울긋불긋 물들 것 같다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5" name="Shape 41">
            <a:extLst>
              <a:ext uri="{FF2B5EF4-FFF2-40B4-BE49-F238E27FC236}">
                <a16:creationId xmlns:a16="http://schemas.microsoft.com/office/drawing/2014/main" id="{0A89728B-611C-48E3-A991-82F1D2CE4EB9}"/>
              </a:ext>
            </a:extLst>
          </p:cNvPr>
          <p:cNvSpPr txBox="1"/>
          <p:nvPr/>
        </p:nvSpPr>
        <p:spPr>
          <a:xfrm>
            <a:off x="6273340" y="2455228"/>
            <a:ext cx="5503024" cy="2748539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70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추웠다 더웠다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/>
            </a:r>
            <a:b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</a:b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삼한사온</a:t>
            </a:r>
            <a:endParaRPr lang="en-US" sz="2800" dirty="0">
              <a:ln>
                <a:solidFill>
                  <a:schemeClr val="bg1">
                    <a:lumMod val="75000"/>
                    <a:lumOff val="25000"/>
                    <a:alpha val="10000"/>
                  </a:schemeClr>
                </a:solidFill>
              </a:ln>
              <a:solidFill>
                <a:schemeClr val="tx2"/>
              </a:solidFill>
              <a:effectLst>
                <a:outerShdw blurRad="9525" dist="25400" dir="14640000" algn="tl" rotWithShape="0">
                  <a:schemeClr val="bg1">
                    <a:alpha val="30000"/>
                  </a:schemeClr>
                </a:outerShdw>
              </a:effectLst>
            </a:endParaRPr>
          </a:p>
          <a:p>
            <a:pPr indent="139700" algn="ctr">
              <a:spcAft>
                <a:spcPts val="70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〈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월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11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일〉삼한사온은 찬 공기를 지닌 대륙성 고기압이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3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일간 발달 했다가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4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일간 약해지는 현상을 말 한다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이럴 때는 특별히 감기를 </a:t>
            </a:r>
            <a:r>
              <a:rPr lang="ko-KR" sz="2800" dirty="0" smtClean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조심해야겠다</a:t>
            </a:r>
            <a:r>
              <a:rPr lang="en-US" sz="2400" dirty="0">
                <a:effectLst/>
                <a:latin typeface="Batang" panose="02030600000101010101" pitchFamily="18" charset="-127"/>
                <a:ea typeface="Batang" panose="02030600000101010101" pitchFamily="18" charset="-127"/>
                <a:cs typeface="Batang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933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06" y="988290"/>
            <a:ext cx="7768387" cy="585187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과일을 좋아하세요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네，좋아해요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무슨 과일을 좋아하세요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모든 과일을 다 좋아해요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그렇지만 사과와 귤을 특히 좋아해요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한국 사과가 맛있지요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맛있어요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미국 사과와 달라요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7</a:t>
            </a:r>
            <a:r>
              <a:rPr lang="ko-KR" altLang="en-US" dirty="0">
                <a:solidFill>
                  <a:srgbClr val="FFC000"/>
                </a:solidFill>
              </a:rPr>
              <a:t>과  과일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56" y="482600"/>
            <a:ext cx="11754197" cy="6375400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윤희</a:t>
            </a:r>
            <a:r>
              <a:rPr lang="en-US" altLang="ko-KR" sz="2600" dirty="0"/>
              <a:t>	: </a:t>
            </a:r>
            <a:r>
              <a:rPr lang="ko-KR" altLang="en-US" sz="2600" dirty="0"/>
              <a:t>과일을 어디에서 사세요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동네 가게에서 사요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	</a:t>
            </a:r>
            <a:r>
              <a:rPr lang="ko-KR" altLang="en-US" sz="2600" dirty="0"/>
              <a:t>윤희씨는 과일을 어디 에서 사세요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저는 도매 시장에 가서 사요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	</a:t>
            </a:r>
            <a:r>
              <a:rPr lang="ko-KR" altLang="en-US" sz="2600" dirty="0"/>
              <a:t>큰 시 장에는 안 가세요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아직 못 갔어요</a:t>
            </a:r>
            <a:r>
              <a:rPr lang="en-US" altLang="ko-KR" sz="2600" dirty="0"/>
              <a:t>. </a:t>
            </a:r>
            <a:r>
              <a:rPr lang="ko-KR" altLang="en-US" sz="2600" dirty="0"/>
              <a:t>길을 몰라요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거기 가면 물건도 많고 값도 싸요</a:t>
            </a:r>
            <a:r>
              <a:rPr lang="en-US" altLang="ko-KR" sz="2600" dirty="0"/>
              <a:t>. </a:t>
            </a:r>
            <a:r>
              <a:rPr lang="ko-KR" altLang="en-US" sz="2600" dirty="0"/>
              <a:t>다음에 함께 가요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감사합니다</a:t>
            </a:r>
            <a:r>
              <a:rPr lang="en-US" altLang="ko-KR" sz="2600" dirty="0"/>
              <a:t>. </a:t>
            </a:r>
            <a:r>
              <a:rPr lang="ko-KR" altLang="en-US" sz="2600" dirty="0"/>
              <a:t>저도 가 보고 싶어요</a:t>
            </a:r>
            <a:r>
              <a:rPr lang="en-US" altLang="ko-KR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과일</a:t>
            </a:r>
            <a:endParaRPr lang="en-US" altLang="ko-KR" sz="2800" dirty="0"/>
          </a:p>
          <a:p>
            <a:r>
              <a:rPr lang="ko-KR" altLang="en-US" sz="2800" dirty="0"/>
              <a:t>좋아하다 </a:t>
            </a:r>
            <a:endParaRPr lang="en-US" altLang="ko-KR" sz="2800" dirty="0"/>
          </a:p>
          <a:p>
            <a:r>
              <a:rPr lang="ko-KR" altLang="en-US" sz="2800" dirty="0"/>
              <a:t>귤</a:t>
            </a:r>
            <a:endParaRPr lang="en-US" altLang="ko-KR" sz="2800" dirty="0"/>
          </a:p>
          <a:p>
            <a:r>
              <a:rPr lang="ko-KR" altLang="en-US" sz="2800" dirty="0"/>
              <a:t>특히</a:t>
            </a:r>
            <a:endParaRPr lang="en-US" altLang="ko-KR" sz="2800" dirty="0"/>
          </a:p>
          <a:p>
            <a:r>
              <a:rPr lang="ko-KR" altLang="en-US" sz="2800" dirty="0"/>
              <a:t>가게</a:t>
            </a:r>
            <a:endParaRPr lang="en-US" altLang="ko-KR" sz="2800" dirty="0"/>
          </a:p>
          <a:p>
            <a:r>
              <a:rPr lang="ko-KR" altLang="en-US" sz="2800" dirty="0"/>
              <a:t>시 장	</a:t>
            </a:r>
            <a:endParaRPr lang="tr-TR" altLang="ko-KR" sz="2800" dirty="0"/>
          </a:p>
          <a:p>
            <a:r>
              <a:rPr lang="ko-KR" altLang="en-US" sz="2800" dirty="0"/>
              <a:t>무슨</a:t>
            </a:r>
            <a:r>
              <a:rPr lang="tr-TR" altLang="ko-KR" sz="2800" dirty="0"/>
              <a:t> </a:t>
            </a:r>
          </a:p>
          <a:p>
            <a:r>
              <a:rPr lang="ko-KR" altLang="en-US" sz="2800" dirty="0"/>
              <a:t>사과</a:t>
            </a:r>
            <a:endParaRPr lang="tr-TR" altLang="ko-KR" sz="2800" dirty="0"/>
          </a:p>
          <a:p>
            <a:r>
              <a:rPr lang="ko-KR" altLang="en-US" sz="2800" dirty="0"/>
              <a:t>다르다</a:t>
            </a:r>
            <a:endParaRPr lang="tr-TR" altLang="ko-KR" sz="2800" dirty="0"/>
          </a:p>
          <a:p>
            <a:r>
              <a:rPr lang="ko-KR" altLang="en-US" sz="2800" dirty="0"/>
              <a:t>도매 </a:t>
            </a:r>
            <a:endParaRPr lang="en-US" altLang="ko-KR" sz="2800" dirty="0"/>
          </a:p>
          <a:p>
            <a:r>
              <a:rPr lang="ko-KR" altLang="en-US" sz="2800" dirty="0"/>
              <a:t>아직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특히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트키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값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맛있지요［마딛</a:t>
            </a:r>
            <a:r>
              <a:rPr lang="en-US" altLang="ko-KR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/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마싣찌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요］ </a:t>
            </a:r>
            <a:endParaRPr lang="en-US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감사합니다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감사함니다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 </a:t>
            </a: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새벽 시장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모두가 잠들어 있는 새벽 </a:t>
            </a:r>
            <a:r>
              <a:rPr lang="en-US" altLang="ko-KR" dirty="0"/>
              <a:t>3</a:t>
            </a:r>
            <a:r>
              <a:rPr lang="ko-KR" altLang="en-US" dirty="0"/>
              <a:t>시쯤 지하철 </a:t>
            </a:r>
            <a:r>
              <a:rPr lang="en-US" altLang="ko-KR" dirty="0"/>
              <a:t>4</a:t>
            </a:r>
            <a:r>
              <a:rPr lang="ko-KR" altLang="en-US" dirty="0"/>
              <a:t>호선 </a:t>
            </a:r>
            <a:r>
              <a:rPr lang="ko-KR" altLang="en-US" dirty="0" err="1"/>
              <a:t>회현역</a:t>
            </a:r>
            <a:r>
              <a:rPr lang="ko-KR" altLang="en-US" dirty="0"/>
              <a:t> 입구에 서면 신나 는 음악 소리가 들리고 그 음악에 맞춰 화려한 불빛들이 번쩍거린다</a:t>
            </a:r>
            <a:r>
              <a:rPr lang="en-US" altLang="ko-KR" dirty="0"/>
              <a:t>. </a:t>
            </a:r>
            <a:r>
              <a:rPr lang="ko-KR" altLang="en-US" dirty="0"/>
              <a:t>그 곳 은 서울의 남대문 시장</a:t>
            </a:r>
            <a:r>
              <a:rPr lang="en-US" altLang="ko-KR" dirty="0"/>
              <a:t>. </a:t>
            </a:r>
            <a:r>
              <a:rPr lang="ko-KR" altLang="en-US" dirty="0"/>
              <a:t>지하철 </a:t>
            </a:r>
            <a:r>
              <a:rPr lang="en-US" altLang="ko-KR" dirty="0"/>
              <a:t>2</a:t>
            </a:r>
            <a:r>
              <a:rPr lang="ko-KR" altLang="en-US" dirty="0"/>
              <a:t>호선 동대문 운동장 역도 마찬가지이다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한국에서 제일 큰 종합 시장인 이 두 시장은 새벽 </a:t>
            </a:r>
            <a:r>
              <a:rPr lang="en-US" altLang="ko-KR" dirty="0"/>
              <a:t>2</a:t>
            </a:r>
            <a:r>
              <a:rPr lang="ko-KR" altLang="en-US" dirty="0"/>
              <a:t>시쯤 문을 연다</a:t>
            </a:r>
            <a:r>
              <a:rPr lang="en-US" altLang="ko-KR" dirty="0"/>
              <a:t>. </a:t>
            </a:r>
            <a:r>
              <a:rPr lang="ko-KR" altLang="en-US" dirty="0"/>
              <a:t>지 방 상인들이 전세 버스로 밤새도록 달려와서 쇼핑을 시작하는 때가 대개 </a:t>
            </a:r>
            <a:r>
              <a:rPr lang="ko-KR" altLang="en-US" dirty="0" err="1"/>
              <a:t>이때쯤이다</a:t>
            </a:r>
            <a:r>
              <a:rPr lang="en-US" altLang="ko-KR" dirty="0"/>
              <a:t>. </a:t>
            </a:r>
            <a:r>
              <a:rPr lang="ko-KR" altLang="en-US" dirty="0"/>
              <a:t>어른 몸 크기 만한 가방을 서 너 개씩 든 지방 상인들의 행렬은 하늘이 </a:t>
            </a:r>
            <a:r>
              <a:rPr lang="ko-KR" altLang="en-US" dirty="0" err="1"/>
              <a:t>밝아지기</a:t>
            </a:r>
            <a:r>
              <a:rPr lang="ko-KR" altLang="en-US" dirty="0"/>
              <a:t> 시작하는 </a:t>
            </a:r>
            <a:r>
              <a:rPr lang="en-US" altLang="ko-KR" dirty="0"/>
              <a:t>5-6</a:t>
            </a:r>
            <a:r>
              <a:rPr lang="ko-KR" altLang="en-US" dirty="0"/>
              <a:t>시까지 이어진다</a:t>
            </a:r>
            <a:r>
              <a:rPr lang="en-US" altLang="ko-KR" dirty="0"/>
              <a:t>. </a:t>
            </a:r>
            <a:r>
              <a:rPr lang="ko-KR" altLang="en-US" dirty="0"/>
              <a:t>여기 저기에서 물건 을 사라는 외침과 값을 조금이라도 더 깎으려고 애를 쓰는 사람들의 목소리는 아침이 오는 줄 모르고 계속된다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새벽 시장을 찾는 사람들은 국내시장 </a:t>
            </a:r>
            <a:r>
              <a:rPr lang="ko-KR" altLang="en-US" dirty="0" err="1"/>
              <a:t>상인뿐만</a:t>
            </a:r>
            <a:r>
              <a:rPr lang="ko-KR" altLang="en-US" dirty="0"/>
              <a:t> 아니라</a:t>
            </a:r>
            <a:r>
              <a:rPr lang="en-US" altLang="ko-KR" dirty="0"/>
              <a:t>, </a:t>
            </a:r>
            <a:r>
              <a:rPr lang="ko-KR" altLang="en-US" dirty="0"/>
              <a:t>동남아나 남미</a:t>
            </a:r>
            <a:r>
              <a:rPr lang="en-US" altLang="ko-KR" dirty="0"/>
              <a:t>, </a:t>
            </a:r>
            <a:r>
              <a:rPr lang="ko-KR" altLang="en-US" dirty="0"/>
              <a:t>러시아 등 외국에서 온 상인들</a:t>
            </a:r>
            <a:r>
              <a:rPr lang="en-US" altLang="ko-KR" dirty="0"/>
              <a:t>, </a:t>
            </a:r>
            <a:r>
              <a:rPr lang="ko-KR" altLang="en-US" dirty="0"/>
              <a:t>한 벌 값으로 두세 </a:t>
            </a:r>
            <a:r>
              <a:rPr lang="ko-KR" altLang="en-US" dirty="0" err="1"/>
              <a:t>벌식</a:t>
            </a:r>
            <a:r>
              <a:rPr lang="ko-KR" altLang="en-US" dirty="0"/>
              <a:t> 가족들의 옷을 구입하려는 알뜰한 주부</a:t>
            </a:r>
            <a:r>
              <a:rPr lang="en-US" altLang="ko-KR" dirty="0"/>
              <a:t>, </a:t>
            </a:r>
            <a:r>
              <a:rPr lang="ko-KR" altLang="en-US" dirty="0"/>
              <a:t>유행을 따라서 멋쟁이가 되고 싶어 하는 부지런 한 아가씨 등 다양하다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새벽 시장에는 </a:t>
            </a:r>
            <a:r>
              <a:rPr lang="en-US" altLang="ko-KR"/>
              <a:t>1000 </a:t>
            </a:r>
            <a:r>
              <a:rPr lang="ko-KR" altLang="en-US"/>
              <a:t>원짜리</a:t>
            </a:r>
            <a:r>
              <a:rPr lang="ko-KR" altLang="en-US" dirty="0"/>
              <a:t> 티셔츠에서부터 </a:t>
            </a:r>
            <a:r>
              <a:rPr lang="ko-KR" altLang="en-US" dirty="0" err="1"/>
              <a:t>수십만원하는</a:t>
            </a:r>
            <a:r>
              <a:rPr lang="ko-KR" altLang="en-US" dirty="0"/>
              <a:t> 고급 옷</a:t>
            </a:r>
            <a:r>
              <a:rPr lang="en-US" altLang="ko-KR" dirty="0"/>
              <a:t>, </a:t>
            </a:r>
            <a:r>
              <a:rPr lang="ko-KR" altLang="en-US" dirty="0"/>
              <a:t>최 신 유행 액세서리 등</a:t>
            </a:r>
            <a:r>
              <a:rPr lang="en-US" altLang="ko-KR" dirty="0"/>
              <a:t>, </a:t>
            </a:r>
            <a:r>
              <a:rPr lang="ko-KR" altLang="en-US" dirty="0"/>
              <a:t>물건의 종류가 많다</a:t>
            </a:r>
            <a:r>
              <a:rPr lang="en-US" altLang="ko-KR" dirty="0"/>
              <a:t>. </a:t>
            </a:r>
            <a:r>
              <a:rPr lang="ko-KR" altLang="en-US" dirty="0"/>
              <a:t>처음 이 곳을 찾는 사람들은 그 다양함과 엄청난 물량에 기가 죽을 지경이다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생활이 지루하고 의미가 없다고 느껴지면 새벽 시장의 한가운데에 서 보자</a:t>
            </a:r>
            <a:r>
              <a:rPr lang="en-US" altLang="ko-KR" dirty="0"/>
              <a:t>. </a:t>
            </a:r>
            <a:r>
              <a:rPr lang="ko-KR" altLang="en-US" dirty="0"/>
              <a:t>바쁘게 움직이는 사람들 속에서 살아 있음을 느낄 수 있다</a:t>
            </a:r>
            <a:r>
              <a:rPr lang="en-US" altLang="ko-KR" dirty="0"/>
              <a:t>. </a:t>
            </a:r>
            <a:r>
              <a:rPr lang="ko-KR" altLang="en-US" dirty="0"/>
              <a:t>캄캄한 새벽부터 하루를 시작하는 부지런한 사람들</a:t>
            </a:r>
            <a:r>
              <a:rPr lang="en-US" altLang="ko-KR" dirty="0"/>
              <a:t>. </a:t>
            </a:r>
            <a:r>
              <a:rPr lang="ko-KR" altLang="en-US" dirty="0"/>
              <a:t>그리고 큰 무역 회사가 아니 면서도 세계 시장 곳곳에 한국 상품을 선보이고 있는 사람들</a:t>
            </a:r>
            <a:r>
              <a:rPr lang="en-US" altLang="ko-KR" dirty="0"/>
              <a:t>. </a:t>
            </a:r>
            <a:r>
              <a:rPr lang="ko-KR" altLang="en-US" dirty="0"/>
              <a:t>그들이 바 로 한국 경제 발전의 원동력이 아닐까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14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8</a:t>
            </a:r>
            <a:r>
              <a:rPr lang="ko-KR" altLang="en-US" dirty="0">
                <a:solidFill>
                  <a:srgbClr val="FFC000"/>
                </a:solidFill>
              </a:rPr>
              <a:t>과 날씨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모니카 </a:t>
            </a:r>
            <a:r>
              <a:rPr lang="en-US" altLang="ko-KR" sz="2800" dirty="0"/>
              <a:t>: </a:t>
            </a:r>
            <a:r>
              <a:rPr lang="ko-KR" altLang="en-US" sz="2800" dirty="0"/>
              <a:t>밖에 비가 와요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	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요즘은 비 가 많이 와요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우산 가져 오셨어요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r>
              <a:rPr lang="ko-KR" altLang="en-US" sz="2800" dirty="0"/>
              <a:t>모니카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가져 왔어요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	: </a:t>
            </a:r>
            <a:r>
              <a:rPr lang="ko-KR" altLang="en-US" sz="2800" dirty="0"/>
              <a:t>영 국에 도 비 가 많이 오나요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모니카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영국에도 비가 많이 와요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한국에는 여름에 비가 많이 오지요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한국에는 여름에 장마가 있어요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6945" y="681643"/>
            <a:ext cx="9615055" cy="6176357"/>
          </a:xfrm>
        </p:spPr>
        <p:txBody>
          <a:bodyPr numCol="1">
            <a:normAutofit/>
          </a:bodyPr>
          <a:lstStyle/>
          <a:p>
            <a:r>
              <a:rPr lang="ko-KR" altLang="en-US" sz="2600" dirty="0"/>
              <a:t>영민 </a:t>
            </a:r>
            <a:r>
              <a:rPr lang="en-US" altLang="ko-KR" sz="2600" dirty="0"/>
              <a:t>	: </a:t>
            </a:r>
            <a:r>
              <a:rPr lang="ko-KR" altLang="en-US" sz="2600" dirty="0"/>
              <a:t>어떤 날씨를 좋아하세요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	: </a:t>
            </a:r>
            <a:r>
              <a:rPr lang="ko-KR" altLang="en-US" sz="2600" dirty="0"/>
              <a:t>저는 맑은 날씨를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	</a:t>
            </a:r>
            <a:r>
              <a:rPr lang="ko-KR" altLang="en-US" sz="2600" dirty="0"/>
              <a:t>맑은 날은 기분이 좋아요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영민 </a:t>
            </a:r>
            <a:r>
              <a:rPr lang="en-US" altLang="ko-KR" sz="2600" dirty="0"/>
              <a:t>	: </a:t>
            </a:r>
            <a:r>
              <a:rPr lang="ko-KR" altLang="en-US" sz="2600" dirty="0"/>
              <a:t>비가 오는 날이나 눈이 오는 날은 어때요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	: </a:t>
            </a:r>
            <a:r>
              <a:rPr lang="ko-KR" altLang="en-US" sz="2600" dirty="0"/>
              <a:t>눈이 오는 날은 좋지만 비가 오는 날은 싫어요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영민 </a:t>
            </a:r>
            <a:r>
              <a:rPr lang="en-US" altLang="ko-KR" sz="2600" dirty="0"/>
              <a:t>	: </a:t>
            </a:r>
            <a:r>
              <a:rPr lang="ko-KR" altLang="en-US" sz="2600" dirty="0"/>
              <a:t>비가오는 날이 왜 싫어요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 </a:t>
            </a:r>
            <a:r>
              <a:rPr lang="en-US" altLang="ko-KR" sz="2600" dirty="0"/>
              <a:t>: </a:t>
            </a:r>
            <a:r>
              <a:rPr lang="ko-KR" altLang="en-US" sz="2600" dirty="0"/>
              <a:t>옷이 젖는 것이 싫어요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비 </a:t>
            </a:r>
            <a:endParaRPr lang="tr-TR" altLang="ko-KR" sz="2800" dirty="0">
              <a:effectLst/>
            </a:endParaRPr>
          </a:p>
          <a:p>
            <a:r>
              <a:rPr lang="ko-KR" altLang="en-US" sz="2800" dirty="0"/>
              <a:t>영국 </a:t>
            </a:r>
            <a:endParaRPr lang="tr-TR" altLang="ko-KR" sz="2800" dirty="0"/>
          </a:p>
          <a:p>
            <a:r>
              <a:rPr lang="ko-KR" altLang="en-US" sz="2800" dirty="0"/>
              <a:t>장마 </a:t>
            </a:r>
            <a:endParaRPr lang="tr-TR" altLang="ko-KR" sz="2800" dirty="0"/>
          </a:p>
          <a:p>
            <a:r>
              <a:rPr lang="ko-KR" altLang="en-US" sz="2800" dirty="0"/>
              <a:t>눈</a:t>
            </a:r>
            <a:endParaRPr lang="en-US" altLang="ko-KR" sz="2800" dirty="0"/>
          </a:p>
          <a:p>
            <a:r>
              <a:rPr lang="ko-KR" altLang="en-US" sz="2800" dirty="0"/>
              <a:t>우산</a:t>
            </a:r>
            <a:endParaRPr lang="en-US" altLang="ko-KR" sz="2800" dirty="0"/>
          </a:p>
          <a:p>
            <a:r>
              <a:rPr lang="ko-KR" altLang="en-US" sz="2800" dirty="0"/>
              <a:t>여름</a:t>
            </a:r>
            <a:endParaRPr lang="en-US" altLang="ko-KR" sz="2800" dirty="0"/>
          </a:p>
          <a:p>
            <a:r>
              <a:rPr lang="ko-KR" altLang="en-US" sz="2800" dirty="0"/>
              <a:t>기분</a:t>
            </a:r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날씨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많이 ［마니］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맑은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좋지만［조치만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싫어요［시러요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젖는［전는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 </a:t>
            </a:r>
          </a:p>
          <a:p>
            <a:pPr marL="3429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buFont typeface="Wingdings 2" charset="2"/>
              <a:buChar char=""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>
            <a:extLst>
              <a:ext uri="{FF2B5EF4-FFF2-40B4-BE49-F238E27FC236}">
                <a16:creationId xmlns:a16="http://schemas.microsoft.com/office/drawing/2014/main" id="{3EDCDF21-1906-418A-96A2-56FF523785AC}"/>
              </a:ext>
            </a:extLst>
          </p:cNvPr>
          <p:cNvSpPr/>
          <p:nvPr/>
        </p:nvSpPr>
        <p:spPr>
          <a:xfrm>
            <a:off x="964275" y="0"/>
            <a:ext cx="1045741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한국의 날씨</a:t>
            </a:r>
          </a:p>
          <a:p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한국은 봄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,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여름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,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가을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,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겨울 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4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계절이 뚜렷하고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,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각 계절마다 아름다 운 특징을 지니고 있다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다음은 신문에 실린 일기 예보를 통해서 한국 날 씨의 특징을 알아 보자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24" name="Shape 33">
            <a:extLst>
              <a:ext uri="{FF2B5EF4-FFF2-40B4-BE49-F238E27FC236}">
                <a16:creationId xmlns:a16="http://schemas.microsoft.com/office/drawing/2014/main" id="{E4CFA320-278F-474E-8210-7CF445F47013}"/>
              </a:ext>
            </a:extLst>
          </p:cNvPr>
          <p:cNvSpPr txBox="1"/>
          <p:nvPr/>
        </p:nvSpPr>
        <p:spPr>
          <a:xfrm>
            <a:off x="0" y="2764732"/>
            <a:ext cx="5286894" cy="3303559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90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화창한 휴일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/>
            </a:r>
            <a:b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</a:b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봄꽃의 축제</a:t>
            </a:r>
            <a:endParaRPr lang="en-US" sz="2800" dirty="0">
              <a:ln>
                <a:solidFill>
                  <a:schemeClr val="bg1">
                    <a:lumMod val="75000"/>
                    <a:lumOff val="25000"/>
                    <a:alpha val="10000"/>
                  </a:schemeClr>
                </a:solidFill>
              </a:ln>
              <a:solidFill>
                <a:schemeClr val="tx2"/>
              </a:solidFill>
              <a:effectLst>
                <a:outerShdw blurRad="9525" dist="25400" dir="14640000" algn="tl" rotWithShape="0">
                  <a:schemeClr val="bg1">
                    <a:alpha val="30000"/>
                  </a:schemeClr>
                </a:outerShdw>
              </a:effectLst>
            </a:endParaRPr>
          </a:p>
          <a:p>
            <a:pPr indent="139700" algn="just">
              <a:spcAft>
                <a:spcPts val="0"/>
              </a:spcAft>
            </a:pP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〈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4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월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일〉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1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일경은 강남 갔던 제비 가 돌아온다는 삼짇날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들판에 나 가 꽃놀이를 하며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,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봄을 즐긴다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 날 나비를 보면 그 해 운수가 좋다고 한다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26" name="Shape 35">
            <a:extLst>
              <a:ext uri="{FF2B5EF4-FFF2-40B4-BE49-F238E27FC236}">
                <a16:creationId xmlns:a16="http://schemas.microsoft.com/office/drawing/2014/main" id="{3F06FB3A-BEDB-419B-80C2-2B3B60E3EFEA}"/>
              </a:ext>
            </a:extLst>
          </p:cNvPr>
          <p:cNvSpPr txBox="1"/>
          <p:nvPr/>
        </p:nvSpPr>
        <p:spPr>
          <a:xfrm>
            <a:off x="5785658" y="2764732"/>
            <a:ext cx="6406342" cy="3203662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700"/>
              </a:spcAft>
            </a:pP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잠 못 자는 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/>
            </a:r>
            <a:b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</a:b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찌는 더위</a:t>
            </a:r>
            <a:endParaRPr lang="en-US" sz="2800" dirty="0">
              <a:ln>
                <a:solidFill>
                  <a:schemeClr val="bg1">
                    <a:lumMod val="75000"/>
                    <a:lumOff val="25000"/>
                    <a:alpha val="10000"/>
                  </a:schemeClr>
                </a:solidFill>
              </a:ln>
              <a:solidFill>
                <a:schemeClr val="tx2"/>
              </a:solidFill>
              <a:effectLst>
                <a:outerShdw blurRad="9525" dist="25400" dir="14640000" algn="tl" rotWithShape="0">
                  <a:schemeClr val="bg1">
                    <a:alpha val="30000"/>
                  </a:schemeClr>
                </a:outerShdw>
              </a:effectLst>
            </a:endParaRPr>
          </a:p>
          <a:p>
            <a:pPr indent="139700" algn="just">
              <a:spcAft>
                <a:spcPts val="0"/>
              </a:spcAft>
            </a:pP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〈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7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월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20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일</a:t>
            </a:r>
            <a:r>
              <a:rPr lang="en-US" altLang="ko-KR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〉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‘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열대야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’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는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 ‘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열대 지 방 의 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’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이란 뜻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밤에도 최저 기온 이 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25°C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이상 되며 너무 무더워 밤잠을 자지 못한다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이런 날은 일 의 능률이 떨어지기 쉽다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 </a:t>
            </a:r>
            <a:r>
              <a:rPr lang="ko-KR" alt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그럴 땐 운동을 하거나 더운 음식을 먹고 땀을 흘리는 것도 좋다</a:t>
            </a:r>
            <a:r>
              <a:rPr lang="en-US" sz="28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9181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43</TotalTime>
  <Words>785</Words>
  <Application>Microsoft Office PowerPoint</Application>
  <PresentationFormat>Geniş ekran</PresentationFormat>
  <Paragraphs>93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Batang</vt:lpstr>
      <vt:lpstr>돋움</vt:lpstr>
      <vt:lpstr>Calisto MT</vt:lpstr>
      <vt:lpstr>Trebuchet MS</vt:lpstr>
      <vt:lpstr>Wingdings 2</vt:lpstr>
      <vt:lpstr>Kurşun Rengi</vt:lpstr>
      <vt:lpstr>KONU</vt:lpstr>
      <vt:lpstr>제7과  과일</vt:lpstr>
      <vt:lpstr>PowerPoint Sunusu</vt:lpstr>
      <vt:lpstr>어휘</vt:lpstr>
      <vt:lpstr>새벽 시장</vt:lpstr>
      <vt:lpstr>제8과 날씨</vt:lpstr>
      <vt:lpstr>PowerPoint Sunusu</vt:lpstr>
      <vt:lpstr>어휘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7</cp:revision>
  <dcterms:created xsi:type="dcterms:W3CDTF">2020-02-25T10:05:01Z</dcterms:created>
  <dcterms:modified xsi:type="dcterms:W3CDTF">2020-03-17T00:15:38Z</dcterms:modified>
</cp:coreProperties>
</file>