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74" r:id="rId10"/>
    <p:sldId id="270" r:id="rId11"/>
    <p:sldId id="271" r:id="rId12"/>
    <p:sldId id="272" r:id="rId13"/>
    <p:sldId id="273" r:id="rId14"/>
    <p:sldId id="266" r:id="rId15"/>
    <p:sldId id="267" r:id="rId16"/>
    <p:sldId id="268"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98" d="100"/>
          <a:sy n="98" d="100"/>
        </p:scale>
        <p:origin x="116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15.11.2018</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15.11.2018</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Yrd.Doç.Dr.Tarık</a:t>
            </a:r>
            <a:r>
              <a:rPr lang="tr-TR" dirty="0" smtClean="0"/>
              <a:t> Soydan</a:t>
            </a:r>
          </a:p>
          <a:p>
            <a:r>
              <a:rPr lang="tr-TR" dirty="0" smtClean="0"/>
              <a:t>Ankara Üniversitesi Eğitim Bilimleri Fakültesi Eğitim Yönetimi ve Politikası Bölümü</a:t>
            </a:r>
          </a:p>
        </p:txBody>
      </p:sp>
      <p:sp>
        <p:nvSpPr>
          <p:cNvPr id="2" name="1 Başlık"/>
          <p:cNvSpPr>
            <a:spLocks noGrp="1"/>
          </p:cNvSpPr>
          <p:nvPr>
            <p:ph type="ctrTitle"/>
          </p:nvPr>
        </p:nvSpPr>
        <p:spPr/>
        <p:txBody>
          <a:bodyPr>
            <a:normAutofit/>
          </a:bodyPr>
          <a:lstStyle/>
          <a:p>
            <a:r>
              <a:rPr lang="tr-TR" sz="2200" b="1" dirty="0" smtClean="0"/>
              <a:t>Eğitim Ekonomisi Dersi Notları</a:t>
            </a:r>
            <a:endParaRPr lang="tr-TR" sz="2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t>Eğitim</a:t>
            </a:r>
            <a:endParaRPr lang="tr-TR" sz="2400" b="1" dirty="0"/>
          </a:p>
        </p:txBody>
      </p:sp>
      <p:sp>
        <p:nvSpPr>
          <p:cNvPr id="3" name="2 İçerik Yer Tutucusu"/>
          <p:cNvSpPr>
            <a:spLocks noGrp="1"/>
          </p:cNvSpPr>
          <p:nvPr>
            <p:ph sz="quarter" idx="1"/>
          </p:nvPr>
        </p:nvSpPr>
        <p:spPr/>
        <p:txBody>
          <a:bodyPr/>
          <a:lstStyle/>
          <a:p>
            <a:pPr algn="just"/>
            <a:r>
              <a:rPr lang="tr-TR" sz="2400" dirty="0" smtClean="0">
                <a:latin typeface="Arial" pitchFamily="34" charset="0"/>
                <a:cs typeface="Arial" pitchFamily="34" charset="0"/>
              </a:rPr>
              <a:t>Toplumlarının tarihsel ve toplumsal gelişme süreçlerinde kültürün üretilmesinde ve yeni kuşaklara aktarılmasında önemli bir etkinlik alanı olan eğitim, eğitim literatüründe, asıl olarak toplumun erişkin olmayan bireylerine yönelik, istenilen bilgi, beceri ve tutumları aktarmak ve geliştirmek amacıyla, planlı ve düzenli bir şekilde, kişilerin katılımına ve deneyimlerine yer vererek gerçekleştirilen bir etkinlikler dizisi olarak ele alınmıştır. </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20000"/>
          </a:bodyPr>
          <a:lstStyle/>
          <a:p>
            <a:pPr algn="just"/>
            <a:r>
              <a:rPr lang="tr-TR" dirty="0" err="1" smtClean="0">
                <a:latin typeface="Arial" pitchFamily="34" charset="0"/>
                <a:cs typeface="Arial" pitchFamily="34" charset="0"/>
              </a:rPr>
              <a:t>Ertürk</a:t>
            </a:r>
            <a:r>
              <a:rPr lang="tr-TR" dirty="0" smtClean="0">
                <a:latin typeface="Arial" pitchFamily="34" charset="0"/>
                <a:cs typeface="Arial" pitchFamily="34" charset="0"/>
              </a:rPr>
              <a:t> (1979, 12)’e göre eğitim, bireyin davranışlarında kendi yaşantısı yoluyla ve kasıtlı olarak istendik değişme meydana getirme sürecidir. Benzer bir yaklaşımla, Adem (2008, 2)’e göre, bireye istenilen davranışı, bilgiyi, beceriyi ve niteliği kazandıran süreçtir. Bireylerin toplumun kurallarını öğrenmeleri ve uygulamalarıdır. </a:t>
            </a:r>
            <a:r>
              <a:rPr lang="tr-TR" dirty="0" err="1" smtClean="0">
                <a:latin typeface="Arial" pitchFamily="34" charset="0"/>
                <a:cs typeface="Arial" pitchFamily="34" charset="0"/>
              </a:rPr>
              <a:t>Akyüz</a:t>
            </a:r>
            <a:r>
              <a:rPr lang="tr-TR" dirty="0" smtClean="0">
                <a:latin typeface="Arial" pitchFamily="34" charset="0"/>
                <a:cs typeface="Arial" pitchFamily="34" charset="0"/>
              </a:rPr>
              <a:t> (1985, 1, 2)’e göre, kişinin zihni, bedeni, duygusal, toplumsal yeteneklerinin, davranışlarının iste­nilen doğrultuda geliştirilmesi, ya da ona bir takım amaçlara dönük yeni yetenekler, davranışlar, bilgiler kazandırılması yolundaki çalış­maların tümüdür. Başaran (1996, 173)’a göre,  eğitilen kişide istenilen davranışı oluşturma sürecidir. Yine benzer bir yaklaşımla Demirel (1993, 36)’e göre, bireyin davranışlarında kendi yaşantısı yoluyla ve kasıtlı olarak istendik değişme meydana getirme süreci ve eğitme yollarını gösteren bilimdir.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77500" lnSpcReduction="20000"/>
          </a:bodyPr>
          <a:lstStyle/>
          <a:p>
            <a:pPr algn="just"/>
            <a:r>
              <a:rPr lang="tr-TR" dirty="0" smtClean="0">
                <a:latin typeface="Arial" pitchFamily="34" charset="0"/>
                <a:cs typeface="Arial" pitchFamily="34" charset="0"/>
              </a:rPr>
              <a:t>Adem’e göre,  eğitimle hedeflenen bireyin kişiliğinin ve mesleki becerilerinin geliştirilmesi, topluma uyumunun sağlanması, toplumun moral değerlerinin yükseltilmesi, yaşam niteliğinin artırılması, kalkınmaya ve demokrasiye uyumunun sağlanmasıdır. Bu açıdan, eğitim dizgesinin birinci görevi, ulusun kültürel kalıtını oluşturan her şeyi kuşaktan kuşağa aktarmak ve zenginleştirmektir. İkinci görevi, bütünleştirmek ve farklılaştırmaktır. Eğitim bireylere bir dil öğreterek, bazı davranışlar ve ortak değerler kazandırarak onları toplumla bütünleştirir. Aynı zamanda eğitim bireylere daha üst bir yetişme düzeyi sağlayarak onları gelecekteki toplumsal ve mesleki statülerine hazırlayarak onları farklılaştırır. Eğitimin üçüncü görevi temel üretim etmeni olan emeğe nitelik kazandırmaktır. İnsan gücüne yeni nitelikler kazandırmak ekonomik kalkınmayı sağlamak açısından zorunludur (Adem, 2008,  3, 10 -13).</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r>
              <a:rPr lang="tr-TR" sz="2400" dirty="0" smtClean="0">
                <a:latin typeface="Arial" pitchFamily="34" charset="0"/>
                <a:cs typeface="Arial" pitchFamily="34" charset="0"/>
              </a:rPr>
              <a:t>Yukarıda aktarılan eğitim tanımları ve eğitimin işlevine dair açıklamalar eleştirel bir yaklaşımla ele alındığında, bunlarda farklı toplumlar, farklı toplumsal gelişme düzeyleri ve farklı toplumsal kesimlerin söz konusu edilmediği görülür. Bu yaklaşımlarda söz konusu edilen türdeş (ideal) bir toplum modelinin, yeni kuşaklara kazandırılacak bilgi, beceri ve tutumlar aracılığıyla yeniden üretilmesidir. Dolayısıyla eğitime kendinden menkul, ideal ve nötr nitelikler atfeden bu eğitim yaklaşımların pozitivist paradigmanın temellendirdiği işlevselci bir toplum düşüncesinin ürünü oldukları söylenebilir.</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28662" y="214290"/>
            <a:ext cx="7772400" cy="1143000"/>
          </a:xfrm>
        </p:spPr>
        <p:txBody>
          <a:bodyPr>
            <a:normAutofit/>
          </a:bodyPr>
          <a:lstStyle/>
          <a:p>
            <a:pPr algn="ctr"/>
            <a:endParaRPr lang="tr-TR" sz="2400" b="1" dirty="0">
              <a:latin typeface="Arial" pitchFamily="34" charset="0"/>
              <a:cs typeface="Arial" pitchFamily="34" charset="0"/>
            </a:endParaRPr>
          </a:p>
        </p:txBody>
      </p:sp>
      <p:sp>
        <p:nvSpPr>
          <p:cNvPr id="3" name="2 İçerik Yer Tutucusu"/>
          <p:cNvSpPr>
            <a:spLocks noGrp="1"/>
          </p:cNvSpPr>
          <p:nvPr>
            <p:ph sz="quarter" idx="1"/>
          </p:nvPr>
        </p:nvSpPr>
        <p:spPr/>
        <p:txBody>
          <a:bodyPr>
            <a:normAutofit lnSpcReduction="10000"/>
          </a:bodyPr>
          <a:lstStyle/>
          <a:p>
            <a:pPr algn="just"/>
            <a:r>
              <a:rPr lang="tr-TR" dirty="0" smtClean="0">
                <a:latin typeface="Arial" pitchFamily="34" charset="0"/>
                <a:cs typeface="Arial" pitchFamily="34" charset="0"/>
              </a:rPr>
              <a:t>Bütün canlıların kendi varlık koşullarına elverişli özel yaşama ortamları (flora ve faunaları) vardır. İnsan ise herhangi bir çevrede yaşamını sürdürmek açısından yeterince donanımlı değildir. Zira, herhangi bir hayvan, üyesi olduğu türün kolektif deneyimlerini içgüdü biçiminde kalıtım yoluyla alırken insanın sinir sistemi otomatik tepkiye uyumlu çok az sayıda kesin eylem ve tepi yani içgüdü barındırır. Dolayısıyla insanın içgüdülerinden ziyade buna benzer sınırlı sayıda genel yönelimlerinden ve ağırlıklı olarak da deneyim ve öğrenmelerinden söz edilebilir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20000"/>
          </a:bodyPr>
          <a:lstStyle/>
          <a:p>
            <a:pPr algn="just"/>
            <a:r>
              <a:rPr lang="tr-TR" dirty="0" smtClean="0">
                <a:latin typeface="Arial" pitchFamily="34" charset="0"/>
                <a:cs typeface="Arial" pitchFamily="34" charset="0"/>
              </a:rPr>
              <a:t>İnsan diğer canlılara göre etkili biçimde öğrenebilen, dahası öğrenmeyi öğrenebilen bir varlıktır. İnsan yapıp deneyerek, bazen deneyip yanılarak öğrendiği gibi öğrendiklerini uygular, geliştirir ve başkalarına öğretir. İnsanın yapıp ederek başkalarından öğrendikleri kendisiyle birlikte yok olmaz, topluma miras kalır. Ortak dilde toplanıp birikerek yaşayan bu miras toplumun kültürüne eklenir. </a:t>
            </a:r>
          </a:p>
          <a:p>
            <a:pPr algn="just"/>
            <a:r>
              <a:rPr lang="tr-TR" dirty="0" smtClean="0">
                <a:latin typeface="Arial" pitchFamily="34" charset="0"/>
                <a:cs typeface="Arial" pitchFamily="34" charset="0"/>
              </a:rPr>
              <a:t>Kültür kavramı, sosyalleşme kavramı ile ilintilidir. Sosyalleşme, bireyi toplumun ve çeşitli grupların bir öğesi haline getiren, değer, tutum ve davranışlarını, kurumsallaşmış normlara uygun olarak tanımlayabilmesine olanak sağlayan bir kültürlenme (</a:t>
            </a:r>
            <a:r>
              <a:rPr lang="tr-TR" dirty="0" err="1" smtClean="0">
                <a:latin typeface="Arial" pitchFamily="34" charset="0"/>
                <a:cs typeface="Arial" pitchFamily="34" charset="0"/>
              </a:rPr>
              <a:t>acculturation</a:t>
            </a:r>
            <a:r>
              <a:rPr lang="tr-TR" dirty="0" smtClean="0">
                <a:latin typeface="Arial" pitchFamily="34" charset="0"/>
                <a:cs typeface="Arial" pitchFamily="34" charset="0"/>
              </a:rPr>
              <a:t>) sürecidir. Bireyin toplumsal normları öğrenmesi, bunları içselleştirmesi ve böylelikle toplumsal düzenin sürekliliğinin sağlanması sosyalleşme süreçleri ile gerçekleşir. </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dirty="0" smtClean="0">
                <a:latin typeface="Arial" pitchFamily="34" charset="0"/>
                <a:cs typeface="Arial" pitchFamily="34" charset="0"/>
              </a:rPr>
              <a:t>Eğitim toplumsal bir kurum olarak içinde bulunduğu toplumsal gerçekliği yansıtır. Dolayısıyla insanın çağlar boyunca gelişimi sürecinde sosyalizasyon sağlama işlevi gören eğitim toplumsal farklılaşmanın etkilerini de bünyesinde barındırmıştır.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
            </a:r>
            <a:br>
              <a:rPr lang="tr-TR" dirty="0" smtClean="0"/>
            </a:br>
            <a:r>
              <a:rPr lang="tr-TR" dirty="0"/>
              <a:t/>
            </a:r>
            <a:br>
              <a:rPr lang="tr-TR" dirty="0"/>
            </a:br>
            <a:r>
              <a:rPr lang="tr-TR" sz="2700" b="1" dirty="0" smtClean="0">
                <a:solidFill>
                  <a:srgbClr val="FF0000"/>
                </a:solidFill>
                <a:latin typeface="Arial" panose="020B0604020202020204" pitchFamily="34" charset="0"/>
                <a:cs typeface="Arial" panose="020B0604020202020204" pitchFamily="34" charset="0"/>
              </a:rPr>
              <a:t>Giriş</a:t>
            </a:r>
            <a:r>
              <a:rPr lang="tr-TR" sz="2700" b="1" dirty="0">
                <a:solidFill>
                  <a:srgbClr val="FF0000"/>
                </a:solidFill>
                <a:latin typeface="Arial" panose="020B0604020202020204" pitchFamily="34" charset="0"/>
                <a:cs typeface="Arial" panose="020B0604020202020204" pitchFamily="34" charset="0"/>
              </a:rPr>
              <a:t/>
            </a:r>
            <a:br>
              <a:rPr lang="tr-TR" sz="2700" b="1" dirty="0">
                <a:solidFill>
                  <a:srgbClr val="FF0000"/>
                </a:solidFill>
                <a:latin typeface="Arial" panose="020B0604020202020204" pitchFamily="34" charset="0"/>
                <a:cs typeface="Arial" panose="020B0604020202020204" pitchFamily="34" charset="0"/>
              </a:rPr>
            </a:br>
            <a:endParaRPr lang="tr-TR" sz="2700" b="1" dirty="0">
              <a:solidFill>
                <a:srgbClr val="FF0000"/>
              </a:solidFill>
              <a:latin typeface="Arial" panose="020B0604020202020204" pitchFamily="34" charset="0"/>
              <a:cs typeface="Arial" panose="020B0604020202020204" pitchFamily="34" charset="0"/>
            </a:endParaRPr>
          </a:p>
        </p:txBody>
      </p:sp>
      <p:sp>
        <p:nvSpPr>
          <p:cNvPr id="3" name="2 İçerik Yer Tutucusu"/>
          <p:cNvSpPr>
            <a:spLocks noGrp="1"/>
          </p:cNvSpPr>
          <p:nvPr>
            <p:ph sz="quarter" idx="1"/>
          </p:nvPr>
        </p:nvSpPr>
        <p:spPr/>
        <p:txBody>
          <a:bodyPr>
            <a:noAutofit/>
          </a:bodyPr>
          <a:lstStyle/>
          <a:p>
            <a:pPr algn="just"/>
            <a:r>
              <a:rPr lang="tr-TR" sz="2400" dirty="0" smtClean="0">
                <a:latin typeface="Arial" panose="020B0604020202020204" pitchFamily="34" charset="0"/>
                <a:cs typeface="Arial" panose="020B0604020202020204" pitchFamily="34" charset="0"/>
              </a:rPr>
              <a:t>Bir dersin örgütlenmesi bilimsel bir araştırma örgütlemekle benzer özellikler taşır. </a:t>
            </a:r>
          </a:p>
          <a:p>
            <a:pPr algn="just"/>
            <a:r>
              <a:rPr lang="tr-TR" sz="2400" dirty="0" smtClean="0">
                <a:latin typeface="Arial" panose="020B0604020202020204" pitchFamily="34" charset="0"/>
                <a:cs typeface="Arial" panose="020B0604020202020204" pitchFamily="34" charset="0"/>
              </a:rPr>
              <a:t>Öncelikle dersin  sorunsalı, amaçları, önemi ve sınırlılıkları üzerinde durulur. Daha sonra ise ders kapsamında ele alınacak temel konulara ilişkin kavramsal ve kuramsal çerçeve oluşturulur. </a:t>
            </a:r>
          </a:p>
          <a:p>
            <a:pPr algn="just"/>
            <a:r>
              <a:rPr lang="tr-TR" sz="2400" dirty="0" smtClean="0">
                <a:latin typeface="Arial" panose="020B0604020202020204" pitchFamily="34" charset="0"/>
                <a:cs typeface="Arial" panose="020B0604020202020204" pitchFamily="34" charset="0"/>
              </a:rPr>
              <a:t>Kavramlar düşünce taşıyıcılarıdır. Kuramlar ise düşünce geliştirmenin anahtarlarıdır. Kavramsal ve kuramsal araçlar yaratmaksızın girişilecek bir çalışma sistematik dolayısıyla bilimsel olmaz.</a:t>
            </a:r>
            <a:endParaRPr lang="tr-TR" sz="2400" dirty="0">
              <a:latin typeface="Arial" panose="020B060402020202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pPr algn="just"/>
            <a:r>
              <a:rPr lang="tr-TR" sz="2400" dirty="0" smtClean="0">
                <a:latin typeface="Arial" panose="020B0604020202020204" pitchFamily="34" charset="0"/>
                <a:cs typeface="Arial" panose="020B0604020202020204" pitchFamily="34" charset="0"/>
              </a:rPr>
              <a:t>Eğitim ekonomisi, ekonomi disiplininin temel kavram ve kuramları üzerinden eğitsel konuları çözümlemeyi hedefleyen bir akademik disiplindir. Bir başka ifade ile, eğitsel gerçekliği ekonominin kuram, kavram ve yaklaşımları ile çözümlemeyi hedefleyen bilimsel bir çalışma alanıdır.</a:t>
            </a:r>
          </a:p>
          <a:p>
            <a:pPr algn="just"/>
            <a:r>
              <a:rPr lang="tr-TR" sz="2400" dirty="0" smtClean="0">
                <a:latin typeface="Arial" panose="020B0604020202020204" pitchFamily="34" charset="0"/>
                <a:cs typeface="Arial" panose="020B0604020202020204" pitchFamily="34" charset="0"/>
              </a:rPr>
              <a:t>Eğitim ekonomisi, özgül bir disiplin olarak 1950’li yıllardan itibaren Batı dünyasında eğitimle-ekonomik gelişme arasında güçlü bir bağın olduğuna; eğitimle bireysel ve milli gelir artışı, istihdam gibi ekonomik değişkenler arasında belirgin pozitif ilişkiler bulunduğuna dair araştırma sonuçlarının ortaya çıkmasıyla birlikte gelişmeye başlamıştır. Bu açıdan “insan sermayesi” kavramı ve kuramı disiplinin gelişiminde önemli bir yer tutmuştur.</a:t>
            </a:r>
            <a:endParaRPr lang="tr-TR" sz="2400" dirty="0">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latin typeface="Arial" panose="020B0604020202020204" pitchFamily="34" charset="0"/>
                <a:cs typeface="Arial" panose="020B0604020202020204" pitchFamily="34" charset="0"/>
              </a:rPr>
              <a:t>Ekonomi kavramı</a:t>
            </a:r>
            <a:br>
              <a:rPr lang="tr-TR" dirty="0" smtClean="0">
                <a:latin typeface="Arial" panose="020B0604020202020204" pitchFamily="34" charset="0"/>
                <a:cs typeface="Arial" panose="020B0604020202020204" pitchFamily="34" charset="0"/>
              </a:rPr>
            </a:br>
            <a:endParaRPr lang="tr-TR" dirty="0"/>
          </a:p>
        </p:txBody>
      </p:sp>
      <p:sp>
        <p:nvSpPr>
          <p:cNvPr id="3" name="2 İçerik Yer Tutucusu"/>
          <p:cNvSpPr>
            <a:spLocks noGrp="1"/>
          </p:cNvSpPr>
          <p:nvPr>
            <p:ph sz="quarter" idx="1"/>
          </p:nvPr>
        </p:nvSpPr>
        <p:spPr/>
        <p:txBody>
          <a:bodyPr>
            <a:normAutofit/>
          </a:bodyPr>
          <a:lstStyle/>
          <a:p>
            <a:pPr algn="just">
              <a:buNone/>
            </a:pPr>
            <a:r>
              <a:rPr lang="tr-TR" sz="2400" dirty="0" smtClean="0">
                <a:latin typeface="Arial" panose="020B0604020202020204" pitchFamily="34" charset="0"/>
                <a:cs typeface="Arial" panose="020B0604020202020204" pitchFamily="34" charset="0"/>
              </a:rPr>
              <a:t>Eski Yunan’da, “ev idaresi” anlamında kullanılan bir kavram.</a:t>
            </a:r>
          </a:p>
          <a:p>
            <a:pPr algn="just">
              <a:buNone/>
            </a:pPr>
            <a:r>
              <a:rPr lang="tr-TR" sz="2400" dirty="0" smtClean="0">
                <a:latin typeface="Arial" panose="020B0604020202020204" pitchFamily="34" charset="0"/>
                <a:cs typeface="Arial" panose="020B0604020202020204" pitchFamily="34" charset="0"/>
              </a:rPr>
              <a:t>Egemen iktisadi yaklaşımda, “sınırsız insan ihtiyaçlarını karşılamak üzere kıt kaynakların kullanılmasının bilimi.”</a:t>
            </a:r>
          </a:p>
          <a:p>
            <a:pPr algn="just">
              <a:buNone/>
            </a:pPr>
            <a:r>
              <a:rPr lang="tr-TR" sz="2400" dirty="0" smtClean="0">
                <a:latin typeface="Arial" panose="020B0604020202020204" pitchFamily="34" charset="0"/>
                <a:cs typeface="Arial" panose="020B0604020202020204" pitchFamily="34" charset="0"/>
              </a:rPr>
              <a:t>Gündelik dilde, parasal kaynakları tasarruflu ve verimli kullanmak.</a:t>
            </a:r>
          </a:p>
          <a:p>
            <a:pPr algn="just">
              <a:buNone/>
            </a:pPr>
            <a:r>
              <a:rPr lang="tr-TR" sz="2400" dirty="0" smtClean="0">
                <a:latin typeface="Arial" panose="020B0604020202020204" pitchFamily="34" charset="0"/>
                <a:cs typeface="Arial" panose="020B0604020202020204" pitchFamily="34" charset="0"/>
              </a:rPr>
              <a:t>Daha kapsayıcı ve gelişmiş bir yaklaşımla bir toplumun geçimsel düzeni ve bu düzeni anlamayı/açıklamayı hedefleyen sosyal bilim.</a:t>
            </a:r>
          </a:p>
          <a:p>
            <a:pPr algn="just">
              <a:buNone/>
            </a:pPr>
            <a:endParaRPr lang="tr-TR" sz="2400" dirty="0" smtClean="0">
              <a:latin typeface="Arial" panose="020B0604020202020204" pitchFamily="34" charset="0"/>
              <a:cs typeface="Arial" panose="020B0604020202020204" pitchFamily="34" charset="0"/>
            </a:endParaRPr>
          </a:p>
          <a:p>
            <a:pPr algn="just">
              <a:buNone/>
            </a:pPr>
            <a:endParaRPr lang="tr-TR" sz="2400" dirty="0" smtClean="0">
              <a:latin typeface="Arial" panose="020B0604020202020204" pitchFamily="34" charset="0"/>
              <a:cs typeface="Arial" panose="020B0604020202020204" pitchFamily="34" charset="0"/>
            </a:endParaRPr>
          </a:p>
          <a:p>
            <a:pPr algn="just">
              <a:buNone/>
            </a:pPr>
            <a:endParaRPr lang="tr-TR" sz="2400"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Ekonominin temel kavramları</a:t>
            </a:r>
            <a:endParaRPr lang="tr-TR" b="1" dirty="0"/>
          </a:p>
        </p:txBody>
      </p:sp>
      <p:sp>
        <p:nvSpPr>
          <p:cNvPr id="3" name="2 İçerik Yer Tutucusu"/>
          <p:cNvSpPr>
            <a:spLocks noGrp="1"/>
          </p:cNvSpPr>
          <p:nvPr>
            <p:ph sz="quarter" idx="1"/>
          </p:nvPr>
        </p:nvSpPr>
        <p:spPr>
          <a:xfrm>
            <a:off x="1000100" y="1500174"/>
            <a:ext cx="7772400" cy="4572000"/>
          </a:xfrm>
        </p:spPr>
        <p:txBody>
          <a:bodyPr>
            <a:normAutofit/>
          </a:bodyPr>
          <a:lstStyle/>
          <a:p>
            <a:pPr marL="0" indent="0" algn="just">
              <a:buNone/>
            </a:pPr>
            <a:endParaRPr lang="tr-TR" sz="2400" dirty="0" smtClean="0"/>
          </a:p>
          <a:p>
            <a:pPr marL="0" indent="0" algn="just">
              <a:buNone/>
            </a:pPr>
            <a:r>
              <a:rPr lang="tr-TR" sz="2400" b="1" dirty="0" smtClean="0">
                <a:latin typeface="Arial" panose="020B0604020202020204" pitchFamily="34" charset="0"/>
                <a:cs typeface="Arial" panose="020B0604020202020204" pitchFamily="34" charset="0"/>
              </a:rPr>
              <a:t>Üretim: </a:t>
            </a:r>
            <a:r>
              <a:rPr lang="tr-TR" sz="2400" dirty="0" smtClean="0">
                <a:latin typeface="Arial" panose="020B0604020202020204" pitchFamily="34" charset="0"/>
                <a:cs typeface="Arial" panose="020B0604020202020204" pitchFamily="34" charset="0"/>
              </a:rPr>
              <a:t>Üretim faktörlerinin insan ihtiyaçlarını karşılamak için </a:t>
            </a:r>
            <a:r>
              <a:rPr lang="tr-TR" sz="2400" dirty="0" err="1" smtClean="0">
                <a:latin typeface="Arial" panose="020B0604020202020204" pitchFamily="34" charset="0"/>
                <a:cs typeface="Arial" panose="020B0604020202020204" pitchFamily="34" charset="0"/>
              </a:rPr>
              <a:t>biraraya</a:t>
            </a:r>
            <a:r>
              <a:rPr lang="tr-TR" sz="2400" dirty="0" smtClean="0">
                <a:latin typeface="Arial" panose="020B0604020202020204" pitchFamily="34" charset="0"/>
                <a:cs typeface="Arial" panose="020B0604020202020204" pitchFamily="34" charset="0"/>
              </a:rPr>
              <a:t> getirilmesi/kullanılması</a:t>
            </a:r>
          </a:p>
          <a:p>
            <a:pPr marL="0" indent="0" algn="just">
              <a:buNone/>
            </a:pPr>
            <a:r>
              <a:rPr lang="tr-TR" sz="2400" b="1" dirty="0" smtClean="0">
                <a:latin typeface="Arial" panose="020B0604020202020204" pitchFamily="34" charset="0"/>
                <a:cs typeface="Arial" panose="020B0604020202020204" pitchFamily="34" charset="0"/>
              </a:rPr>
              <a:t>Üretim Faktörleri:</a:t>
            </a:r>
          </a:p>
          <a:p>
            <a:pPr marL="0" indent="0" algn="just">
              <a:buNone/>
            </a:pPr>
            <a:r>
              <a:rPr lang="tr-TR" sz="2400" dirty="0" smtClean="0">
                <a:latin typeface="Arial" panose="020B0604020202020204" pitchFamily="34" charset="0"/>
                <a:cs typeface="Arial" panose="020B0604020202020204" pitchFamily="34" charset="0"/>
              </a:rPr>
              <a:t>-Emek (işgücü) (Ücret/maaş alır)</a:t>
            </a:r>
          </a:p>
          <a:p>
            <a:pPr marL="0" indent="0" algn="just">
              <a:buNone/>
            </a:pPr>
            <a:r>
              <a:rPr lang="tr-TR" sz="2400" dirty="0" smtClean="0">
                <a:latin typeface="Arial" panose="020B0604020202020204" pitchFamily="34" charset="0"/>
                <a:cs typeface="Arial" panose="020B0604020202020204" pitchFamily="34" charset="0"/>
              </a:rPr>
              <a:t>-Sermaye (Faiz alır)</a:t>
            </a:r>
          </a:p>
          <a:p>
            <a:pPr marL="0" indent="0" algn="just">
              <a:buNone/>
            </a:pPr>
            <a:r>
              <a:rPr lang="tr-TR" sz="2400" dirty="0" smtClean="0">
                <a:latin typeface="Arial" panose="020B0604020202020204" pitchFamily="34" charset="0"/>
                <a:cs typeface="Arial" panose="020B0604020202020204" pitchFamily="34" charset="0"/>
              </a:rPr>
              <a:t>-Tabiat (toprak) (Rant alır)</a:t>
            </a:r>
          </a:p>
          <a:p>
            <a:pPr marL="0" indent="0" algn="just">
              <a:buNone/>
            </a:pPr>
            <a:r>
              <a:rPr lang="tr-TR" sz="2400" dirty="0" smtClean="0">
                <a:latin typeface="Arial" panose="020B0604020202020204" pitchFamily="34" charset="0"/>
                <a:cs typeface="Arial" panose="020B0604020202020204" pitchFamily="34" charset="0"/>
              </a:rPr>
              <a:t>-(Kimi yaklaşımlara göre) Girişimci (Kar alır)</a:t>
            </a:r>
          </a:p>
          <a:p>
            <a:pPr marL="0" indent="0" algn="just">
              <a:buNone/>
            </a:pPr>
            <a:r>
              <a:rPr lang="tr-TR" sz="2400" b="1" dirty="0" smtClean="0">
                <a:latin typeface="Arial" panose="020B0604020202020204" pitchFamily="34" charset="0"/>
                <a:cs typeface="Arial" panose="020B0604020202020204" pitchFamily="34" charset="0"/>
              </a:rPr>
              <a:t>Tüketim: </a:t>
            </a:r>
            <a:r>
              <a:rPr lang="tr-TR" sz="2400" dirty="0" smtClean="0">
                <a:latin typeface="Arial" panose="020B0604020202020204" pitchFamily="34" charset="0"/>
                <a:cs typeface="Arial" panose="020B0604020202020204" pitchFamily="34" charset="0"/>
              </a:rPr>
              <a:t>Üretilmiş mal ve hizmetlerin insan ihtiyaçlarını karşılamak üzere kullanılması</a:t>
            </a:r>
          </a:p>
          <a:p>
            <a:pPr marL="0" indent="0" algn="just">
              <a:buNone/>
            </a:pPr>
            <a:endParaRPr lang="tr-TR" sz="2400" dirty="0">
              <a:latin typeface="Arial" panose="020B0604020202020204" pitchFamily="34" charset="0"/>
              <a:cs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10000"/>
          </a:bodyPr>
          <a:lstStyle/>
          <a:p>
            <a:pPr algn="just">
              <a:buNone/>
            </a:pPr>
            <a:r>
              <a:rPr lang="tr-TR" b="1" dirty="0" smtClean="0">
                <a:latin typeface="Arial" pitchFamily="34" charset="0"/>
                <a:cs typeface="Arial" pitchFamily="34" charset="0"/>
              </a:rPr>
              <a:t>İhtiyaç:</a:t>
            </a:r>
            <a:r>
              <a:rPr lang="tr-TR" dirty="0" smtClean="0">
                <a:latin typeface="Arial" pitchFamily="34" charset="0"/>
                <a:cs typeface="Arial" pitchFamily="34" charset="0"/>
              </a:rPr>
              <a:t> Kişilerin/toplulukların yaşamlarını sürdürmek için gereksinme duydukları şeyler.Zorunlu olan ve zorunlu olmayan ihtiyaçlar olarak ayrılabilir. Bu ayrım da göreli bir nitelik taşır. İhtiyacın zorunlu olup olmadığı kişinin gelir ve kültür tarzına, içinde yaşanılan zamana ve mekana göre değişir. </a:t>
            </a:r>
          </a:p>
          <a:p>
            <a:pPr algn="just">
              <a:buNone/>
            </a:pPr>
            <a:r>
              <a:rPr lang="tr-TR" b="1" dirty="0" smtClean="0">
                <a:latin typeface="Arial" pitchFamily="34" charset="0"/>
                <a:cs typeface="Arial" pitchFamily="34" charset="0"/>
              </a:rPr>
              <a:t>Yatırım</a:t>
            </a:r>
            <a:r>
              <a:rPr lang="tr-TR" dirty="0" smtClean="0">
                <a:latin typeface="Arial" pitchFamily="34" charset="0"/>
                <a:cs typeface="Arial" pitchFamily="34" charset="0"/>
              </a:rPr>
              <a:t>: Yeni üretim kapasiteleri oluşturmak.</a:t>
            </a:r>
          </a:p>
          <a:p>
            <a:pPr algn="just">
              <a:buNone/>
            </a:pPr>
            <a:r>
              <a:rPr lang="tr-TR" b="1" dirty="0" smtClean="0">
                <a:latin typeface="Arial" pitchFamily="34" charset="0"/>
                <a:cs typeface="Arial" pitchFamily="34" charset="0"/>
              </a:rPr>
              <a:t>Maliyet:</a:t>
            </a:r>
            <a:r>
              <a:rPr lang="tr-TR" dirty="0" smtClean="0">
                <a:latin typeface="Arial" pitchFamily="34" charset="0"/>
                <a:cs typeface="Arial" pitchFamily="34" charset="0"/>
              </a:rPr>
              <a:t> Bir mal ya da hizmet üretmek için sarf edilen kaynakların parasal karşılığı.</a:t>
            </a:r>
          </a:p>
          <a:p>
            <a:pPr algn="just">
              <a:buNone/>
            </a:pPr>
            <a:r>
              <a:rPr lang="tr-TR" b="1" dirty="0" smtClean="0">
                <a:latin typeface="Arial" pitchFamily="34" charset="0"/>
                <a:cs typeface="Arial" pitchFamily="34" charset="0"/>
              </a:rPr>
              <a:t>Alternatif maliyet: </a:t>
            </a:r>
            <a:r>
              <a:rPr lang="tr-TR" dirty="0" smtClean="0">
                <a:latin typeface="Arial" pitchFamily="34" charset="0"/>
                <a:cs typeface="Arial" pitchFamily="34" charset="0"/>
              </a:rPr>
              <a:t>Bir mal ya da hizmet üretirken bir diğer mal ya da hizmet üretmekten fedakarlık yapmış oluruz. Fedakarlık yaptığımız maliyet.</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latin typeface="Arial" pitchFamily="34" charset="0"/>
                <a:cs typeface="Arial" pitchFamily="34" charset="0"/>
              </a:rPr>
              <a:t>Farklı Ekonomik Düzenler</a:t>
            </a:r>
            <a:endParaRPr lang="tr-TR" sz="2400" b="1" dirty="0">
              <a:latin typeface="Arial" pitchFamily="34" charset="0"/>
              <a:cs typeface="Arial" pitchFamily="34" charset="0"/>
            </a:endParaRPr>
          </a:p>
        </p:txBody>
      </p:sp>
      <p:sp>
        <p:nvSpPr>
          <p:cNvPr id="3" name="2 İçerik Yer Tutucusu"/>
          <p:cNvSpPr>
            <a:spLocks noGrp="1"/>
          </p:cNvSpPr>
          <p:nvPr>
            <p:ph sz="quarter" idx="1"/>
          </p:nvPr>
        </p:nvSpPr>
        <p:spPr/>
        <p:txBody>
          <a:bodyPr>
            <a:normAutofit/>
          </a:bodyPr>
          <a:lstStyle/>
          <a:p>
            <a:pPr marL="0" indent="0">
              <a:buNone/>
            </a:pPr>
            <a:r>
              <a:rPr lang="tr-TR" sz="2400" b="1" dirty="0" smtClean="0">
                <a:latin typeface="Arial" panose="020B0604020202020204" pitchFamily="34" charset="0"/>
                <a:cs typeface="Arial" panose="020B0604020202020204" pitchFamily="34" charset="0"/>
              </a:rPr>
              <a:t>Kapitalizm (Anamalcılık)</a:t>
            </a:r>
          </a:p>
          <a:p>
            <a:pPr marL="0" indent="0">
              <a:buNone/>
            </a:pPr>
            <a:r>
              <a:rPr lang="tr-TR" sz="2400" dirty="0" smtClean="0">
                <a:latin typeface="Arial" panose="020B0604020202020204" pitchFamily="34" charset="0"/>
                <a:cs typeface="Arial" panose="020B0604020202020204" pitchFamily="34" charset="0"/>
              </a:rPr>
              <a:t>-Üretim araçlarının özel mülkiyeti</a:t>
            </a:r>
          </a:p>
          <a:p>
            <a:pPr marL="0" indent="0">
              <a:buNone/>
            </a:pPr>
            <a:r>
              <a:rPr lang="tr-TR" sz="2400" dirty="0" smtClean="0">
                <a:latin typeface="Arial" panose="020B0604020202020204" pitchFamily="34" charset="0"/>
                <a:cs typeface="Arial" panose="020B0604020202020204" pitchFamily="34" charset="0"/>
              </a:rPr>
              <a:t>- Genelleşmiş meta üretimi</a:t>
            </a:r>
          </a:p>
          <a:p>
            <a:pPr marL="0" indent="0">
              <a:buFontTx/>
              <a:buChar char="-"/>
            </a:pPr>
            <a:r>
              <a:rPr lang="tr-TR" sz="2400" dirty="0" smtClean="0">
                <a:latin typeface="Arial" panose="020B0604020202020204" pitchFamily="34" charset="0"/>
                <a:cs typeface="Arial" panose="020B0604020202020204" pitchFamily="34" charset="0"/>
              </a:rPr>
              <a:t>Gelişmiş bir piyasa mekanizması/serbest rekabet</a:t>
            </a:r>
          </a:p>
          <a:p>
            <a:pPr marL="0" indent="0">
              <a:buFontTx/>
              <a:buChar char="-"/>
            </a:pPr>
            <a:r>
              <a:rPr lang="tr-TR" sz="2400" dirty="0" smtClean="0">
                <a:latin typeface="Arial" panose="020B0604020202020204" pitchFamily="34" charset="0"/>
                <a:cs typeface="Arial" panose="020B0604020202020204" pitchFamily="34" charset="0"/>
              </a:rPr>
              <a:t>İşgücünün metalaşması</a:t>
            </a:r>
          </a:p>
          <a:p>
            <a:pPr marL="0" indent="0">
              <a:buFontTx/>
              <a:buChar char="-"/>
            </a:pPr>
            <a:r>
              <a:rPr lang="tr-TR" sz="2400" dirty="0" smtClean="0">
                <a:latin typeface="Arial" panose="020B0604020202020204" pitchFamily="34" charset="0"/>
                <a:cs typeface="Arial" panose="020B0604020202020204" pitchFamily="34" charset="0"/>
              </a:rPr>
              <a:t>Müteşebbis(girişimci) özgürlüğü ve buna dayalı refah düşüncesi</a:t>
            </a:r>
          </a:p>
          <a:p>
            <a:pPr marL="0" indent="0">
              <a:buFontTx/>
              <a:buChar char="-"/>
            </a:pPr>
            <a:endParaRPr lang="tr-TR" sz="2400" dirty="0" smtClean="0">
              <a:latin typeface="Arial" panose="020B0604020202020204" pitchFamily="34" charset="0"/>
              <a:cs typeface="Arial" panose="020B0604020202020204" pitchFamily="34" charset="0"/>
            </a:endParaRPr>
          </a:p>
          <a:p>
            <a:pPr marL="0" indent="0">
              <a:buNone/>
            </a:pPr>
            <a:endParaRPr lang="tr-TR" sz="2400" dirty="0" smtClean="0">
              <a:latin typeface="Arial" panose="020B0604020202020204" pitchFamily="34" charset="0"/>
              <a:cs typeface="Arial" panose="020B0604020202020204" pitchFamily="34" charset="0"/>
            </a:endParaRPr>
          </a:p>
          <a:p>
            <a:pPr marL="0" indent="0">
              <a:buFontTx/>
              <a:buChar char="-"/>
            </a:pPr>
            <a:endParaRPr lang="tr-TR" sz="2400" dirty="0" smtClean="0">
              <a:latin typeface="Arial" panose="020B0604020202020204" pitchFamily="34" charset="0"/>
              <a:cs typeface="Arial" panose="020B0604020202020204" pitchFamily="34" charset="0"/>
            </a:endParaRPr>
          </a:p>
          <a:p>
            <a:pPr marL="0" indent="0">
              <a:buFontTx/>
              <a:buChar char="-"/>
            </a:pPr>
            <a:endParaRPr lang="tr-TR" sz="2400" dirty="0">
              <a:latin typeface="Arial" panose="020B0604020202020204" pitchFamily="34" charset="0"/>
              <a:cs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marL="0" indent="0">
              <a:buNone/>
            </a:pPr>
            <a:endParaRPr lang="tr-TR" sz="2400" b="1" dirty="0" smtClean="0">
              <a:latin typeface="Arial" panose="020B0604020202020204" pitchFamily="34" charset="0"/>
              <a:cs typeface="Arial" panose="020B0604020202020204" pitchFamily="34" charset="0"/>
            </a:endParaRPr>
          </a:p>
          <a:p>
            <a:pPr marL="0" indent="0">
              <a:buNone/>
            </a:pPr>
            <a:r>
              <a:rPr lang="tr-TR" sz="2400" b="1" dirty="0" smtClean="0">
                <a:latin typeface="Arial" panose="020B0604020202020204" pitchFamily="34" charset="0"/>
                <a:cs typeface="Arial" panose="020B0604020202020204" pitchFamily="34" charset="0"/>
              </a:rPr>
              <a:t>Sosyalizm (Toplumculuk)</a:t>
            </a:r>
          </a:p>
          <a:p>
            <a:pPr marL="0" indent="0">
              <a:buFontTx/>
              <a:buChar char="-"/>
            </a:pPr>
            <a:r>
              <a:rPr lang="tr-TR" sz="2400" dirty="0" smtClean="0">
                <a:latin typeface="Arial" panose="020B0604020202020204" pitchFamily="34" charset="0"/>
                <a:cs typeface="Arial" panose="020B0604020202020204" pitchFamily="34" charset="0"/>
              </a:rPr>
              <a:t>Üretim araçlarının kolektif/devletli mülkiyeti</a:t>
            </a:r>
          </a:p>
          <a:p>
            <a:pPr marL="0" indent="0">
              <a:buFontTx/>
              <a:buChar char="-"/>
            </a:pPr>
            <a:r>
              <a:rPr lang="tr-TR" sz="2400" dirty="0" smtClean="0">
                <a:latin typeface="Arial" panose="020B0604020202020204" pitchFamily="34" charset="0"/>
                <a:cs typeface="Arial" panose="020B0604020202020204" pitchFamily="34" charset="0"/>
              </a:rPr>
              <a:t>İnsan/toplum ihtiyaçlarının </a:t>
            </a:r>
            <a:r>
              <a:rPr lang="tr-TR" sz="2400" dirty="0" err="1" smtClean="0">
                <a:latin typeface="Arial" panose="020B0604020202020204" pitchFamily="34" charset="0"/>
                <a:cs typeface="Arial" panose="020B0604020202020204" pitchFamily="34" charset="0"/>
              </a:rPr>
              <a:t>rasyonalize</a:t>
            </a:r>
            <a:r>
              <a:rPr lang="tr-TR" sz="2400" dirty="0" smtClean="0">
                <a:latin typeface="Arial" panose="020B0604020202020204" pitchFamily="34" charset="0"/>
                <a:cs typeface="Arial" panose="020B0604020202020204" pitchFamily="34" charset="0"/>
              </a:rPr>
              <a:t> edilmesi</a:t>
            </a:r>
          </a:p>
          <a:p>
            <a:pPr marL="0" indent="0">
              <a:buFontTx/>
              <a:buChar char="-"/>
            </a:pPr>
            <a:r>
              <a:rPr lang="tr-TR" sz="2400" dirty="0" smtClean="0">
                <a:latin typeface="Arial" panose="020B0604020202020204" pitchFamily="34" charset="0"/>
                <a:cs typeface="Arial" panose="020B0604020202020204" pitchFamily="34" charset="0"/>
              </a:rPr>
              <a:t>Kolektif çalışma/kolektif paylaşım</a:t>
            </a:r>
          </a:p>
          <a:p>
            <a:pPr marL="0" indent="0">
              <a:buFontTx/>
              <a:buChar char="-"/>
            </a:pPr>
            <a:r>
              <a:rPr lang="tr-TR" sz="2400" dirty="0" smtClean="0">
                <a:latin typeface="Arial" panose="020B0604020202020204" pitchFamily="34" charset="0"/>
                <a:cs typeface="Arial" panose="020B0604020202020204" pitchFamily="34" charset="0"/>
              </a:rPr>
              <a:t>Eşitlikçi perspektif</a:t>
            </a:r>
          </a:p>
          <a:p>
            <a:pPr marL="0" indent="0">
              <a:buFontTx/>
              <a:buChar char="-"/>
            </a:pPr>
            <a:endParaRPr lang="tr-TR" sz="2400" dirty="0" smtClean="0">
              <a:latin typeface="Arial" panose="020B0604020202020204" pitchFamily="34" charset="0"/>
              <a:cs typeface="Arial" panose="020B0604020202020204" pitchFamily="34" charset="0"/>
            </a:endParaRPr>
          </a:p>
          <a:p>
            <a:pPr marL="0" indent="0">
              <a:buFontTx/>
              <a:buChar char="-"/>
            </a:pPr>
            <a:endParaRPr lang="tr-TR" sz="2400" dirty="0" smtClean="0">
              <a:latin typeface="Arial" panose="020B0604020202020204" pitchFamily="34" charset="0"/>
              <a:cs typeface="Arial" panose="020B0604020202020204" pitchFamily="34" charset="0"/>
            </a:endParaRPr>
          </a:p>
          <a:p>
            <a:pPr marL="0" indent="0" algn="just">
              <a:buNone/>
            </a:pPr>
            <a:endParaRPr lang="tr-TR" sz="2400" dirty="0">
              <a:latin typeface="Arial" panose="020B0604020202020204" pitchFamily="34" charset="0"/>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r>
              <a:rPr lang="tr-TR" sz="2800" b="1" dirty="0">
                <a:latin typeface="Arial" panose="020B0604020202020204" pitchFamily="34" charset="0"/>
                <a:cs typeface="Arial" panose="020B0604020202020204" pitchFamily="34" charset="0"/>
              </a:rPr>
              <a:t>Karma Modeller</a:t>
            </a:r>
          </a:p>
          <a:p>
            <a:pPr marL="0" indent="0">
              <a:buFontTx/>
              <a:buChar char="-"/>
            </a:pPr>
            <a:r>
              <a:rPr lang="tr-TR" sz="2800" dirty="0">
                <a:latin typeface="Arial" panose="020B0604020202020204" pitchFamily="34" charset="0"/>
                <a:cs typeface="Arial" panose="020B0604020202020204" pitchFamily="34" charset="0"/>
              </a:rPr>
              <a:t>Bunlar asıl olarak kapitalizm çerçevesinde ele alınabilir</a:t>
            </a:r>
          </a:p>
          <a:p>
            <a:pPr marL="0" indent="0">
              <a:buFontTx/>
              <a:buChar char="-"/>
            </a:pPr>
            <a:r>
              <a:rPr lang="tr-TR" sz="2800" dirty="0">
                <a:latin typeface="Arial" panose="020B0604020202020204" pitchFamily="34" charset="0"/>
                <a:cs typeface="Arial" panose="020B0604020202020204" pitchFamily="34" charset="0"/>
              </a:rPr>
              <a:t>Piyasa mekanizması devlet tarafından göreli olarak sınırlanmıştır</a:t>
            </a:r>
          </a:p>
          <a:p>
            <a:pPr marL="0" indent="0">
              <a:buFontTx/>
              <a:buChar char="-"/>
            </a:pPr>
            <a:r>
              <a:rPr lang="tr-TR" sz="2800" dirty="0">
                <a:latin typeface="Arial" panose="020B0604020202020204" pitchFamily="34" charset="0"/>
                <a:cs typeface="Arial" panose="020B0604020202020204" pitchFamily="34" charset="0"/>
              </a:rPr>
              <a:t>Özel mülkiyete bazı kısıtlar getirilmiştir</a:t>
            </a:r>
          </a:p>
          <a:p>
            <a:pPr marL="0" indent="0">
              <a:buFontTx/>
              <a:buChar char="-"/>
            </a:pPr>
            <a:r>
              <a:rPr lang="tr-TR" sz="2800">
                <a:latin typeface="Arial" panose="020B0604020202020204" pitchFamily="34" charset="0"/>
                <a:cs typeface="Arial" panose="020B0604020202020204" pitchFamily="34" charset="0"/>
              </a:rPr>
              <a:t>Devlet, üretim ve paylaşım süreçlerine belirgin bir şekilde müdahil durumdadır.</a:t>
            </a:r>
          </a:p>
          <a:p>
            <a:endParaRPr lang="tr-TR"/>
          </a:p>
        </p:txBody>
      </p:sp>
    </p:spTree>
    <p:extLst>
      <p:ext uri="{BB962C8B-B14F-4D97-AF65-F5344CB8AC3E}">
        <p14:creationId xmlns:p14="http://schemas.microsoft.com/office/powerpoint/2010/main" val="32643628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403</TotalTime>
  <Words>1042</Words>
  <Application>Microsoft Office PowerPoint</Application>
  <PresentationFormat>Ekran Gösterisi (4:3)</PresentationFormat>
  <Paragraphs>58</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Franklin Gothic Book</vt:lpstr>
      <vt:lpstr>Perpetua</vt:lpstr>
      <vt:lpstr>Wingdings 2</vt:lpstr>
      <vt:lpstr>Hisse Senedi</vt:lpstr>
      <vt:lpstr>Eğitim Ekonomisi Dersi Notları</vt:lpstr>
      <vt:lpstr>  Giriş </vt:lpstr>
      <vt:lpstr>PowerPoint Sunusu</vt:lpstr>
      <vt:lpstr>Ekonomi kavramı </vt:lpstr>
      <vt:lpstr>Ekonominin temel kavramları</vt:lpstr>
      <vt:lpstr>PowerPoint Sunusu</vt:lpstr>
      <vt:lpstr>Farklı Ekonomik Düzenler</vt:lpstr>
      <vt:lpstr>PowerPoint Sunusu</vt:lpstr>
      <vt:lpstr>PowerPoint Sunusu</vt:lpstr>
      <vt:lpstr>Eğitim</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Eğitim Alanında Performans Değerlendirme Sistemine İlişkin Okul Yöneticilerinin  Görüşleri </dc:title>
  <dc:creator>TARIKSOYDAN</dc:creator>
  <cp:lastModifiedBy>Tarik soydan</cp:lastModifiedBy>
  <cp:revision>105</cp:revision>
  <dcterms:created xsi:type="dcterms:W3CDTF">2014-05-05T08:01:07Z</dcterms:created>
  <dcterms:modified xsi:type="dcterms:W3CDTF">2018-11-15T12:06:37Z</dcterms:modified>
</cp:coreProperties>
</file>