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1" r:id="rId14"/>
    <p:sldId id="270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0WOao4kpwM" TargetMode="External"/><Relationship Id="rId2" Type="http://schemas.openxmlformats.org/officeDocument/2006/relationships/hyperlink" Target="https://www.youtube.com/watch?time_continue=44&amp;v=bDx12M5u4uY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İşitme cihazı kullanımı ve türleri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19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tr-TR" dirty="0" smtClean="0"/>
              <a:t>Baş Bandıyla Kullanılan Cep Tipi İşitme Cihazları</a:t>
            </a:r>
          </a:p>
          <a:p>
            <a:pPr lvl="1"/>
            <a:r>
              <a:rPr lang="tr-TR" dirty="0" smtClean="0"/>
              <a:t>Kulak arkası ya da içi cihazların kullanılamadığı durumlarda kullanılmaktadır.</a:t>
            </a:r>
          </a:p>
          <a:p>
            <a:pPr lvl="1"/>
            <a:r>
              <a:rPr lang="tr-TR" dirty="0" smtClean="0"/>
              <a:t>Görüntü ve estetiklik açısından çok tercih edilmemektedir.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7087" y="2246812"/>
            <a:ext cx="3043644" cy="2664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78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Koklear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</a:t>
            </a:r>
            <a:r>
              <a:rPr lang="tr-TR" dirty="0" smtClean="0"/>
              <a:t>ekanik </a:t>
            </a:r>
            <a:r>
              <a:rPr lang="tr-TR" dirty="0"/>
              <a:t>ses enerjisini, elektrik sinyallerine dönüştüren </a:t>
            </a:r>
            <a:r>
              <a:rPr lang="tr-TR" dirty="0" smtClean="0"/>
              <a:t>ve bunu </a:t>
            </a:r>
            <a:r>
              <a:rPr lang="tr-TR" dirty="0"/>
              <a:t>doğrudan </a:t>
            </a:r>
            <a:r>
              <a:rPr lang="tr-TR" dirty="0" err="1"/>
              <a:t>kokleaya</a:t>
            </a:r>
            <a:r>
              <a:rPr lang="tr-TR" dirty="0"/>
              <a:t> aktararak, seslerin algılanmasını sağlayan elektronik </a:t>
            </a:r>
            <a:r>
              <a:rPr lang="tr-TR" dirty="0" smtClean="0"/>
              <a:t>bir cihazdır.</a:t>
            </a:r>
          </a:p>
          <a:p>
            <a:r>
              <a:rPr lang="tr-TR" dirty="0"/>
              <a:t>Ç</a:t>
            </a:r>
            <a:r>
              <a:rPr lang="tr-TR" dirty="0" smtClean="0"/>
              <a:t>ok </a:t>
            </a:r>
            <a:r>
              <a:rPr lang="tr-TR" dirty="0"/>
              <a:t>ileri derecede </a:t>
            </a:r>
            <a:r>
              <a:rPr lang="tr-TR" dirty="0" err="1"/>
              <a:t>sensörinöral</a:t>
            </a:r>
            <a:r>
              <a:rPr lang="tr-TR" dirty="0"/>
              <a:t> işitme kaybı olan </a:t>
            </a:r>
            <a:r>
              <a:rPr lang="tr-TR" dirty="0" smtClean="0"/>
              <a:t>ve </a:t>
            </a:r>
            <a:r>
              <a:rPr lang="tr-TR" dirty="0" err="1" smtClean="0"/>
              <a:t>konvensiyonel</a:t>
            </a:r>
            <a:r>
              <a:rPr lang="tr-TR" dirty="0" smtClean="0"/>
              <a:t> </a:t>
            </a:r>
            <a:r>
              <a:rPr lang="tr-TR" dirty="0"/>
              <a:t>işitme cihazlarından çok az veya hiç yararlanamayan </a:t>
            </a:r>
            <a:r>
              <a:rPr lang="tr-TR" dirty="0" smtClean="0"/>
              <a:t>hastalara uygulanmaktadır.</a:t>
            </a:r>
          </a:p>
          <a:p>
            <a:r>
              <a:rPr lang="tr-TR" dirty="0" smtClean="0"/>
              <a:t>Diğer işitme cihazlarından </a:t>
            </a:r>
            <a:r>
              <a:rPr lang="tr-TR" dirty="0" smtClean="0"/>
              <a:t>farkı, </a:t>
            </a:r>
            <a:r>
              <a:rPr lang="tr-TR" dirty="0" smtClean="0"/>
              <a:t>sesleri elektrik sinyallerine dönüştürmesidir.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3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4925" y="2338497"/>
            <a:ext cx="2690949" cy="2938898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9981" y="2152075"/>
            <a:ext cx="4351626" cy="372844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9981" y="2823240"/>
            <a:ext cx="4351626" cy="257353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9980" y="2524919"/>
            <a:ext cx="4649049" cy="32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71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Ä°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126" y="2269331"/>
            <a:ext cx="7276011" cy="3347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60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25899" y="1953819"/>
            <a:ext cx="9603275" cy="3450613"/>
          </a:xfrm>
        </p:spPr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www.youtube.com/watch?time_continue=44&amp;v=bDx12M5u4uY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www.youtube.com/watch?v=00WOao4kpwM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376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 mekanizması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Çevredeki </a:t>
            </a:r>
            <a:r>
              <a:rPr lang="tr-TR" dirty="0"/>
              <a:t>sesler küçük bir mikrofon aracılığıyla toplanır.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İnce </a:t>
            </a:r>
            <a:r>
              <a:rPr lang="tr-TR" dirty="0"/>
              <a:t>bir kablo sesleri mikrofondan konuşma işlemcisine aktarır.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Konuşma </a:t>
            </a:r>
            <a:r>
              <a:rPr lang="tr-TR" dirty="0"/>
              <a:t>işlemcisi sesleri yükseltir ve kodlanmış sinyallere dönüştürür.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Bu </a:t>
            </a:r>
            <a:r>
              <a:rPr lang="tr-TR" dirty="0"/>
              <a:t>sinyaller kablolar aracılığıyla konuşma işlemcisinden iletken bobine gönderilir.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İletken </a:t>
            </a:r>
            <a:r>
              <a:rPr lang="tr-TR" dirty="0"/>
              <a:t>bobin sinyalleri radyo dalgaları aracılığıyla deri altına yerleştirilmiş </a:t>
            </a:r>
            <a:r>
              <a:rPr lang="tr-TR" dirty="0" err="1" smtClean="0"/>
              <a:t>olanalıcıya</a:t>
            </a:r>
            <a:r>
              <a:rPr lang="tr-TR" dirty="0" smtClean="0"/>
              <a:t> </a:t>
            </a:r>
            <a:r>
              <a:rPr lang="tr-TR" dirty="0"/>
              <a:t>gönderir.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Alıcı </a:t>
            </a:r>
            <a:r>
              <a:rPr lang="tr-TR" dirty="0"/>
              <a:t>doğru miktardaki elektrik uyaranını uygun elektrotlara taşır.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Elektrotlar </a:t>
            </a:r>
            <a:r>
              <a:rPr lang="tr-TR" dirty="0" err="1"/>
              <a:t>koklea</a:t>
            </a:r>
            <a:r>
              <a:rPr lang="tr-TR" dirty="0"/>
              <a:t> içindeki işitme sinirlerini uyarır.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Elektrik </a:t>
            </a:r>
            <a:r>
              <a:rPr lang="tr-TR" dirty="0"/>
              <a:t>sinyallerine dönüşen ses işitme sistemi aracılığıyla beyine iletilir</a:t>
            </a:r>
          </a:p>
        </p:txBody>
      </p:sp>
    </p:spTree>
    <p:extLst>
      <p:ext uri="{BB962C8B-B14F-4D97-AF65-F5344CB8AC3E}">
        <p14:creationId xmlns:p14="http://schemas.microsoft.com/office/powerpoint/2010/main" val="120196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2400" dirty="0" err="1" smtClean="0"/>
              <a:t>Koklear</a:t>
            </a:r>
            <a:r>
              <a:rPr lang="tr-TR" sz="2400" dirty="0" smtClean="0"/>
              <a:t> </a:t>
            </a:r>
            <a:r>
              <a:rPr lang="tr-TR" sz="2400" dirty="0" err="1" smtClean="0"/>
              <a:t>implant</a:t>
            </a:r>
            <a:r>
              <a:rPr lang="tr-TR" sz="2400" dirty="0" smtClean="0"/>
              <a:t> için uygun kriterler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/>
              <a:t>Bilateral çok ileri derecede </a:t>
            </a:r>
            <a:r>
              <a:rPr lang="tr-TR" dirty="0" err="1"/>
              <a:t>sensori</a:t>
            </a:r>
            <a:r>
              <a:rPr lang="tr-TR" dirty="0"/>
              <a:t> </a:t>
            </a:r>
            <a:r>
              <a:rPr lang="tr-TR" dirty="0" err="1"/>
              <a:t>nöral</a:t>
            </a:r>
            <a:r>
              <a:rPr lang="tr-TR" dirty="0"/>
              <a:t> işitme kaybının olması,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Radyolojik </a:t>
            </a:r>
            <a:r>
              <a:rPr lang="tr-TR" dirty="0" err="1"/>
              <a:t>kontrendikasyonların</a:t>
            </a:r>
            <a:r>
              <a:rPr lang="tr-TR" dirty="0"/>
              <a:t> bulunmaması,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Medikal </a:t>
            </a:r>
            <a:r>
              <a:rPr lang="tr-TR" dirty="0" err="1"/>
              <a:t>kontrendikasyonların</a:t>
            </a:r>
            <a:r>
              <a:rPr lang="tr-TR" dirty="0"/>
              <a:t> olmaması,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İşitme </a:t>
            </a:r>
            <a:r>
              <a:rPr lang="tr-TR" dirty="0"/>
              <a:t>cihazından hiç fayda görememe ya da kısıtlı oranda yararlanabilmesi,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Dil </a:t>
            </a:r>
            <a:r>
              <a:rPr lang="tr-TR" dirty="0"/>
              <a:t>gelişim yaşı ile kronolojik yaş farkının en fazla 3 yaş civarında olması</a:t>
            </a:r>
            <a:r>
              <a:rPr lang="tr-TR" dirty="0" smtClean="0"/>
              <a:t>,</a:t>
            </a:r>
            <a:endParaRPr lang="tr-TR" dirty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İşitsel/Sözel </a:t>
            </a:r>
            <a:r>
              <a:rPr lang="tr-TR" dirty="0"/>
              <a:t>yaklaşımın kullanıldığı eğitim programına devam ediyor olması,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Psikolojik</a:t>
            </a:r>
            <a:r>
              <a:rPr lang="tr-TR" dirty="0"/>
              <a:t>, zihinsel gelişim ve beklentiler açısından uygun durumda olması,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Çocuğun </a:t>
            </a:r>
            <a:r>
              <a:rPr lang="tr-TR" dirty="0"/>
              <a:t>ailesinin ve eğitimcisinin uygun beklentiler içerisinde olması</a:t>
            </a:r>
          </a:p>
        </p:txBody>
      </p:sp>
    </p:spTree>
    <p:extLst>
      <p:ext uri="{BB962C8B-B14F-4D97-AF65-F5344CB8AC3E}">
        <p14:creationId xmlns:p14="http://schemas.microsoft.com/office/powerpoint/2010/main" val="428888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Her tip işitme yetersizliği ve yaş düzeyine uygun cihaz bulmak mümkündür.</a:t>
            </a:r>
          </a:p>
          <a:p>
            <a:r>
              <a:rPr lang="tr-TR" dirty="0" smtClean="0"/>
              <a:t>Cihaz kullanımında en önemli süreç </a:t>
            </a:r>
            <a:r>
              <a:rPr lang="tr-TR" dirty="0" smtClean="0"/>
              <a:t>en erken zamanda en </a:t>
            </a:r>
            <a:r>
              <a:rPr lang="tr-TR" dirty="0" smtClean="0"/>
              <a:t>doğru işitme cihazını bularak cihaz </a:t>
            </a:r>
            <a:r>
              <a:rPr lang="tr-TR" dirty="0" smtClean="0"/>
              <a:t>kullanımında </a:t>
            </a:r>
            <a:r>
              <a:rPr lang="tr-TR" dirty="0" smtClean="0"/>
              <a:t>sürekliliği sağlamaktır.</a:t>
            </a:r>
          </a:p>
          <a:p>
            <a:r>
              <a:rPr lang="tr-TR" dirty="0" smtClean="0"/>
              <a:t>İşitme cihazları tam anlamıyla doğal sesi vermezler. Cihazı kullananların sesleri ayırt etmesi ve hatırlamaları için belirli bir </a:t>
            </a:r>
            <a:r>
              <a:rPr lang="tr-TR" dirty="0" smtClean="0"/>
              <a:t>süre </a:t>
            </a:r>
            <a:r>
              <a:rPr lang="tr-TR" dirty="0" smtClean="0"/>
              <a:t>istikrarlı şekilde kullanmaları gerekmektedir.</a:t>
            </a:r>
          </a:p>
          <a:p>
            <a:r>
              <a:rPr lang="tr-TR" dirty="0" smtClean="0"/>
              <a:t>Bebeklerde ve çocuklarda cihaz takmaya karşı olumsuz tepkiler </a:t>
            </a:r>
            <a:r>
              <a:rPr lang="tr-TR" dirty="0" smtClean="0"/>
              <a:t>gözlenebilir. </a:t>
            </a:r>
            <a:r>
              <a:rPr lang="tr-TR" dirty="0" smtClean="0"/>
              <a:t>Hem öğretmen hem de aile bu konuda ortak bir pekiştirme tarifesi </a:t>
            </a:r>
            <a:r>
              <a:rPr lang="tr-TR" dirty="0" smtClean="0"/>
              <a:t>uygulayabilir.</a:t>
            </a:r>
            <a:endParaRPr lang="tr-TR" dirty="0" smtClean="0"/>
          </a:p>
          <a:p>
            <a:r>
              <a:rPr lang="tr-TR" dirty="0" smtClean="0"/>
              <a:t>Gelişimin devam ettiği ve edeceği gruplarda cihazların hem fiziksel hem de niceliksel düzenlemeleri yapılmalıdır.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431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tr-TR" dirty="0" smtClean="0"/>
              <a:t>Hava Yolu İşitme Cihazları</a:t>
            </a:r>
          </a:p>
          <a:p>
            <a:pPr lvl="1"/>
            <a:r>
              <a:rPr lang="tr-TR" dirty="0"/>
              <a:t>Kulak </a:t>
            </a:r>
            <a:r>
              <a:rPr lang="tr-TR" dirty="0" smtClean="0"/>
              <a:t>Arkası</a:t>
            </a:r>
          </a:p>
          <a:p>
            <a:pPr lvl="1"/>
            <a:r>
              <a:rPr lang="tr-TR" dirty="0" smtClean="0"/>
              <a:t>Kulak İçi</a:t>
            </a:r>
            <a:endParaRPr lang="tr-TR" dirty="0"/>
          </a:p>
          <a:p>
            <a:pPr lvl="1"/>
            <a:r>
              <a:rPr lang="tr-TR" dirty="0" smtClean="0"/>
              <a:t>Kanal </a:t>
            </a:r>
            <a:r>
              <a:rPr lang="tr-TR" dirty="0"/>
              <a:t>İçi</a:t>
            </a:r>
          </a:p>
          <a:p>
            <a:pPr lvl="1"/>
            <a:r>
              <a:rPr lang="tr-TR" dirty="0" smtClean="0"/>
              <a:t>Gözlük </a:t>
            </a:r>
            <a:r>
              <a:rPr lang="tr-TR" dirty="0"/>
              <a:t>Tipi</a:t>
            </a:r>
          </a:p>
          <a:p>
            <a:pPr lvl="1"/>
            <a:r>
              <a:rPr lang="tr-TR" dirty="0" smtClean="0"/>
              <a:t>Cep Tipi</a:t>
            </a:r>
          </a:p>
          <a:p>
            <a:pPr lvl="1"/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pPr lvl="1"/>
            <a:r>
              <a:rPr lang="tr-TR" sz="2000" dirty="0" smtClean="0"/>
              <a:t>Kemik Yolu İşitme Cihazları</a:t>
            </a:r>
          </a:p>
          <a:p>
            <a:pPr lvl="2"/>
            <a:r>
              <a:rPr lang="tr-TR" sz="1800" dirty="0" smtClean="0"/>
              <a:t>Gözlük Tipi</a:t>
            </a:r>
          </a:p>
          <a:p>
            <a:pPr lvl="2"/>
            <a:r>
              <a:rPr lang="tr-TR" sz="1800" dirty="0" smtClean="0"/>
              <a:t>Baş </a:t>
            </a:r>
            <a:r>
              <a:rPr lang="tr-TR" sz="1800" dirty="0"/>
              <a:t>bandıyla Kullanılan Cep Tipi</a:t>
            </a:r>
          </a:p>
        </p:txBody>
      </p:sp>
    </p:spTree>
    <p:extLst>
      <p:ext uri="{BB962C8B-B14F-4D97-AF65-F5344CB8AC3E}">
        <p14:creationId xmlns:p14="http://schemas.microsoft.com/office/powerpoint/2010/main" val="9372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Hava yolu işitme cihazları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tr-TR" dirty="0" smtClean="0"/>
              <a:t>Kulak Arkası İşitme Cihazı</a:t>
            </a:r>
          </a:p>
          <a:p>
            <a:pPr lvl="1"/>
            <a:r>
              <a:rPr lang="tr-TR" dirty="0" smtClean="0"/>
              <a:t>Bireyin kulak kalıbı alınır.</a:t>
            </a:r>
          </a:p>
          <a:p>
            <a:pPr lvl="1"/>
            <a:r>
              <a:rPr lang="tr-TR" dirty="0" smtClean="0"/>
              <a:t>Kulak kanalı ve dış kulak kalıbı alınır.</a:t>
            </a:r>
          </a:p>
          <a:p>
            <a:pPr lvl="1"/>
            <a:r>
              <a:rPr lang="tr-TR" dirty="0" smtClean="0"/>
              <a:t>Bebeklerde, çocuklarda ve ileri işitme kaybına sahip yetişkinlerde kullanılır.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8184" y="2274896"/>
            <a:ext cx="4366670" cy="335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64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tr-TR" dirty="0" smtClean="0"/>
              <a:t>Kanal İçi İşitme Cihazları</a:t>
            </a:r>
          </a:p>
          <a:p>
            <a:pPr lvl="1"/>
            <a:r>
              <a:rPr lang="tr-TR" dirty="0" smtClean="0"/>
              <a:t>En az göze çarpan işitme cihazıdır.</a:t>
            </a:r>
          </a:p>
          <a:p>
            <a:pPr lvl="1"/>
            <a:r>
              <a:rPr lang="tr-TR" dirty="0" smtClean="0"/>
              <a:t>Kanal içerisine yerleştirilir.</a:t>
            </a:r>
          </a:p>
          <a:p>
            <a:pPr lvl="1"/>
            <a:r>
              <a:rPr lang="tr-TR" dirty="0" smtClean="0"/>
              <a:t>Hafiften ve orta işitme kaybı için kullanılır</a:t>
            </a:r>
          </a:p>
          <a:p>
            <a:pPr lvl="1"/>
            <a:r>
              <a:rPr lang="tr-TR" dirty="0" smtClean="0"/>
              <a:t>Çocuk ve bebeklerde kullanımı tercih edilmez.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9257" y="2274897"/>
            <a:ext cx="3827417" cy="283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32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tr-TR" dirty="0" smtClean="0"/>
              <a:t>Gözlük Tipi İşitme Cihazları</a:t>
            </a:r>
          </a:p>
          <a:p>
            <a:pPr lvl="1"/>
            <a:r>
              <a:rPr lang="tr-TR" dirty="0" smtClean="0"/>
              <a:t>Kullanım alanları </a:t>
            </a:r>
            <a:r>
              <a:rPr lang="tr-TR" dirty="0" err="1" smtClean="0"/>
              <a:t>Mikst</a:t>
            </a:r>
            <a:r>
              <a:rPr lang="tr-TR" dirty="0" smtClean="0"/>
              <a:t> tipi işitme kaybıyla sınırlıdır.</a:t>
            </a:r>
          </a:p>
          <a:p>
            <a:pPr lvl="1"/>
            <a:r>
              <a:rPr lang="tr-TR" dirty="0" smtClean="0"/>
              <a:t>Kullanımı basit ve estetik olarak tercih edilen bir modeldir.</a:t>
            </a:r>
          </a:p>
          <a:p>
            <a:pPr lvl="1"/>
            <a:r>
              <a:rPr lang="tr-TR" dirty="0" smtClean="0"/>
              <a:t>Fakat gözlük çıktığında işitme gerçekleşmemektedir.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7710" y="2667975"/>
            <a:ext cx="3157144" cy="260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14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tr-TR" dirty="0" smtClean="0"/>
              <a:t>Cep Tipi İşitme Cihazları</a:t>
            </a:r>
          </a:p>
          <a:p>
            <a:pPr lvl="1"/>
            <a:r>
              <a:rPr lang="tr-TR" dirty="0" smtClean="0"/>
              <a:t>Cepte taşınabilen ve bir kordonla kulak kalıbına bağlanan cihazlardır.</a:t>
            </a:r>
          </a:p>
          <a:p>
            <a:pPr lvl="1"/>
            <a:r>
              <a:rPr lang="tr-TR" dirty="0" smtClean="0"/>
              <a:t>Teknolojik gelişmeler sebebiyle çok fazla tercih edilmemektedir.</a:t>
            </a:r>
          </a:p>
          <a:p>
            <a:pPr lvl="1"/>
            <a:r>
              <a:rPr lang="tr-TR" dirty="0" smtClean="0"/>
              <a:t>İleri derecedeki işitme kayıplarında önerilmektedir.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9074" y="2377440"/>
            <a:ext cx="3566160" cy="2886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tr-TR" dirty="0" smtClean="0"/>
              <a:t>Cep tipi işitme cihazlarının çalışma prensibine uygun olarak kullanılan diğer bir cihaz da FM Tipi cihazlardır.</a:t>
            </a:r>
          </a:p>
          <a:p>
            <a:r>
              <a:rPr lang="tr-TR" dirty="0" smtClean="0"/>
              <a:t>Gürültü, uzaklık ve yön tayini problemlerinin giderilmesinde etkilidir.</a:t>
            </a:r>
          </a:p>
          <a:p>
            <a:r>
              <a:rPr lang="tr-TR" dirty="0" smtClean="0"/>
              <a:t>Sınıf içi etkinliklerde kullanılır.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2138" y="2293361"/>
            <a:ext cx="3752716" cy="2931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2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Kemik yolu işitme cihazları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tr-TR" dirty="0" smtClean="0"/>
              <a:t>Gözlük Tipi işitme Cihazı</a:t>
            </a:r>
          </a:p>
          <a:p>
            <a:pPr lvl="1"/>
            <a:r>
              <a:rPr lang="tr-TR" dirty="0" smtClean="0"/>
              <a:t>Hava yoluyla işitemeyen bireylerin sesleri kulak arkası kemikten iletimi sağlayarak duymalarını amaçlayan cihazdır.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206" y="2351315"/>
            <a:ext cx="3370217" cy="249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55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305</TotalTime>
  <Words>521</Words>
  <Application>Microsoft Office PowerPoint</Application>
  <PresentationFormat>Geniş ekran</PresentationFormat>
  <Paragraphs>68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Arial</vt:lpstr>
      <vt:lpstr>Gill Sans MT</vt:lpstr>
      <vt:lpstr>Gallery</vt:lpstr>
      <vt:lpstr>İşitme cihazı kullanımı ve türleri</vt:lpstr>
      <vt:lpstr>PowerPoint Sunusu</vt:lpstr>
      <vt:lpstr>PowerPoint Sunusu</vt:lpstr>
      <vt:lpstr>Hava yolu işitme cihazları</vt:lpstr>
      <vt:lpstr>PowerPoint Sunusu</vt:lpstr>
      <vt:lpstr>PowerPoint Sunusu</vt:lpstr>
      <vt:lpstr>PowerPoint Sunusu</vt:lpstr>
      <vt:lpstr>PowerPoint Sunusu</vt:lpstr>
      <vt:lpstr>Kemik yolu işitme cihazları</vt:lpstr>
      <vt:lpstr>PowerPoint Sunusu</vt:lpstr>
      <vt:lpstr>Koklear implant</vt:lpstr>
      <vt:lpstr>PowerPoint Sunusu</vt:lpstr>
      <vt:lpstr>PowerPoint Sunusu</vt:lpstr>
      <vt:lpstr>PowerPoint Sunusu</vt:lpstr>
      <vt:lpstr>Çalışma mekanizması</vt:lpstr>
      <vt:lpstr> Koklear implant için uygun kriterler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İşitme cihazı türleri</dc:title>
  <dc:creator>resat alatli</dc:creator>
  <cp:lastModifiedBy>resat alatli</cp:lastModifiedBy>
  <cp:revision>16</cp:revision>
  <dcterms:created xsi:type="dcterms:W3CDTF">2018-11-27T07:11:26Z</dcterms:created>
  <dcterms:modified xsi:type="dcterms:W3CDTF">2018-11-27T13:34:48Z</dcterms:modified>
</cp:coreProperties>
</file>