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257" r:id="rId3"/>
    <p:sldId id="340" r:id="rId4"/>
    <p:sldId id="262" r:id="rId5"/>
    <p:sldId id="266" r:id="rId6"/>
    <p:sldId id="267" r:id="rId7"/>
    <p:sldId id="269" r:id="rId8"/>
    <p:sldId id="341" r:id="rId9"/>
    <p:sldId id="270" r:id="rId10"/>
    <p:sldId id="275" r:id="rId11"/>
    <p:sldId id="276" r:id="rId12"/>
    <p:sldId id="342" r:id="rId13"/>
    <p:sldId id="277" r:id="rId14"/>
    <p:sldId id="283" r:id="rId15"/>
    <p:sldId id="284" r:id="rId16"/>
    <p:sldId id="278" r:id="rId17"/>
    <p:sldId id="271" r:id="rId18"/>
    <p:sldId id="279" r:id="rId19"/>
    <p:sldId id="343" r:id="rId20"/>
    <p:sldId id="272" r:id="rId21"/>
    <p:sldId id="273" r:id="rId22"/>
    <p:sldId id="286" r:id="rId23"/>
    <p:sldId id="287" r:id="rId24"/>
    <p:sldId id="288" r:id="rId25"/>
    <p:sldId id="289" r:id="rId26"/>
    <p:sldId id="290" r:id="rId27"/>
    <p:sldId id="291" r:id="rId28"/>
    <p:sldId id="292" r:id="rId29"/>
    <p:sldId id="293" r:id="rId30"/>
    <p:sldId id="295" r:id="rId31"/>
    <p:sldId id="296" r:id="rId32"/>
    <p:sldId id="297" r:id="rId33"/>
    <p:sldId id="298" r:id="rId34"/>
    <p:sldId id="344" r:id="rId35"/>
    <p:sldId id="299" r:id="rId36"/>
    <p:sldId id="300" r:id="rId37"/>
    <p:sldId id="345" r:id="rId38"/>
    <p:sldId id="301" r:id="rId39"/>
    <p:sldId id="346" r:id="rId40"/>
    <p:sldId id="302" r:id="rId41"/>
    <p:sldId id="303" r:id="rId42"/>
    <p:sldId id="304" r:id="rId43"/>
    <p:sldId id="305" r:id="rId44"/>
    <p:sldId id="347" r:id="rId45"/>
    <p:sldId id="306" r:id="rId46"/>
    <p:sldId id="348" r:id="rId47"/>
    <p:sldId id="308" r:id="rId48"/>
    <p:sldId id="309" r:id="rId49"/>
    <p:sldId id="310" r:id="rId50"/>
    <p:sldId id="311" r:id="rId51"/>
    <p:sldId id="312" r:id="rId52"/>
    <p:sldId id="313" r:id="rId53"/>
    <p:sldId id="314" r:id="rId54"/>
    <p:sldId id="315" r:id="rId55"/>
    <p:sldId id="316" r:id="rId56"/>
    <p:sldId id="318" r:id="rId57"/>
    <p:sldId id="349"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68" y="4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NPDCsi1mbhE&amp;list=PLYv6m6Vy1t0TmEOBpCZbXceoAm9JsqokI&amp;index=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1DCAD4-C888-4F92-A77A-CCB9193CA6D9}"/>
              </a:ext>
            </a:extLst>
          </p:cNvPr>
          <p:cNvSpPr>
            <a:spLocks noGrp="1"/>
          </p:cNvSpPr>
          <p:nvPr>
            <p:ph type="ctrTitle"/>
          </p:nvPr>
        </p:nvSpPr>
        <p:spPr/>
        <p:txBody>
          <a:bodyPr>
            <a:normAutofit fontScale="90000"/>
          </a:bodyPr>
          <a:lstStyle/>
          <a:p>
            <a:r>
              <a:rPr lang="tr-TR" dirty="0">
                <a:hlinkClick r:id="rId2"/>
              </a:rPr>
              <a:t>https://www.youtube.com/watch?v=NPDCsi1mbhE&amp;list=PLYv6m6Vy1t0TmEOBpCZbXceoAm9JsqokI&amp;index=1</a:t>
            </a:r>
            <a:endParaRPr lang="tr-TR" dirty="0"/>
          </a:p>
        </p:txBody>
      </p:sp>
    </p:spTree>
    <p:extLst>
      <p:ext uri="{BB962C8B-B14F-4D97-AF65-F5344CB8AC3E}">
        <p14:creationId xmlns:p14="http://schemas.microsoft.com/office/powerpoint/2010/main" val="62897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B5BA23-8DF9-4478-8714-49A9B7C6E66D}"/>
              </a:ext>
            </a:extLst>
          </p:cNvPr>
          <p:cNvSpPr>
            <a:spLocks noGrp="1"/>
          </p:cNvSpPr>
          <p:nvPr>
            <p:ph idx="1"/>
          </p:nvPr>
        </p:nvSpPr>
        <p:spPr>
          <a:xfrm>
            <a:off x="107504" y="188640"/>
            <a:ext cx="8856984" cy="6552728"/>
          </a:xfrm>
        </p:spPr>
        <p:txBody>
          <a:bodyPr/>
          <a:lstStyle/>
          <a:p>
            <a:pPr marL="0" indent="0">
              <a:buNone/>
            </a:pPr>
            <a:r>
              <a:rPr lang="tr-TR" b="1" dirty="0">
                <a:solidFill>
                  <a:srgbClr val="FF0000"/>
                </a:solidFill>
              </a:rPr>
              <a:t>2</a:t>
            </a:r>
            <a:r>
              <a:rPr lang="tr-TR" sz="2800" b="1" dirty="0">
                <a:solidFill>
                  <a:srgbClr val="FF0000"/>
                </a:solidFill>
              </a:rPr>
              <a:t>) Ateşli silahların icadıyla savaş teknolojisi alanındaki değişiklikler,</a:t>
            </a:r>
          </a:p>
          <a:p>
            <a:pPr>
              <a:buFont typeface="Wingdings" panose="05000000000000000000" pitchFamily="2" charset="2"/>
              <a:buChar char="à"/>
            </a:pPr>
            <a:r>
              <a:rPr lang="tr-TR" sz="2800" dirty="0"/>
              <a:t>15. yy tüfek </a:t>
            </a:r>
            <a:r>
              <a:rPr lang="tr-TR" sz="2800" dirty="0">
                <a:sym typeface="Wingdings" panose="05000000000000000000" pitchFamily="2" charset="2"/>
              </a:rPr>
              <a:t> Sonra toplar.  </a:t>
            </a:r>
            <a:r>
              <a:rPr lang="tr-TR" sz="2800" b="1" dirty="0"/>
              <a:t>Kaleler, artık eskisi gibi yıkılmaz değildir.</a:t>
            </a:r>
            <a:r>
              <a:rPr lang="tr-TR" sz="2800" dirty="0"/>
              <a:t> </a:t>
            </a:r>
          </a:p>
          <a:p>
            <a:pPr>
              <a:buFont typeface="Wingdings" panose="05000000000000000000" pitchFamily="2" charset="2"/>
              <a:buChar char="à"/>
            </a:pPr>
            <a:r>
              <a:rPr lang="tr-TR" sz="2800" dirty="0"/>
              <a:t>Silah üretimi için para kentlerde</a:t>
            </a:r>
          </a:p>
          <a:p>
            <a:pPr>
              <a:buFont typeface="Wingdings" panose="05000000000000000000" pitchFamily="2" charset="2"/>
              <a:buChar char="à"/>
            </a:pPr>
            <a:r>
              <a:rPr lang="tr-TR" sz="2800" dirty="0"/>
              <a:t>Sömürgeleşme</a:t>
            </a:r>
          </a:p>
        </p:txBody>
      </p:sp>
      <p:pic>
        <p:nvPicPr>
          <p:cNvPr id="4" name="8 Resim">
            <a:extLst>
              <a:ext uri="{FF2B5EF4-FFF2-40B4-BE49-F238E27FC236}">
                <a16:creationId xmlns:a16="http://schemas.microsoft.com/office/drawing/2014/main" id="{E113AF08-93FA-4EB9-A480-C1CDBD2ABFEF}"/>
              </a:ext>
            </a:extLst>
          </p:cNvPr>
          <p:cNvPicPr/>
          <p:nvPr/>
        </p:nvPicPr>
        <p:blipFill>
          <a:blip r:embed="rId2" cstate="print"/>
          <a:stretch>
            <a:fillRect/>
          </a:stretch>
        </p:blipFill>
        <p:spPr>
          <a:xfrm>
            <a:off x="5148065" y="2204864"/>
            <a:ext cx="3887308" cy="4536504"/>
          </a:xfrm>
          <a:prstGeom prst="rect">
            <a:avLst/>
          </a:prstGeom>
        </p:spPr>
      </p:pic>
    </p:spTree>
    <p:extLst>
      <p:ext uri="{BB962C8B-B14F-4D97-AF65-F5344CB8AC3E}">
        <p14:creationId xmlns:p14="http://schemas.microsoft.com/office/powerpoint/2010/main" val="350637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B5BA23-8DF9-4478-8714-49A9B7C6E66D}"/>
              </a:ext>
            </a:extLst>
          </p:cNvPr>
          <p:cNvSpPr>
            <a:spLocks noGrp="1"/>
          </p:cNvSpPr>
          <p:nvPr>
            <p:ph idx="1"/>
          </p:nvPr>
        </p:nvSpPr>
        <p:spPr>
          <a:xfrm>
            <a:off x="35496" y="260648"/>
            <a:ext cx="8928992" cy="6480720"/>
          </a:xfrm>
        </p:spPr>
        <p:txBody>
          <a:bodyPr>
            <a:normAutofit/>
          </a:bodyPr>
          <a:lstStyle/>
          <a:p>
            <a:pPr marL="0" indent="0">
              <a:buNone/>
            </a:pPr>
            <a:r>
              <a:rPr lang="tr-TR" b="1" dirty="0">
                <a:solidFill>
                  <a:srgbClr val="FF0000"/>
                </a:solidFill>
              </a:rPr>
              <a:t>3) Üretim ilişkileri alanındaki devrim (katmanlı toplumdan, </a:t>
            </a:r>
            <a:r>
              <a:rPr lang="tr-TR" b="1" dirty="0" err="1">
                <a:solidFill>
                  <a:srgbClr val="FF0000"/>
                </a:solidFill>
              </a:rPr>
              <a:t>başlıcaları</a:t>
            </a:r>
            <a:r>
              <a:rPr lang="tr-TR" b="1" dirty="0">
                <a:solidFill>
                  <a:srgbClr val="FF0000"/>
                </a:solidFill>
              </a:rPr>
              <a:t> </a:t>
            </a:r>
            <a:r>
              <a:rPr lang="tr-TR" b="1" dirty="0" err="1">
                <a:solidFill>
                  <a:srgbClr val="FF0000"/>
                </a:solidFill>
              </a:rPr>
              <a:t>proleterya</a:t>
            </a:r>
            <a:r>
              <a:rPr lang="tr-TR" b="1" dirty="0">
                <a:solidFill>
                  <a:srgbClr val="FF0000"/>
                </a:solidFill>
              </a:rPr>
              <a:t> ve burjuvazi olan sınıflı topluma geçiş),</a:t>
            </a:r>
          </a:p>
          <a:p>
            <a:pPr>
              <a:buFont typeface="Wingdings" panose="05000000000000000000" pitchFamily="2" charset="2"/>
              <a:buChar char="à"/>
            </a:pPr>
            <a:r>
              <a:rPr lang="tr-TR" dirty="0">
                <a:sym typeface="Wingdings" panose="05000000000000000000" pitchFamily="2" charset="2"/>
              </a:rPr>
              <a:t>Ticaret gelişti.  z</a:t>
            </a:r>
            <a:r>
              <a:rPr lang="tr-TR" dirty="0"/>
              <a:t>anaatçı ve tüccarlar kentlerde yeni bir toplumsal sınıf </a:t>
            </a:r>
            <a:r>
              <a:rPr lang="tr-TR" dirty="0">
                <a:sym typeface="Wingdings" panose="05000000000000000000" pitchFamily="2" charset="2"/>
              </a:rPr>
              <a:t> </a:t>
            </a:r>
            <a:r>
              <a:rPr lang="tr-TR" b="1" dirty="0"/>
              <a:t>Burjuvazi/Kentsoylu </a:t>
            </a:r>
          </a:p>
          <a:p>
            <a:pPr>
              <a:buFont typeface="Wingdings" panose="05000000000000000000" pitchFamily="2" charset="2"/>
              <a:buChar char="à"/>
            </a:pPr>
            <a:r>
              <a:rPr lang="tr-TR" dirty="0"/>
              <a:t>Zenginleşme var ama nasıl yönetildikleri ve verecekleri vergiler senyörler (aristokratlar) ve Kilise’nin temsilcisi din adamları tarafından belirleniyor </a:t>
            </a:r>
          </a:p>
          <a:p>
            <a:pPr>
              <a:buFont typeface="Wingdings" panose="05000000000000000000" pitchFamily="2" charset="2"/>
              <a:buChar char="à"/>
            </a:pPr>
            <a:r>
              <a:rPr lang="tr-TR" dirty="0"/>
              <a:t>Kentlerdeki burjuvaların birlik olması </a:t>
            </a:r>
            <a:r>
              <a:rPr lang="tr-TR" dirty="0">
                <a:sym typeface="Wingdings" panose="05000000000000000000" pitchFamily="2" charset="2"/>
              </a:rPr>
              <a:t> güç ya da para kullanarak </a:t>
            </a:r>
            <a:r>
              <a:rPr lang="tr-TR" dirty="0"/>
              <a:t>yönetenlerin keyfi isteklerini sınırlandırır ve özgürlüklerini satın alırlar. </a:t>
            </a:r>
          </a:p>
          <a:p>
            <a:pPr marL="0" indent="0">
              <a:buNone/>
            </a:pPr>
            <a:endParaRPr lang="tr-TR" dirty="0"/>
          </a:p>
        </p:txBody>
      </p:sp>
    </p:spTree>
    <p:extLst>
      <p:ext uri="{BB962C8B-B14F-4D97-AF65-F5344CB8AC3E}">
        <p14:creationId xmlns:p14="http://schemas.microsoft.com/office/powerpoint/2010/main" val="14520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F55AD03-BDCE-4CBF-8B8E-848336AD15E2}"/>
              </a:ext>
            </a:extLst>
          </p:cNvPr>
          <p:cNvSpPr>
            <a:spLocks noGrp="1"/>
          </p:cNvSpPr>
          <p:nvPr>
            <p:ph idx="1"/>
          </p:nvPr>
        </p:nvSpPr>
        <p:spPr>
          <a:xfrm>
            <a:off x="35496" y="188640"/>
            <a:ext cx="5328592" cy="6552728"/>
          </a:xfrm>
        </p:spPr>
        <p:txBody>
          <a:bodyPr/>
          <a:lstStyle/>
          <a:p>
            <a:pPr marL="0" indent="0">
              <a:buNone/>
            </a:pPr>
            <a:r>
              <a:rPr lang="tr-TR" dirty="0"/>
              <a:t>Serfler arttı</a:t>
            </a:r>
            <a:r>
              <a:rPr lang="tr-TR" dirty="0">
                <a:sym typeface="Wingdings" panose="05000000000000000000" pitchFamily="2" charset="2"/>
              </a:rPr>
              <a:t> 1300’lerde tarıma açılacak yeni toprak yok Dokuma endüstrisi (koyun, çitleme, daha az kişiye ihtiyaç) Topraklarından kovulan serflerin imalathanelerde çalışması  </a:t>
            </a:r>
            <a:r>
              <a:rPr lang="tr-TR" b="1" dirty="0">
                <a:sym typeface="Wingdings" panose="05000000000000000000" pitchFamily="2" charset="2"/>
              </a:rPr>
              <a:t>işçi sınıfı (</a:t>
            </a:r>
            <a:r>
              <a:rPr lang="tr-TR" b="1" dirty="0" err="1">
                <a:sym typeface="Wingdings" panose="05000000000000000000" pitchFamily="2" charset="2"/>
              </a:rPr>
              <a:t>proleterya</a:t>
            </a:r>
            <a:r>
              <a:rPr lang="tr-TR" b="1" dirty="0">
                <a:sym typeface="Wingdings" panose="05000000000000000000" pitchFamily="2" charset="2"/>
              </a:rPr>
              <a:t>)</a:t>
            </a:r>
          </a:p>
          <a:p>
            <a:pPr marL="0" indent="0">
              <a:buNone/>
            </a:pPr>
            <a:r>
              <a:rPr lang="tr-TR" b="1" dirty="0">
                <a:sym typeface="Wingdings" panose="05000000000000000000" pitchFamily="2" charset="2"/>
              </a:rPr>
              <a:t> </a:t>
            </a:r>
            <a:r>
              <a:rPr lang="tr-TR" dirty="0">
                <a:sym typeface="Wingdings" panose="05000000000000000000" pitchFamily="2" charset="2"/>
              </a:rPr>
              <a:t>Fabrikasyon üretim ve emekçinin ürettiğine yabancılaşması</a:t>
            </a:r>
            <a:endParaRPr lang="en-GB" b="1" dirty="0"/>
          </a:p>
          <a:p>
            <a:endParaRPr lang="tr-TR" dirty="0"/>
          </a:p>
        </p:txBody>
      </p:sp>
      <p:pic>
        <p:nvPicPr>
          <p:cNvPr id="4" name="9 Resim">
            <a:extLst>
              <a:ext uri="{FF2B5EF4-FFF2-40B4-BE49-F238E27FC236}">
                <a16:creationId xmlns:a16="http://schemas.microsoft.com/office/drawing/2014/main" id="{AF63E752-602D-4F67-8C01-D0D8F42B7472}"/>
              </a:ext>
            </a:extLst>
          </p:cNvPr>
          <p:cNvPicPr/>
          <p:nvPr/>
        </p:nvPicPr>
        <p:blipFill>
          <a:blip r:embed="rId2" cstate="print"/>
          <a:stretch>
            <a:fillRect/>
          </a:stretch>
        </p:blipFill>
        <p:spPr>
          <a:xfrm>
            <a:off x="5245765" y="116632"/>
            <a:ext cx="3898235" cy="6552728"/>
          </a:xfrm>
          <a:prstGeom prst="rect">
            <a:avLst/>
          </a:prstGeom>
        </p:spPr>
      </p:pic>
    </p:spTree>
    <p:extLst>
      <p:ext uri="{BB962C8B-B14F-4D97-AF65-F5344CB8AC3E}">
        <p14:creationId xmlns:p14="http://schemas.microsoft.com/office/powerpoint/2010/main" val="388827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B5BA23-8DF9-4478-8714-49A9B7C6E66D}"/>
              </a:ext>
            </a:extLst>
          </p:cNvPr>
          <p:cNvSpPr>
            <a:spLocks noGrp="1"/>
          </p:cNvSpPr>
          <p:nvPr>
            <p:ph idx="1"/>
          </p:nvPr>
        </p:nvSpPr>
        <p:spPr>
          <a:xfrm>
            <a:off x="35496" y="260648"/>
            <a:ext cx="8928992" cy="6480720"/>
          </a:xfrm>
        </p:spPr>
        <p:txBody>
          <a:bodyPr>
            <a:normAutofit/>
          </a:bodyPr>
          <a:lstStyle/>
          <a:p>
            <a:pPr marL="0" indent="0">
              <a:buNone/>
            </a:pPr>
            <a:r>
              <a:rPr lang="tr-TR" b="1" dirty="0">
                <a:solidFill>
                  <a:srgbClr val="FF0000"/>
                </a:solidFill>
              </a:rPr>
              <a:t>4) Siyasal devrim (önce </a:t>
            </a:r>
            <a:r>
              <a:rPr lang="tr-TR" b="1" dirty="0" err="1">
                <a:solidFill>
                  <a:srgbClr val="FF0000"/>
                </a:solidFill>
              </a:rPr>
              <a:t>mutlakiyete</a:t>
            </a:r>
            <a:r>
              <a:rPr lang="tr-TR" b="1" dirty="0">
                <a:solidFill>
                  <a:srgbClr val="FF0000"/>
                </a:solidFill>
              </a:rPr>
              <a:t>, sonra burjuva demokrasilerine geçiş),</a:t>
            </a:r>
          </a:p>
          <a:p>
            <a:pPr marL="0" indent="0">
              <a:buNone/>
            </a:pPr>
            <a:r>
              <a:rPr lang="tr-TR" dirty="0">
                <a:sym typeface="Wingdings" panose="05000000000000000000" pitchFamily="2" charset="2"/>
              </a:rPr>
              <a:t> </a:t>
            </a:r>
            <a:r>
              <a:rPr lang="tr-TR" b="1" dirty="0"/>
              <a:t>Ekonomik ve askeri erk, kentli burjuvaların elinde</a:t>
            </a:r>
            <a:r>
              <a:rPr lang="tr-TR" b="1" dirty="0">
                <a:sym typeface="Wingdings" panose="05000000000000000000" pitchFamily="2" charset="2"/>
              </a:rPr>
              <a:t> </a:t>
            </a:r>
            <a:r>
              <a:rPr lang="tr-TR" b="1" dirty="0"/>
              <a:t> </a:t>
            </a:r>
            <a:r>
              <a:rPr lang="tr-TR" dirty="0"/>
              <a:t>burjuvazi siyasal erk de talep etmeye başlıyor. </a:t>
            </a:r>
            <a:endParaRPr lang="en-GB" dirty="0"/>
          </a:p>
          <a:p>
            <a:pPr marL="0" indent="0">
              <a:buNone/>
            </a:pPr>
            <a:r>
              <a:rPr lang="tr-TR" dirty="0">
                <a:sym typeface="Wingdings" panose="05000000000000000000" pitchFamily="2" charset="2"/>
              </a:rPr>
              <a:t></a:t>
            </a:r>
            <a:r>
              <a:rPr lang="tr-TR" dirty="0"/>
              <a:t>Yoksullaşan </a:t>
            </a:r>
            <a:r>
              <a:rPr lang="tr-TR" b="1" dirty="0"/>
              <a:t>bazı feodal beylerin </a:t>
            </a:r>
            <a:r>
              <a:rPr lang="tr-TR" dirty="0"/>
              <a:t>kentler üzerindeki </a:t>
            </a:r>
            <a:r>
              <a:rPr lang="tr-TR" b="1" dirty="0"/>
              <a:t>ayrıcalıklarını burjuvalara satmaları veya b</a:t>
            </a:r>
            <a:r>
              <a:rPr lang="tr-TR" dirty="0"/>
              <a:t>azı kentlere kendilerini yönetme beratını bağışlamaları </a:t>
            </a:r>
            <a:r>
              <a:rPr lang="tr-TR" dirty="0">
                <a:sym typeface="Wingdings" panose="05000000000000000000" pitchFamily="2" charset="2"/>
              </a:rPr>
              <a:t>B</a:t>
            </a:r>
            <a:r>
              <a:rPr lang="tr-TR" dirty="0"/>
              <a:t>azı kentlerin zengin tüccarlardan oluşan kent kurullarınca cumhuriyet biçiminde yönetilmeye başlanması ve bağımsızlıklarını ilan etmeleri ile sonuçlanmıştır. (Floransa, Venedik, Cenova </a:t>
            </a:r>
            <a:r>
              <a:rPr lang="tr-TR" dirty="0" err="1"/>
              <a:t>vb</a:t>
            </a:r>
            <a:r>
              <a:rPr lang="tr-TR" dirty="0"/>
              <a:t>)</a:t>
            </a:r>
          </a:p>
        </p:txBody>
      </p:sp>
    </p:spTree>
    <p:extLst>
      <p:ext uri="{BB962C8B-B14F-4D97-AF65-F5344CB8AC3E}">
        <p14:creationId xmlns:p14="http://schemas.microsoft.com/office/powerpoint/2010/main" val="28161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4A9806-9804-4BD6-A1DD-1997C38FCB57}"/>
              </a:ext>
            </a:extLst>
          </p:cNvPr>
          <p:cNvSpPr>
            <a:spLocks noGrp="1"/>
          </p:cNvSpPr>
          <p:nvPr>
            <p:ph idx="1"/>
          </p:nvPr>
        </p:nvSpPr>
        <p:spPr>
          <a:xfrm>
            <a:off x="0" y="188640"/>
            <a:ext cx="9036496" cy="6669360"/>
          </a:xfrm>
        </p:spPr>
        <p:txBody>
          <a:bodyPr>
            <a:normAutofit/>
          </a:bodyPr>
          <a:lstStyle/>
          <a:p>
            <a:pPr>
              <a:buFont typeface="Wingdings" panose="05000000000000000000" pitchFamily="2" charset="2"/>
              <a:buChar char="à"/>
            </a:pPr>
            <a:r>
              <a:rPr lang="tr-TR" dirty="0">
                <a:sym typeface="Wingdings" panose="05000000000000000000" pitchFamily="2" charset="2"/>
              </a:rPr>
              <a:t>Diğer yerler?? Merkezi gücü destekliyorlar  Krallıklar kuruluyor  Önce arabulucu, kurallar, ticarete destek; sonra keyfi yönetim  Burjuvazinin siyasal erk talebi </a:t>
            </a:r>
          </a:p>
          <a:p>
            <a:pPr lvl="1">
              <a:buFont typeface="Wingdings" panose="05000000000000000000" pitchFamily="2" charset="2"/>
              <a:buChar char="à"/>
            </a:pPr>
            <a:r>
              <a:rPr lang="tr-TR" dirty="0"/>
              <a:t>17. yy İngiltere ayaklanmaları (</a:t>
            </a:r>
            <a:r>
              <a:rPr lang="tr-TR" dirty="0" err="1"/>
              <a:t>Lordlar</a:t>
            </a:r>
            <a:r>
              <a:rPr lang="tr-TR" dirty="0"/>
              <a:t> Meclisi ve Avam Meclisi yeniden yürürlükte, yasa değişimi, aristokrasi ve burjuva yönetimde söz sahibi)</a:t>
            </a:r>
          </a:p>
          <a:p>
            <a:pPr lvl="1">
              <a:buFont typeface="Wingdings" panose="05000000000000000000" pitchFamily="2" charset="2"/>
              <a:buChar char="à"/>
            </a:pPr>
            <a:r>
              <a:rPr lang="tr-TR" dirty="0"/>
              <a:t>1789 Fransız devrimi (ardından 1848 devrimi) (Burjuva cumhuriyeti, özgürlükçü fikirlerin öncesinden başlayarak yayılması, İnsan ve Yurttaş Hakları Bildirisi)</a:t>
            </a:r>
          </a:p>
          <a:p>
            <a:pPr lvl="1">
              <a:buFont typeface="Wingdings" panose="05000000000000000000" pitchFamily="2" charset="2"/>
              <a:buChar char="à"/>
            </a:pPr>
            <a:r>
              <a:rPr lang="tr-TR" dirty="0"/>
              <a:t>1776 Amerikan Bağımsızlık Savaşı</a:t>
            </a:r>
          </a:p>
          <a:p>
            <a:pPr lvl="1">
              <a:buFont typeface="Wingdings" panose="05000000000000000000" pitchFamily="2" charset="2"/>
              <a:buChar char="à"/>
            </a:pPr>
            <a:endParaRPr lang="tr-TR" dirty="0"/>
          </a:p>
          <a:p>
            <a:pPr lvl="1">
              <a:buFont typeface="Wingdings" panose="05000000000000000000" pitchFamily="2" charset="2"/>
              <a:buChar char="à"/>
            </a:pPr>
            <a:endParaRPr lang="tr-TR" dirty="0"/>
          </a:p>
        </p:txBody>
      </p:sp>
    </p:spTree>
    <p:extLst>
      <p:ext uri="{BB962C8B-B14F-4D97-AF65-F5344CB8AC3E}">
        <p14:creationId xmlns:p14="http://schemas.microsoft.com/office/powerpoint/2010/main" val="203423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C0803C-3E65-4706-A021-2B1C61738EFF}"/>
              </a:ext>
            </a:extLst>
          </p:cNvPr>
          <p:cNvSpPr>
            <a:spLocks noGrp="1"/>
          </p:cNvSpPr>
          <p:nvPr>
            <p:ph idx="1"/>
          </p:nvPr>
        </p:nvSpPr>
        <p:spPr>
          <a:xfrm>
            <a:off x="251520" y="260648"/>
            <a:ext cx="8568952" cy="6336704"/>
          </a:xfrm>
        </p:spPr>
        <p:txBody>
          <a:bodyPr>
            <a:normAutofit/>
          </a:bodyPr>
          <a:lstStyle/>
          <a:p>
            <a:pPr marL="457200" lvl="1" indent="0">
              <a:buNone/>
            </a:pPr>
            <a:r>
              <a:rPr lang="tr-TR" dirty="0">
                <a:sym typeface="Wingdings" panose="05000000000000000000" pitchFamily="2" charset="2"/>
              </a:rPr>
              <a:t> </a:t>
            </a:r>
            <a:r>
              <a:rPr lang="tr-TR" dirty="0"/>
              <a:t>İ</a:t>
            </a:r>
            <a:r>
              <a:rPr lang="tr-TR" b="1" dirty="0"/>
              <a:t>nsan ve Yurttaş Hakları Bildirisi</a:t>
            </a:r>
            <a:r>
              <a:rPr lang="tr-TR" dirty="0"/>
              <a:t> insanların özgür doğduğu, eşit koşullarda yaşamaları gerektiği, egemenliğin millete dayanması gerektiği ve yönetenlerin yine millete karşı sorumlu olduğu, insanların zulme karşı direnme haklarının bulunduğu, hiç kimsenin dinsel ya da toplumsal inançları nedeniyle kınanamayacağını söyleyerek önemli bir değişimin temelini oluşturur.</a:t>
            </a:r>
          </a:p>
          <a:p>
            <a:pPr marL="457200" lvl="1" indent="0">
              <a:buNone/>
            </a:pPr>
            <a:r>
              <a:rPr lang="tr-TR" dirty="0">
                <a:sym typeface="Wingdings" panose="05000000000000000000" pitchFamily="2" charset="2"/>
              </a:rPr>
              <a:t> </a:t>
            </a:r>
            <a:r>
              <a:rPr lang="tr-TR" dirty="0"/>
              <a:t>Kölelik ve serflik, bu siyasal devrim ve sanayi devrimi (</a:t>
            </a:r>
            <a:r>
              <a:rPr lang="tr-TR" b="1" dirty="0"/>
              <a:t>emek feodal beye bağlılıktan kurtulup özgürleşmelidir ki fabrikalarda işçi olabilsin</a:t>
            </a:r>
            <a:r>
              <a:rPr lang="tr-TR" dirty="0"/>
              <a:t>) sayesinde kaldırılır.</a:t>
            </a:r>
          </a:p>
          <a:p>
            <a:pPr marL="457200" lvl="1" indent="0">
              <a:buNone/>
            </a:pPr>
            <a:endParaRPr lang="tr-TR" dirty="0"/>
          </a:p>
          <a:p>
            <a:pPr marL="0" indent="0">
              <a:buNone/>
            </a:pPr>
            <a:endParaRPr lang="tr-TR" dirty="0"/>
          </a:p>
        </p:txBody>
      </p:sp>
    </p:spTree>
    <p:extLst>
      <p:ext uri="{BB962C8B-B14F-4D97-AF65-F5344CB8AC3E}">
        <p14:creationId xmlns:p14="http://schemas.microsoft.com/office/powerpoint/2010/main" val="93366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3B5BA23-8DF9-4478-8714-49A9B7C6E66D}"/>
              </a:ext>
            </a:extLst>
          </p:cNvPr>
          <p:cNvSpPr>
            <a:spLocks noGrp="1"/>
          </p:cNvSpPr>
          <p:nvPr>
            <p:ph idx="1"/>
          </p:nvPr>
        </p:nvSpPr>
        <p:spPr>
          <a:xfrm>
            <a:off x="35496" y="116632"/>
            <a:ext cx="9108504" cy="6624736"/>
          </a:xfrm>
        </p:spPr>
        <p:txBody>
          <a:bodyPr>
            <a:normAutofit fontScale="85000" lnSpcReduction="20000"/>
          </a:bodyPr>
          <a:lstStyle/>
          <a:p>
            <a:pPr marL="0" indent="0">
              <a:buNone/>
            </a:pPr>
            <a:r>
              <a:rPr lang="tr-TR" b="1" dirty="0">
                <a:solidFill>
                  <a:srgbClr val="FF0000"/>
                </a:solidFill>
              </a:rPr>
              <a:t>5) Kültürel aydınlanma (dinsel düşünüşten bilimsel düşünüşe geçiş).</a:t>
            </a:r>
            <a:endParaRPr lang="tr-TR" dirty="0">
              <a:solidFill>
                <a:srgbClr val="FF0000"/>
              </a:solidFill>
            </a:endParaRPr>
          </a:p>
          <a:p>
            <a:pPr marL="0" indent="0">
              <a:buNone/>
            </a:pPr>
            <a:r>
              <a:rPr lang="tr-TR" b="1" dirty="0">
                <a:sym typeface="Wingdings" panose="05000000000000000000" pitchFamily="2" charset="2"/>
              </a:rPr>
              <a:t> </a:t>
            </a:r>
            <a:r>
              <a:rPr lang="tr-TR" b="1" dirty="0"/>
              <a:t>Hristiyanlık, faize karşı; sade bir yaşam biçimini öngörür</a:t>
            </a:r>
            <a:r>
              <a:rPr lang="tr-TR" dirty="0"/>
              <a:t>. Bu ikisi, zenginleşen burjuvazi için engeldir. </a:t>
            </a:r>
            <a:endParaRPr lang="en-GB" dirty="0"/>
          </a:p>
          <a:p>
            <a:pPr marL="0" indent="0">
              <a:buNone/>
            </a:pPr>
            <a:r>
              <a:rPr lang="tr-TR" dirty="0">
                <a:sym typeface="Wingdings" panose="05000000000000000000" pitchFamily="2" charset="2"/>
              </a:rPr>
              <a:t></a:t>
            </a:r>
            <a:r>
              <a:rPr lang="tr-TR" b="1" dirty="0"/>
              <a:t>Endüstriyel üretim bilim sayesinde yaratılan teknolojiye gerek duyar</a:t>
            </a:r>
            <a:r>
              <a:rPr lang="tr-TR" dirty="0"/>
              <a:t>.</a:t>
            </a:r>
            <a:r>
              <a:rPr lang="tr-TR" b="1" dirty="0"/>
              <a:t> </a:t>
            </a:r>
            <a:r>
              <a:rPr lang="tr-TR" b="1" dirty="0">
                <a:sym typeface="Wingdings" panose="05000000000000000000" pitchFamily="2" charset="2"/>
              </a:rPr>
              <a:t></a:t>
            </a:r>
            <a:r>
              <a:rPr lang="tr-TR" dirty="0"/>
              <a:t>Bilim desteklenir</a:t>
            </a:r>
          </a:p>
          <a:p>
            <a:pPr>
              <a:buFont typeface="Wingdings" panose="05000000000000000000" pitchFamily="2" charset="2"/>
              <a:buChar char="à"/>
            </a:pPr>
            <a:r>
              <a:rPr lang="tr-TR" b="1" dirty="0"/>
              <a:t>Antik Yunan ve Roma’da geliştirilen bilimsel düşünüşe geçiş </a:t>
            </a:r>
            <a:r>
              <a:rPr lang="tr-TR" b="1" dirty="0">
                <a:sym typeface="Wingdings" panose="05000000000000000000" pitchFamily="2" charset="2"/>
              </a:rPr>
              <a:t> </a:t>
            </a:r>
            <a:r>
              <a:rPr lang="tr-TR" b="1" dirty="0"/>
              <a:t>Gözlem ve deney</a:t>
            </a:r>
            <a:r>
              <a:rPr lang="tr-TR" dirty="0"/>
              <a:t> ön planda </a:t>
            </a:r>
            <a:r>
              <a:rPr lang="tr-TR" dirty="0">
                <a:sym typeface="Wingdings" panose="05000000000000000000" pitchFamily="2" charset="2"/>
              </a:rPr>
              <a:t> Yeterli gözlemle tümevarım yöntemiyle neden-sonuç ilişkisi ve </a:t>
            </a:r>
            <a:r>
              <a:rPr lang="tr-TR" dirty="0"/>
              <a:t>“</a:t>
            </a:r>
            <a:r>
              <a:rPr lang="tr-TR" b="1" dirty="0"/>
              <a:t>doğa yasası</a:t>
            </a:r>
            <a:r>
              <a:rPr lang="tr-TR" dirty="0"/>
              <a:t>” </a:t>
            </a:r>
            <a:r>
              <a:rPr lang="tr-TR" dirty="0">
                <a:sym typeface="Wingdings" panose="05000000000000000000" pitchFamily="2" charset="2"/>
              </a:rPr>
              <a:t> </a:t>
            </a:r>
            <a:r>
              <a:rPr lang="tr-TR" dirty="0"/>
              <a:t>Doğanın değişmez fizik yasalarıyla işlediğine ilişkin </a:t>
            </a:r>
            <a:r>
              <a:rPr lang="tr-TR" b="1" dirty="0"/>
              <a:t>pozitivist düşünce</a:t>
            </a:r>
            <a:r>
              <a:rPr lang="tr-TR" dirty="0"/>
              <a:t> egemen</a:t>
            </a:r>
          </a:p>
          <a:p>
            <a:pPr>
              <a:buFont typeface="Wingdings" panose="05000000000000000000" pitchFamily="2" charset="2"/>
              <a:buChar char="à"/>
            </a:pPr>
            <a:r>
              <a:rPr lang="tr-TR" dirty="0"/>
              <a:t>Toplum da değişmez yasalarla işler düşüncesi ile 19.yyda gelişen sosyoloji ve psikoloji</a:t>
            </a:r>
          </a:p>
          <a:p>
            <a:pPr>
              <a:buFont typeface="Wingdings" panose="05000000000000000000" pitchFamily="2" charset="2"/>
              <a:buChar char="à"/>
            </a:pPr>
            <a:r>
              <a:rPr lang="tr-TR" dirty="0"/>
              <a:t> 20.yy kuantum mekaniği (fiziğin değişmez yasaları olmadığını, bir olasılıklar dizgesini ortaya koyabileceğini gösterir) ve sosyal bilimlerde </a:t>
            </a:r>
            <a:r>
              <a:rPr lang="tr-TR" b="1" dirty="0" err="1"/>
              <a:t>antipozitivist</a:t>
            </a:r>
            <a:r>
              <a:rPr lang="tr-TR" b="1" dirty="0"/>
              <a:t>, yorumsamacı</a:t>
            </a:r>
            <a:r>
              <a:rPr lang="tr-TR" dirty="0"/>
              <a:t> yaklaşımların ortaya çıkması</a:t>
            </a:r>
            <a:endParaRPr lang="en-GB" dirty="0"/>
          </a:p>
          <a:p>
            <a:pPr marL="0" indent="0">
              <a:buNone/>
            </a:pPr>
            <a:endParaRPr lang="tr-TR" dirty="0"/>
          </a:p>
        </p:txBody>
      </p:sp>
    </p:spTree>
    <p:extLst>
      <p:ext uri="{BB962C8B-B14F-4D97-AF65-F5344CB8AC3E}">
        <p14:creationId xmlns:p14="http://schemas.microsoft.com/office/powerpoint/2010/main" val="215529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9036496" cy="6741368"/>
          </a:xfrm>
        </p:spPr>
        <p:txBody>
          <a:bodyPr>
            <a:normAutofit fontScale="92500" lnSpcReduction="20000"/>
          </a:bodyPr>
          <a:lstStyle/>
          <a:p>
            <a:pPr marL="0" indent="0">
              <a:buNone/>
            </a:pPr>
            <a:r>
              <a:rPr lang="tr-TR" b="1" dirty="0"/>
              <a:t>RÖNESANS</a:t>
            </a:r>
            <a:endParaRPr lang="en-GB" dirty="0"/>
          </a:p>
          <a:p>
            <a:pPr marL="0" indent="0">
              <a:buNone/>
            </a:pPr>
            <a:r>
              <a:rPr lang="tr-TR" dirty="0"/>
              <a:t>15. yüzyılda </a:t>
            </a:r>
            <a:r>
              <a:rPr lang="tr-TR" b="1" dirty="0"/>
              <a:t>İtalya</a:t>
            </a:r>
            <a:r>
              <a:rPr lang="tr-TR" dirty="0"/>
              <a:t>’da ortaya çıkan ve tüm Avrupa’ya yayılan yeni bir sanat ve mimarlık anlayışıdır Rönesans. Kelime anlamı “yeniden </a:t>
            </a:r>
            <a:r>
              <a:rPr lang="tr-TR" dirty="0" err="1"/>
              <a:t>doğuş”tur</a:t>
            </a:r>
            <a:r>
              <a:rPr lang="tr-TR" dirty="0"/>
              <a:t>; Germen istilalarıyla yıkılan uygarlığın (burada Roma Uygarlığı kastediliyor) uzun bir karanlık dönemden sonra yeniden doğduğunu müjdeler bu sözcük. </a:t>
            </a:r>
          </a:p>
          <a:p>
            <a:pPr marL="0" indent="0">
              <a:buNone/>
            </a:pPr>
            <a:r>
              <a:rPr lang="tr-TR" dirty="0"/>
              <a:t>*Sanat ve mimari yok mu olmuştu? </a:t>
            </a:r>
            <a:r>
              <a:rPr lang="tr-TR" dirty="0">
                <a:sym typeface="Wingdings" panose="05000000000000000000" pitchFamily="2" charset="2"/>
              </a:rPr>
              <a:t> Hayır. (kilise, aristokratlar ve burjuvalar yaşatmışlardır)</a:t>
            </a:r>
          </a:p>
          <a:p>
            <a:pPr marL="0" indent="0">
              <a:buNone/>
            </a:pPr>
            <a:r>
              <a:rPr lang="tr-TR" dirty="0">
                <a:sym typeface="Wingdings" panose="05000000000000000000" pitchFamily="2" charset="2"/>
              </a:rPr>
              <a:t>*Farkı ne? </a:t>
            </a:r>
          </a:p>
          <a:p>
            <a:pPr marL="0" indent="0">
              <a:buNone/>
            </a:pPr>
            <a:r>
              <a:rPr lang="tr-TR" dirty="0">
                <a:sym typeface="Wingdings" panose="05000000000000000000" pitchFamily="2" charset="2"/>
              </a:rPr>
              <a:t>	-</a:t>
            </a:r>
            <a:r>
              <a:rPr lang="tr-TR" dirty="0"/>
              <a:t>Antik Yunan ve Roma düşünüşünden ve eserlerinden etkilenilmesi</a:t>
            </a:r>
          </a:p>
          <a:p>
            <a:pPr marL="0" indent="0">
              <a:buNone/>
            </a:pPr>
            <a:r>
              <a:rPr lang="tr-TR" dirty="0"/>
              <a:t>	-Skolastik düşünceden farklı olarak </a:t>
            </a:r>
            <a:r>
              <a:rPr lang="tr-TR" b="1" dirty="0"/>
              <a:t>insanı temel alması</a:t>
            </a:r>
          </a:p>
          <a:p>
            <a:pPr marL="0" indent="0">
              <a:buNone/>
            </a:pPr>
            <a:r>
              <a:rPr lang="tr-TR" dirty="0"/>
              <a:t>*Matbaanın bulunmasıyla hızla yayılıyor. </a:t>
            </a:r>
          </a:p>
        </p:txBody>
      </p:sp>
    </p:spTree>
    <p:extLst>
      <p:ext uri="{BB962C8B-B14F-4D97-AF65-F5344CB8AC3E}">
        <p14:creationId xmlns:p14="http://schemas.microsoft.com/office/powerpoint/2010/main" val="167908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41DA2E-48EE-468B-9D7E-D664418B7C6D}"/>
              </a:ext>
            </a:extLst>
          </p:cNvPr>
          <p:cNvSpPr>
            <a:spLocks noGrp="1"/>
          </p:cNvSpPr>
          <p:nvPr>
            <p:ph idx="1"/>
          </p:nvPr>
        </p:nvSpPr>
        <p:spPr>
          <a:xfrm>
            <a:off x="107504" y="5229200"/>
            <a:ext cx="8579296" cy="1512168"/>
          </a:xfrm>
        </p:spPr>
        <p:txBody>
          <a:bodyPr>
            <a:normAutofit/>
          </a:bodyPr>
          <a:lstStyle/>
          <a:p>
            <a:r>
              <a:rPr lang="tr-TR" sz="2800" dirty="0"/>
              <a:t>Mimaride, heykel ve resim sanatlarında gotik tarz terk edilir, barok ve rokoko tarzları yerleşir.</a:t>
            </a:r>
          </a:p>
          <a:p>
            <a:r>
              <a:rPr lang="tr-TR" sz="2800" dirty="0"/>
              <a:t>Fransa’daki </a:t>
            </a:r>
            <a:r>
              <a:rPr lang="tr-TR" sz="2800" dirty="0" err="1"/>
              <a:t>Versailles</a:t>
            </a:r>
            <a:r>
              <a:rPr lang="tr-TR" sz="2800" dirty="0"/>
              <a:t> Sarayı barok mimari ile yapılmıştır</a:t>
            </a:r>
          </a:p>
        </p:txBody>
      </p:sp>
      <p:pic>
        <p:nvPicPr>
          <p:cNvPr id="4" name="12 Resim">
            <a:extLst>
              <a:ext uri="{FF2B5EF4-FFF2-40B4-BE49-F238E27FC236}">
                <a16:creationId xmlns:a16="http://schemas.microsoft.com/office/drawing/2014/main" id="{BF187BFE-0C8C-4FFE-B978-626A69473DCB}"/>
              </a:ext>
            </a:extLst>
          </p:cNvPr>
          <p:cNvPicPr/>
          <p:nvPr/>
        </p:nvPicPr>
        <p:blipFill>
          <a:blip r:embed="rId2" cstate="print"/>
          <a:stretch>
            <a:fillRect/>
          </a:stretch>
        </p:blipFill>
        <p:spPr>
          <a:xfrm>
            <a:off x="107504" y="44624"/>
            <a:ext cx="8928992" cy="5040560"/>
          </a:xfrm>
          <a:prstGeom prst="rect">
            <a:avLst/>
          </a:prstGeom>
        </p:spPr>
      </p:pic>
    </p:spTree>
    <p:extLst>
      <p:ext uri="{BB962C8B-B14F-4D97-AF65-F5344CB8AC3E}">
        <p14:creationId xmlns:p14="http://schemas.microsoft.com/office/powerpoint/2010/main" val="1743654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92F89F-1F59-4B01-831D-454C014A69A4}"/>
              </a:ext>
            </a:extLst>
          </p:cNvPr>
          <p:cNvSpPr>
            <a:spLocks noGrp="1"/>
          </p:cNvSpPr>
          <p:nvPr>
            <p:ph idx="1"/>
          </p:nvPr>
        </p:nvSpPr>
        <p:spPr>
          <a:xfrm>
            <a:off x="107504" y="4941167"/>
            <a:ext cx="8928992" cy="1800201"/>
          </a:xfrm>
        </p:spPr>
        <p:txBody>
          <a:bodyPr>
            <a:normAutofit fontScale="85000" lnSpcReduction="10000"/>
          </a:bodyPr>
          <a:lstStyle/>
          <a:p>
            <a:pPr>
              <a:buFont typeface="Wingdings" panose="05000000000000000000" pitchFamily="2" charset="2"/>
              <a:buChar char="à"/>
            </a:pPr>
            <a:r>
              <a:rPr lang="tr-TR" dirty="0">
                <a:sym typeface="Wingdings" panose="05000000000000000000" pitchFamily="2" charset="2"/>
              </a:rPr>
              <a:t>O dönemde </a:t>
            </a:r>
            <a:r>
              <a:rPr lang="tr-TR" dirty="0"/>
              <a:t>sanat ve bilim arasında keskin bir ayrım yok </a:t>
            </a:r>
            <a:r>
              <a:rPr lang="tr-TR" dirty="0">
                <a:sym typeface="Wingdings" panose="05000000000000000000" pitchFamily="2" charset="2"/>
              </a:rPr>
              <a:t> </a:t>
            </a:r>
            <a:r>
              <a:rPr lang="tr-TR" dirty="0"/>
              <a:t>sanatçılar, aynı zamanda düşünür ve bilim insanı</a:t>
            </a:r>
          </a:p>
          <a:p>
            <a:pPr>
              <a:buFont typeface="Wingdings" panose="05000000000000000000" pitchFamily="2" charset="2"/>
              <a:buChar char="à"/>
            </a:pPr>
            <a:r>
              <a:rPr lang="tr-TR" dirty="0"/>
              <a:t>Önemli isimler: </a:t>
            </a:r>
            <a:r>
              <a:rPr lang="tr-TR" dirty="0" err="1"/>
              <a:t>Rembrand</a:t>
            </a:r>
            <a:r>
              <a:rPr lang="tr-TR" dirty="0"/>
              <a:t> (Hollanda), </a:t>
            </a:r>
            <a:r>
              <a:rPr lang="tr-TR" dirty="0" err="1"/>
              <a:t>Kopernik</a:t>
            </a:r>
            <a:r>
              <a:rPr lang="tr-TR" dirty="0"/>
              <a:t> (Polonya) </a:t>
            </a:r>
          </a:p>
        </p:txBody>
      </p:sp>
      <p:pic>
        <p:nvPicPr>
          <p:cNvPr id="4" name="Resim 3">
            <a:extLst>
              <a:ext uri="{FF2B5EF4-FFF2-40B4-BE49-F238E27FC236}">
                <a16:creationId xmlns:a16="http://schemas.microsoft.com/office/drawing/2014/main" id="{23CD4EA5-8F18-4F83-B954-4D001C55CFA8}"/>
              </a:ext>
            </a:extLst>
          </p:cNvPr>
          <p:cNvPicPr>
            <a:picLocks noChangeAspect="1"/>
          </p:cNvPicPr>
          <p:nvPr/>
        </p:nvPicPr>
        <p:blipFill>
          <a:blip r:embed="rId2"/>
          <a:stretch>
            <a:fillRect/>
          </a:stretch>
        </p:blipFill>
        <p:spPr>
          <a:xfrm>
            <a:off x="0" y="116632"/>
            <a:ext cx="9144000" cy="3632643"/>
          </a:xfrm>
          <a:prstGeom prst="rect">
            <a:avLst/>
          </a:prstGeom>
        </p:spPr>
      </p:pic>
    </p:spTree>
    <p:extLst>
      <p:ext uri="{BB962C8B-B14F-4D97-AF65-F5344CB8AC3E}">
        <p14:creationId xmlns:p14="http://schemas.microsoft.com/office/powerpoint/2010/main" val="274953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lstStyle/>
          <a:p>
            <a:pPr marL="0" indent="0">
              <a:buNone/>
            </a:pPr>
            <a:r>
              <a:rPr lang="tr-TR" dirty="0"/>
              <a:t>Ortaçağ Avrupası</a:t>
            </a:r>
          </a:p>
          <a:p>
            <a:pPr marL="0" indent="0">
              <a:buNone/>
            </a:pPr>
            <a:r>
              <a:rPr lang="tr-TR" b="1" dirty="0"/>
              <a:t>Üretim</a:t>
            </a:r>
            <a:r>
              <a:rPr lang="tr-TR" b="1" dirty="0">
                <a:sym typeface="Wingdings" panose="05000000000000000000" pitchFamily="2" charset="2"/>
              </a:rPr>
              <a:t> </a:t>
            </a:r>
            <a:r>
              <a:rPr lang="tr-TR" b="1" dirty="0"/>
              <a:t>tarıma dayanmaktadır</a:t>
            </a:r>
            <a:r>
              <a:rPr lang="tr-TR" dirty="0"/>
              <a:t>. </a:t>
            </a:r>
          </a:p>
          <a:p>
            <a:pPr marL="0" indent="0">
              <a:buNone/>
            </a:pPr>
            <a:r>
              <a:rPr lang="tr-TR" b="1" dirty="0"/>
              <a:t>Feodal düzen </a:t>
            </a:r>
            <a:r>
              <a:rPr lang="tr-TR" dirty="0">
                <a:sym typeface="Wingdings" panose="05000000000000000000" pitchFamily="2" charset="2"/>
              </a:rPr>
              <a:t> </a:t>
            </a:r>
            <a:r>
              <a:rPr lang="tr-TR" b="1" dirty="0">
                <a:sym typeface="Wingdings" panose="05000000000000000000" pitchFamily="2" charset="2"/>
              </a:rPr>
              <a:t>Ü</a:t>
            </a:r>
            <a:r>
              <a:rPr lang="tr-TR" b="1" dirty="0"/>
              <a:t>ç temel sınıf</a:t>
            </a:r>
            <a:r>
              <a:rPr lang="tr-TR" dirty="0"/>
              <a:t>.</a:t>
            </a:r>
          </a:p>
          <a:p>
            <a:pPr marL="0" indent="0">
              <a:buNone/>
            </a:pPr>
            <a:r>
              <a:rPr lang="tr-TR" dirty="0"/>
              <a:t>			</a:t>
            </a:r>
            <a:r>
              <a:rPr lang="tr-TR" sz="2800" dirty="0"/>
              <a:t>-Dua edenler, </a:t>
            </a:r>
          </a:p>
          <a:p>
            <a:pPr marL="0" indent="0">
              <a:buNone/>
            </a:pPr>
            <a:r>
              <a:rPr lang="tr-TR" sz="2800" dirty="0"/>
              <a:t>			-Savaşanlar </a:t>
            </a:r>
          </a:p>
          <a:p>
            <a:pPr marL="0" indent="0">
              <a:buNone/>
            </a:pPr>
            <a:r>
              <a:rPr lang="tr-TR" sz="2800" dirty="0"/>
              <a:t>			-Çalışanlar </a:t>
            </a:r>
          </a:p>
          <a:p>
            <a:pPr marL="0" indent="0">
              <a:buNone/>
            </a:pPr>
            <a:endParaRPr lang="tr-TR" sz="2800" dirty="0"/>
          </a:p>
          <a:p>
            <a:pPr marL="0" indent="0">
              <a:buNone/>
            </a:pPr>
            <a:r>
              <a:rPr lang="tr-TR" b="1" dirty="0"/>
              <a:t>Köken</a:t>
            </a:r>
            <a:r>
              <a:rPr lang="tr-TR" dirty="0"/>
              <a:t>?</a:t>
            </a:r>
            <a:r>
              <a:rPr lang="tr-TR" dirty="0">
                <a:sym typeface="Wingdings" panose="05000000000000000000" pitchFamily="2" charset="2"/>
              </a:rPr>
              <a:t> U</a:t>
            </a:r>
            <a:r>
              <a:rPr lang="tr-TR" dirty="0"/>
              <a:t>ygar Batı Roma (</a:t>
            </a:r>
            <a:r>
              <a:rPr lang="tr-TR" i="1" dirty="0" err="1"/>
              <a:t>latifundiya</a:t>
            </a:r>
            <a:r>
              <a:rPr lang="tr-TR" i="1" dirty="0"/>
              <a:t>) </a:t>
            </a:r>
            <a:r>
              <a:rPr lang="tr-TR" dirty="0"/>
              <a:t>ile barbar Germen (“savaşçı soyluluk” (</a:t>
            </a:r>
            <a:r>
              <a:rPr lang="tr-TR" dirty="0" err="1"/>
              <a:t>timokrasi</a:t>
            </a:r>
            <a:r>
              <a:rPr lang="tr-TR" dirty="0"/>
              <a:t>)) sentezi</a:t>
            </a:r>
          </a:p>
          <a:p>
            <a:pPr marL="0" indent="0">
              <a:buNone/>
            </a:pPr>
            <a:endParaRPr lang="tr-TR" dirty="0"/>
          </a:p>
        </p:txBody>
      </p:sp>
      <p:pic>
        <p:nvPicPr>
          <p:cNvPr id="4" name="1 Resim">
            <a:extLst>
              <a:ext uri="{FF2B5EF4-FFF2-40B4-BE49-F238E27FC236}">
                <a16:creationId xmlns:a16="http://schemas.microsoft.com/office/drawing/2014/main" id="{5AD57475-36BA-4D50-BB8F-5320E407F744}"/>
              </a:ext>
            </a:extLst>
          </p:cNvPr>
          <p:cNvPicPr/>
          <p:nvPr/>
        </p:nvPicPr>
        <p:blipFill>
          <a:blip r:embed="rId2" cstate="print"/>
          <a:stretch>
            <a:fillRect/>
          </a:stretch>
        </p:blipFill>
        <p:spPr>
          <a:xfrm>
            <a:off x="5868145" y="-7393"/>
            <a:ext cx="3290224" cy="3724425"/>
          </a:xfrm>
          <a:prstGeom prst="rect">
            <a:avLst/>
          </a:prstGeom>
        </p:spPr>
      </p:pic>
    </p:spTree>
    <p:extLst>
      <p:ext uri="{BB962C8B-B14F-4D97-AF65-F5344CB8AC3E}">
        <p14:creationId xmlns:p14="http://schemas.microsoft.com/office/powerpoint/2010/main" val="3224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lnSpcReduction="10000"/>
          </a:bodyPr>
          <a:lstStyle/>
          <a:p>
            <a:r>
              <a:rPr lang="tr-TR" b="1" dirty="0"/>
              <a:t>Hümanizm</a:t>
            </a:r>
            <a:endParaRPr lang="en-GB" dirty="0"/>
          </a:p>
          <a:p>
            <a:pPr marL="0" indent="0">
              <a:buNone/>
            </a:pPr>
            <a:r>
              <a:rPr lang="tr-TR" dirty="0" err="1"/>
              <a:t>Rönesansla</a:t>
            </a:r>
            <a:r>
              <a:rPr lang="tr-TR" dirty="0"/>
              <a:t> birlikte gelen yeni dünya ve insan anlayışı, felsefede Hümanizm olarak billurlaşır. Hümanizm, “</a:t>
            </a:r>
            <a:r>
              <a:rPr lang="tr-TR" dirty="0" err="1"/>
              <a:t>insanseverlik</a:t>
            </a:r>
            <a:r>
              <a:rPr lang="tr-TR" dirty="0"/>
              <a:t>” değildir. </a:t>
            </a:r>
            <a:r>
              <a:rPr lang="tr-TR" b="1" dirty="0"/>
              <a:t>Tanrı merkezciliğin yerine insanı merkeze alan</a:t>
            </a:r>
            <a:r>
              <a:rPr lang="tr-TR" dirty="0"/>
              <a:t> anlayıştır. Hümanizme göre insan gerçeği bulabilir ve bunu bilimsel düşünüşle yapar.</a:t>
            </a:r>
            <a:endParaRPr lang="en-GB" dirty="0"/>
          </a:p>
          <a:p>
            <a:pPr marL="0" indent="0">
              <a:buNone/>
            </a:pPr>
            <a:r>
              <a:rPr lang="tr-TR" dirty="0"/>
              <a:t>Hümanist felsefenin belirgin özelliği, </a:t>
            </a:r>
            <a:r>
              <a:rPr lang="tr-TR" b="1" dirty="0"/>
              <a:t>insanın yeteneklerine duyulan güven</a:t>
            </a:r>
            <a:r>
              <a:rPr lang="tr-TR" dirty="0"/>
              <a:t>dir.</a:t>
            </a:r>
          </a:p>
          <a:p>
            <a:pPr marL="0" indent="0">
              <a:buNone/>
            </a:pPr>
            <a:r>
              <a:rPr lang="tr-TR" dirty="0">
                <a:sym typeface="Wingdings" panose="05000000000000000000" pitchFamily="2" charset="2"/>
              </a:rPr>
              <a:t> Önemli İsimler: </a:t>
            </a:r>
            <a:r>
              <a:rPr lang="tr-TR" dirty="0" err="1"/>
              <a:t>Machiavelli</a:t>
            </a:r>
            <a:r>
              <a:rPr lang="tr-TR" dirty="0"/>
              <a:t>, </a:t>
            </a:r>
            <a:r>
              <a:rPr lang="tr-TR" dirty="0" err="1"/>
              <a:t>Guillaume</a:t>
            </a:r>
            <a:r>
              <a:rPr lang="tr-TR" dirty="0"/>
              <a:t> </a:t>
            </a:r>
            <a:r>
              <a:rPr lang="tr-TR" dirty="0" err="1"/>
              <a:t>Budé</a:t>
            </a:r>
            <a:r>
              <a:rPr lang="tr-TR" dirty="0"/>
              <a:t>, </a:t>
            </a:r>
            <a:r>
              <a:rPr lang="tr-TR" dirty="0" err="1"/>
              <a:t>Henri</a:t>
            </a:r>
            <a:r>
              <a:rPr lang="tr-TR" dirty="0"/>
              <a:t> </a:t>
            </a:r>
            <a:r>
              <a:rPr lang="tr-TR" dirty="0" err="1"/>
              <a:t>Estienne</a:t>
            </a:r>
            <a:r>
              <a:rPr lang="tr-TR" dirty="0"/>
              <a:t>, </a:t>
            </a:r>
            <a:r>
              <a:rPr lang="tr-TR" dirty="0" err="1"/>
              <a:t>Rabelais</a:t>
            </a:r>
            <a:r>
              <a:rPr lang="tr-TR" dirty="0"/>
              <a:t>, </a:t>
            </a:r>
            <a:r>
              <a:rPr lang="tr-TR" dirty="0" err="1"/>
              <a:t>Michel</a:t>
            </a:r>
            <a:r>
              <a:rPr lang="tr-TR" dirty="0"/>
              <a:t> de Montaigne, </a:t>
            </a:r>
            <a:r>
              <a:rPr lang="tr-TR" dirty="0" err="1"/>
              <a:t>Erasmus</a:t>
            </a:r>
            <a:r>
              <a:rPr lang="tr-TR" dirty="0"/>
              <a:t>, William Shakespeare, </a:t>
            </a:r>
            <a:r>
              <a:rPr lang="tr-TR" dirty="0" err="1"/>
              <a:t>Miguel</a:t>
            </a:r>
            <a:r>
              <a:rPr lang="tr-TR" dirty="0"/>
              <a:t> de Cervantes, El </a:t>
            </a:r>
            <a:r>
              <a:rPr lang="tr-TR" dirty="0" err="1"/>
              <a:t>Greco</a:t>
            </a:r>
            <a:r>
              <a:rPr lang="tr-TR" dirty="0"/>
              <a:t>.</a:t>
            </a:r>
          </a:p>
          <a:p>
            <a:pPr marL="0" indent="0">
              <a:buNone/>
            </a:pPr>
            <a:endParaRPr lang="tr-TR" dirty="0"/>
          </a:p>
        </p:txBody>
      </p:sp>
    </p:spTree>
    <p:extLst>
      <p:ext uri="{BB962C8B-B14F-4D97-AF65-F5344CB8AC3E}">
        <p14:creationId xmlns:p14="http://schemas.microsoft.com/office/powerpoint/2010/main" val="62437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lnSpcReduction="10000"/>
          </a:bodyPr>
          <a:lstStyle/>
          <a:p>
            <a:pPr marL="0" indent="0">
              <a:buNone/>
            </a:pPr>
            <a:r>
              <a:rPr lang="tr-TR" b="1" dirty="0"/>
              <a:t>REFORM</a:t>
            </a:r>
            <a:endParaRPr lang="en-GB" dirty="0"/>
          </a:p>
          <a:p>
            <a:pPr marL="0" indent="0">
              <a:buNone/>
            </a:pPr>
            <a:r>
              <a:rPr lang="tr-TR" dirty="0"/>
              <a:t>Katolik Kilisesi’ne karşı Alman keşiş Martin Luther’in başlattığı ve 15-17.yüzyıllar arasında tüm Avrupa’ya yayılan karşı çıkış hareketidir. </a:t>
            </a:r>
            <a:endParaRPr lang="en-GB" dirty="0"/>
          </a:p>
          <a:p>
            <a:pPr marL="0" indent="0">
              <a:buNone/>
            </a:pPr>
            <a:r>
              <a:rPr lang="tr-TR" dirty="0"/>
              <a:t>Hristiyanlığın yeniden gözden geçirilmesini, İncil’in Latince dışında da, yerel dillere çevrilmesini öngörür. Reform sonucunda Hristiyanlığın Ortodoksluk ve Katoliklik yanında üçüncü mezhebi olan </a:t>
            </a:r>
            <a:r>
              <a:rPr lang="tr-TR" b="1" dirty="0"/>
              <a:t>Protestanlık</a:t>
            </a:r>
            <a:r>
              <a:rPr lang="tr-TR" dirty="0"/>
              <a:t> ortaya çıkmıştır.</a:t>
            </a:r>
          </a:p>
          <a:p>
            <a:pPr marL="0" indent="0">
              <a:buNone/>
            </a:pPr>
            <a:r>
              <a:rPr lang="tr-TR" dirty="0"/>
              <a:t>Reform sonucunda birçok yerde</a:t>
            </a:r>
            <a:r>
              <a:rPr lang="tr-TR" b="1" dirty="0"/>
              <a:t> Kilisenin topraklarına el konur</a:t>
            </a:r>
            <a:r>
              <a:rPr lang="tr-TR" dirty="0"/>
              <a:t>. Böylece Kilisenin ekonomik ve siyasal gücü zayıflar. Ayrıca Kilise okullarının yanı sıra </a:t>
            </a:r>
            <a:r>
              <a:rPr lang="tr-TR" b="1" dirty="0"/>
              <a:t>laik okullar</a:t>
            </a:r>
            <a:r>
              <a:rPr lang="tr-TR" dirty="0"/>
              <a:t> da açılır. Bu okullar bilimsel düşünüşün yayıldığı ve geliştirildiği yerler olmuştur.</a:t>
            </a:r>
            <a:endParaRPr lang="en-GB" dirty="0"/>
          </a:p>
          <a:p>
            <a:pPr marL="0" indent="0">
              <a:buNone/>
            </a:pPr>
            <a:endParaRPr lang="tr-TR" dirty="0"/>
          </a:p>
        </p:txBody>
      </p:sp>
    </p:spTree>
    <p:extLst>
      <p:ext uri="{BB962C8B-B14F-4D97-AF65-F5344CB8AC3E}">
        <p14:creationId xmlns:p14="http://schemas.microsoft.com/office/powerpoint/2010/main" val="171055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a:bodyPr>
          <a:lstStyle/>
          <a:p>
            <a:pPr marL="0" indent="0">
              <a:buNone/>
            </a:pPr>
            <a:r>
              <a:rPr lang="tr-TR" b="1" dirty="0"/>
              <a:t>AYDINLANMA FELSEFESİ</a:t>
            </a:r>
          </a:p>
          <a:p>
            <a:pPr marL="0" indent="0">
              <a:buNone/>
            </a:pPr>
            <a:r>
              <a:rPr lang="tr-TR" dirty="0"/>
              <a:t>18. yüzyıl düşüncesi, </a:t>
            </a:r>
            <a:r>
              <a:rPr lang="tr-TR" dirty="0">
                <a:sym typeface="Wingdings" panose="05000000000000000000" pitchFamily="2" charset="2"/>
              </a:rPr>
              <a:t></a:t>
            </a:r>
            <a:r>
              <a:rPr lang="tr-TR" dirty="0"/>
              <a:t>“Aydınlanma felsefesi” olarak adlandırılır. (Aydınlanma Çağı) </a:t>
            </a:r>
          </a:p>
          <a:p>
            <a:pPr marL="0" indent="0">
              <a:buNone/>
            </a:pPr>
            <a:r>
              <a:rPr lang="tr-TR" dirty="0"/>
              <a:t>Aydınlanma” ya da onu önceleyen Reform ve Rönesans, bazı akıllı kişilerin kendi kendilerine ortaya çıkardığı değişim süreçleri değildir. Yukarıda anlatıldığı gibi, belirli bir </a:t>
            </a:r>
            <a:r>
              <a:rPr lang="tr-TR" b="1" dirty="0"/>
              <a:t>toplumsal/ekonomik/kültürel </a:t>
            </a:r>
            <a:r>
              <a:rPr lang="tr-TR" dirty="0"/>
              <a:t>bağlamın içinden çıkmıştır.</a:t>
            </a:r>
          </a:p>
          <a:p>
            <a:pPr marL="0" indent="0">
              <a:buNone/>
            </a:pPr>
            <a:r>
              <a:rPr lang="tr-TR" dirty="0"/>
              <a:t>Bilimsel devrimle ilişkisini unutma! </a:t>
            </a:r>
          </a:p>
          <a:p>
            <a:pPr marL="0" indent="0">
              <a:buNone/>
            </a:pPr>
            <a:r>
              <a:rPr lang="tr-TR" dirty="0"/>
              <a:t>(1543- </a:t>
            </a:r>
            <a:r>
              <a:rPr lang="tr-TR" dirty="0" err="1"/>
              <a:t>Kopernik</a:t>
            </a:r>
            <a:r>
              <a:rPr lang="tr-TR" dirty="0"/>
              <a:t>- Göksel Kürelerin Devinimi Üzerine)</a:t>
            </a:r>
          </a:p>
          <a:p>
            <a:pPr marL="0" indent="0">
              <a:buNone/>
            </a:pPr>
            <a:r>
              <a:rPr lang="tr-TR" dirty="0"/>
              <a:t>(1687-Newton, </a:t>
            </a:r>
            <a:r>
              <a:rPr lang="tr-TR" dirty="0" err="1"/>
              <a:t>Principia</a:t>
            </a:r>
            <a:r>
              <a:rPr lang="tr-TR" dirty="0"/>
              <a:t>)</a:t>
            </a:r>
          </a:p>
        </p:txBody>
      </p:sp>
    </p:spTree>
    <p:extLst>
      <p:ext uri="{BB962C8B-B14F-4D97-AF65-F5344CB8AC3E}">
        <p14:creationId xmlns:p14="http://schemas.microsoft.com/office/powerpoint/2010/main" val="291034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C20FFC-7C7E-44E5-A86F-89291780D83B}"/>
              </a:ext>
            </a:extLst>
          </p:cNvPr>
          <p:cNvSpPr>
            <a:spLocks noGrp="1"/>
          </p:cNvSpPr>
          <p:nvPr>
            <p:ph idx="1"/>
          </p:nvPr>
        </p:nvSpPr>
        <p:spPr>
          <a:xfrm>
            <a:off x="107504" y="260648"/>
            <a:ext cx="8579296" cy="6480720"/>
          </a:xfrm>
        </p:spPr>
        <p:txBody>
          <a:bodyPr/>
          <a:lstStyle/>
          <a:p>
            <a:pPr marL="0" indent="0">
              <a:buNone/>
            </a:pPr>
            <a:r>
              <a:rPr lang="tr-TR" dirty="0"/>
              <a:t>Aydınlanmanın en temel özelliği </a:t>
            </a:r>
            <a:r>
              <a:rPr lang="tr-TR" b="1" dirty="0"/>
              <a:t>insanın aklına ve doğruların akıl aracılığıyla bulunabileceğine duyulan güven</a:t>
            </a:r>
            <a:r>
              <a:rPr lang="tr-TR" dirty="0"/>
              <a:t>dir. Tüm </a:t>
            </a:r>
            <a:r>
              <a:rPr lang="tr-TR" b="1" dirty="0"/>
              <a:t>toplumsal ve bireysel yaşamın ve düşünüşün dine değil, akla dayandırılmasıdır</a:t>
            </a:r>
            <a:r>
              <a:rPr lang="tr-TR" dirty="0"/>
              <a:t> Aydınlanma felsefesi. Aydınlanma, </a:t>
            </a:r>
            <a:r>
              <a:rPr lang="tr-TR" b="1" dirty="0"/>
              <a:t>modernite</a:t>
            </a:r>
            <a:r>
              <a:rPr lang="tr-TR" dirty="0"/>
              <a:t>nin doğmasına yol açacaktır.</a:t>
            </a:r>
          </a:p>
          <a:p>
            <a:pPr marL="0" indent="0">
              <a:buNone/>
            </a:pPr>
            <a:r>
              <a:rPr lang="tr-TR" dirty="0"/>
              <a:t>Rene </a:t>
            </a:r>
            <a:r>
              <a:rPr lang="tr-TR" b="1" dirty="0"/>
              <a:t>Descartes</a:t>
            </a:r>
            <a:r>
              <a:rPr lang="tr-TR" dirty="0"/>
              <a:t>, </a:t>
            </a:r>
            <a:r>
              <a:rPr lang="tr-TR" dirty="0" err="1"/>
              <a:t>Gottfried</a:t>
            </a:r>
            <a:r>
              <a:rPr lang="tr-TR" dirty="0"/>
              <a:t> Wilhelm </a:t>
            </a:r>
            <a:r>
              <a:rPr lang="tr-TR" dirty="0" err="1"/>
              <a:t>Leibniz</a:t>
            </a:r>
            <a:r>
              <a:rPr lang="tr-TR" dirty="0"/>
              <a:t>, Johann </a:t>
            </a:r>
            <a:r>
              <a:rPr lang="tr-TR" dirty="0" err="1"/>
              <a:t>Gottfried</a:t>
            </a:r>
            <a:r>
              <a:rPr lang="tr-TR" dirty="0"/>
              <a:t> </a:t>
            </a:r>
            <a:r>
              <a:rPr lang="tr-TR" dirty="0" err="1"/>
              <a:t>Herder</a:t>
            </a:r>
            <a:r>
              <a:rPr lang="tr-TR" dirty="0"/>
              <a:t>, </a:t>
            </a:r>
            <a:r>
              <a:rPr lang="tr-TR" dirty="0" err="1"/>
              <a:t>Immanuel</a:t>
            </a:r>
            <a:r>
              <a:rPr lang="tr-TR" dirty="0"/>
              <a:t> </a:t>
            </a:r>
            <a:r>
              <a:rPr lang="tr-TR" b="1" dirty="0"/>
              <a:t>Kant</a:t>
            </a:r>
            <a:r>
              <a:rPr lang="tr-TR" dirty="0"/>
              <a:t>, </a:t>
            </a:r>
            <a:r>
              <a:rPr lang="tr-TR" dirty="0" err="1"/>
              <a:t>Christian</a:t>
            </a:r>
            <a:r>
              <a:rPr lang="tr-TR" dirty="0"/>
              <a:t> </a:t>
            </a:r>
            <a:r>
              <a:rPr lang="tr-TR" dirty="0" err="1"/>
              <a:t>Wolff</a:t>
            </a:r>
            <a:r>
              <a:rPr lang="tr-TR" dirty="0"/>
              <a:t>, </a:t>
            </a:r>
            <a:r>
              <a:rPr lang="tr-TR" dirty="0" err="1"/>
              <a:t>Denis</a:t>
            </a:r>
            <a:r>
              <a:rPr lang="tr-TR" dirty="0"/>
              <a:t> </a:t>
            </a:r>
            <a:r>
              <a:rPr lang="tr-TR" b="1" dirty="0" err="1"/>
              <a:t>Diderot</a:t>
            </a:r>
            <a:r>
              <a:rPr lang="tr-TR" dirty="0"/>
              <a:t>, </a:t>
            </a:r>
            <a:r>
              <a:rPr lang="tr-TR" dirty="0" err="1"/>
              <a:t>Claude</a:t>
            </a:r>
            <a:r>
              <a:rPr lang="tr-TR" dirty="0"/>
              <a:t> </a:t>
            </a:r>
            <a:r>
              <a:rPr lang="tr-TR" dirty="0" err="1"/>
              <a:t>Adrien</a:t>
            </a:r>
            <a:r>
              <a:rPr lang="tr-TR" dirty="0"/>
              <a:t> </a:t>
            </a:r>
            <a:r>
              <a:rPr lang="tr-TR" dirty="0" err="1"/>
              <a:t>Helvétius</a:t>
            </a:r>
            <a:r>
              <a:rPr lang="tr-TR" dirty="0"/>
              <a:t>, </a:t>
            </a:r>
            <a:r>
              <a:rPr lang="tr-TR" b="1" dirty="0"/>
              <a:t>Montesquieu</a:t>
            </a:r>
            <a:r>
              <a:rPr lang="tr-TR" dirty="0"/>
              <a:t>, Jean-</a:t>
            </a:r>
            <a:r>
              <a:rPr lang="tr-TR" dirty="0" err="1"/>
              <a:t>Jacques</a:t>
            </a:r>
            <a:r>
              <a:rPr lang="tr-TR" dirty="0"/>
              <a:t> </a:t>
            </a:r>
            <a:r>
              <a:rPr lang="tr-TR" b="1" dirty="0"/>
              <a:t>Rousseau</a:t>
            </a:r>
            <a:r>
              <a:rPr lang="tr-TR" dirty="0"/>
              <a:t>, </a:t>
            </a:r>
            <a:r>
              <a:rPr lang="tr-TR" dirty="0" err="1"/>
              <a:t>Voltaire</a:t>
            </a:r>
            <a:r>
              <a:rPr lang="tr-TR" dirty="0"/>
              <a:t>, David </a:t>
            </a:r>
            <a:r>
              <a:rPr lang="tr-TR" b="1" dirty="0" err="1"/>
              <a:t>Hume</a:t>
            </a:r>
            <a:r>
              <a:rPr lang="tr-TR" dirty="0"/>
              <a:t>, John </a:t>
            </a:r>
            <a:r>
              <a:rPr lang="tr-TR" b="1" dirty="0"/>
              <a:t>Locke</a:t>
            </a:r>
            <a:r>
              <a:rPr lang="tr-TR" dirty="0"/>
              <a:t>, Thomas </a:t>
            </a:r>
            <a:r>
              <a:rPr lang="tr-TR" b="1" dirty="0" err="1"/>
              <a:t>Paine</a:t>
            </a:r>
            <a:r>
              <a:rPr lang="tr-TR" dirty="0"/>
              <a:t>.</a:t>
            </a:r>
          </a:p>
          <a:p>
            <a:pPr marL="0" indent="0">
              <a:buNone/>
            </a:pPr>
            <a:endParaRPr lang="en-GB" dirty="0"/>
          </a:p>
          <a:p>
            <a:pPr marL="0" indent="0">
              <a:buNone/>
            </a:pPr>
            <a:endParaRPr lang="tr-TR" dirty="0"/>
          </a:p>
        </p:txBody>
      </p:sp>
    </p:spTree>
    <p:extLst>
      <p:ext uri="{BB962C8B-B14F-4D97-AF65-F5344CB8AC3E}">
        <p14:creationId xmlns:p14="http://schemas.microsoft.com/office/powerpoint/2010/main" val="111913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a:bodyPr>
          <a:lstStyle/>
          <a:p>
            <a:pPr marL="0" indent="0">
              <a:buNone/>
            </a:pPr>
            <a:r>
              <a:rPr lang="tr-TR" b="1" dirty="0"/>
              <a:t>LİBERALİZM</a:t>
            </a:r>
            <a:endParaRPr lang="en-GB" dirty="0"/>
          </a:p>
          <a:p>
            <a:pPr marL="0" indent="0">
              <a:buNone/>
            </a:pPr>
            <a:r>
              <a:rPr lang="tr-TR" dirty="0"/>
              <a:t>“</a:t>
            </a:r>
            <a:r>
              <a:rPr lang="tr-TR" dirty="0" err="1"/>
              <a:t>Laisser</a:t>
            </a:r>
            <a:r>
              <a:rPr lang="tr-TR" dirty="0"/>
              <a:t> </a:t>
            </a:r>
            <a:r>
              <a:rPr lang="tr-TR" dirty="0" err="1"/>
              <a:t>faire</a:t>
            </a:r>
            <a:r>
              <a:rPr lang="tr-TR" dirty="0"/>
              <a:t>, </a:t>
            </a:r>
            <a:r>
              <a:rPr lang="tr-TR" dirty="0" err="1"/>
              <a:t>laisser</a:t>
            </a:r>
            <a:r>
              <a:rPr lang="tr-TR" dirty="0"/>
              <a:t> </a:t>
            </a:r>
            <a:r>
              <a:rPr lang="tr-TR" dirty="0" err="1"/>
              <a:t>passer</a:t>
            </a:r>
            <a:r>
              <a:rPr lang="tr-TR" dirty="0"/>
              <a:t>” (“Bırakınız yapsınlar, bırakınız geçsinler”)</a:t>
            </a:r>
          </a:p>
          <a:p>
            <a:pPr marL="0" indent="0">
              <a:buNone/>
            </a:pPr>
            <a:r>
              <a:rPr lang="tr-TR" dirty="0"/>
              <a:t>Liberal düşünce ekonomik, siyasal, toplumsal, kısacası her alanda bireysel özgürlüklerin olması gerektiğini savunur. </a:t>
            </a:r>
          </a:p>
          <a:p>
            <a:pPr marL="0" indent="0">
              <a:buNone/>
            </a:pPr>
            <a:r>
              <a:rPr lang="tr-TR" dirty="0"/>
              <a:t>Burjuvazinin ekonomik gücünü korumasını ve arttırmasını, siyasal güce de sahip olmasını destekleyen, Amerikan Devrimi ve Fransız Devrimi’nin dayandığı siyasal görüştür. Devletin ekonomiye ve topluma asgari düzeyde karışmasını öngörür. </a:t>
            </a:r>
            <a:endParaRPr lang="en-GB" dirty="0"/>
          </a:p>
          <a:p>
            <a:pPr marL="0" indent="0">
              <a:buNone/>
            </a:pPr>
            <a:endParaRPr lang="tr-TR" dirty="0"/>
          </a:p>
        </p:txBody>
      </p:sp>
    </p:spTree>
    <p:extLst>
      <p:ext uri="{BB962C8B-B14F-4D97-AF65-F5344CB8AC3E}">
        <p14:creationId xmlns:p14="http://schemas.microsoft.com/office/powerpoint/2010/main" val="2717527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FF5EA3-5D11-41EB-BA23-AE95956B8CE8}"/>
              </a:ext>
            </a:extLst>
          </p:cNvPr>
          <p:cNvSpPr>
            <a:spLocks noGrp="1"/>
          </p:cNvSpPr>
          <p:nvPr>
            <p:ph idx="1"/>
          </p:nvPr>
        </p:nvSpPr>
        <p:spPr>
          <a:xfrm>
            <a:off x="179512" y="260648"/>
            <a:ext cx="8784976" cy="6408712"/>
          </a:xfrm>
        </p:spPr>
        <p:txBody>
          <a:bodyPr>
            <a:normAutofit lnSpcReduction="10000"/>
          </a:bodyPr>
          <a:lstStyle/>
          <a:p>
            <a:pPr marL="0" indent="0">
              <a:buNone/>
            </a:pPr>
            <a:r>
              <a:rPr lang="tr-TR" dirty="0"/>
              <a:t>Her insanın yaşam, özgürlük ve mülkiyet haklarına sahip olduğunu söyleyen 17. yüzyıl filozofu </a:t>
            </a:r>
            <a:r>
              <a:rPr lang="tr-TR" b="1" dirty="0"/>
              <a:t>John Locke</a:t>
            </a:r>
            <a:r>
              <a:rPr lang="tr-TR" dirty="0"/>
              <a:t> liberalizmin kurucusu sayılır.</a:t>
            </a:r>
            <a:endParaRPr lang="en-GB" dirty="0"/>
          </a:p>
          <a:p>
            <a:pPr marL="0" indent="0">
              <a:buNone/>
            </a:pPr>
            <a:r>
              <a:rPr lang="tr-TR" dirty="0"/>
              <a:t>Ekonomik alanda liberalizm </a:t>
            </a:r>
            <a:r>
              <a:rPr lang="tr-TR" b="1" dirty="0"/>
              <a:t>kapitalizmin oluşması ve gelişmesine düşünsel destek verir</a:t>
            </a:r>
            <a:r>
              <a:rPr lang="tr-TR" dirty="0"/>
              <a:t>. Devletlerin, temel ve herkes için geçerli kuralları koymak ve uygulanmasını sağlamak dışında ekonomik alana müdahale etmesini istemez. Böylece yönetici sınıf dışında zenginleşen kesimlerin, yönetici sınıfın engellemelerine maruz kalmalarının önüne geçmeyi amaçlar.</a:t>
            </a:r>
          </a:p>
          <a:p>
            <a:pPr marL="0" indent="0">
              <a:buNone/>
            </a:pPr>
            <a:r>
              <a:rPr lang="tr-TR" b="1" dirty="0"/>
              <a:t>Siyasal ve toplumsal alanda ise, insan hakları ve özgürlüklerinin tanınması</a:t>
            </a:r>
            <a:r>
              <a:rPr lang="tr-TR" dirty="0"/>
              <a:t>nı savunur.</a:t>
            </a:r>
            <a:endParaRPr lang="en-GB" dirty="0"/>
          </a:p>
          <a:p>
            <a:pPr marL="0" indent="0">
              <a:buNone/>
            </a:pPr>
            <a:endParaRPr lang="tr-TR" dirty="0"/>
          </a:p>
        </p:txBody>
      </p:sp>
    </p:spTree>
    <p:extLst>
      <p:ext uri="{BB962C8B-B14F-4D97-AF65-F5344CB8AC3E}">
        <p14:creationId xmlns:p14="http://schemas.microsoft.com/office/powerpoint/2010/main" val="260226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lnSpcReduction="10000"/>
          </a:bodyPr>
          <a:lstStyle/>
          <a:p>
            <a:pPr marL="0" indent="0">
              <a:buNone/>
            </a:pPr>
            <a:r>
              <a:rPr lang="tr-TR" b="1" dirty="0"/>
              <a:t>KAPİTALİZM</a:t>
            </a:r>
            <a:endParaRPr lang="en-GB" dirty="0"/>
          </a:p>
          <a:p>
            <a:pPr marL="0" indent="0">
              <a:buNone/>
            </a:pPr>
            <a:r>
              <a:rPr lang="tr-TR" b="1" dirty="0"/>
              <a:t>Üretim araçlarının özel mülk olmasına dayanan bir ekonomi sistemidir. </a:t>
            </a:r>
            <a:r>
              <a:rPr lang="tr-TR" dirty="0"/>
              <a:t>Üretim araçlarının mülkiyetinin krala/devlete ve/veya din adamlarına ait olmasına karşı çıkar. </a:t>
            </a:r>
            <a:endParaRPr lang="en-GB" dirty="0"/>
          </a:p>
          <a:p>
            <a:pPr marL="0" indent="0">
              <a:buNone/>
            </a:pPr>
            <a:r>
              <a:rPr lang="tr-TR" b="1" dirty="0"/>
              <a:t>Özel mülkiyetteki üretim araçları kâr amaçlı işletilir.</a:t>
            </a:r>
            <a:r>
              <a:rPr lang="tr-TR" dirty="0"/>
              <a:t> </a:t>
            </a:r>
          </a:p>
          <a:p>
            <a:pPr marL="0" indent="0">
              <a:buNone/>
            </a:pPr>
            <a:r>
              <a:rPr lang="tr-TR" dirty="0"/>
              <a:t>(Serbest piyasa ekonomisi ve karma ekonomi türleri vardır)</a:t>
            </a:r>
          </a:p>
          <a:p>
            <a:pPr marL="0" indent="0">
              <a:buNone/>
            </a:pPr>
            <a:r>
              <a:rPr lang="tr-TR" dirty="0"/>
              <a:t>Kilise öce karşı çıkıyor, sonra destek veriyor. Protestan </a:t>
            </a:r>
            <a:r>
              <a:rPr lang="tr-TR" b="1" dirty="0"/>
              <a:t>John </a:t>
            </a:r>
            <a:r>
              <a:rPr lang="tr-TR" b="1" dirty="0" err="1"/>
              <a:t>Calvin</a:t>
            </a:r>
            <a:r>
              <a:rPr lang="tr-TR" b="1" dirty="0"/>
              <a:t> “</a:t>
            </a:r>
            <a:r>
              <a:rPr lang="tr-TR" b="1" dirty="0" err="1"/>
              <a:t>protestan</a:t>
            </a:r>
            <a:r>
              <a:rPr lang="tr-TR" b="1" dirty="0"/>
              <a:t> </a:t>
            </a:r>
            <a:r>
              <a:rPr lang="tr-TR" b="1" dirty="0" err="1"/>
              <a:t>ahlâkı</a:t>
            </a:r>
            <a:r>
              <a:rPr lang="tr-TR" dirty="0" err="1"/>
              <a:t>”nı</a:t>
            </a:r>
            <a:r>
              <a:rPr lang="tr-TR" dirty="0"/>
              <a:t> oluşturur: sıkı çalışma, özveri, sabır, dürüstlük ve sorumluluklarını yerine getirme... </a:t>
            </a:r>
            <a:endParaRPr lang="en-GB" dirty="0"/>
          </a:p>
          <a:p>
            <a:pPr marL="0" indent="0">
              <a:buNone/>
            </a:pPr>
            <a:endParaRPr lang="tr-TR" dirty="0"/>
          </a:p>
        </p:txBody>
      </p:sp>
    </p:spTree>
    <p:extLst>
      <p:ext uri="{BB962C8B-B14F-4D97-AF65-F5344CB8AC3E}">
        <p14:creationId xmlns:p14="http://schemas.microsoft.com/office/powerpoint/2010/main" val="36381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9036496" cy="6624736"/>
          </a:xfrm>
        </p:spPr>
        <p:txBody>
          <a:bodyPr>
            <a:normAutofit fontScale="92500"/>
          </a:bodyPr>
          <a:lstStyle/>
          <a:p>
            <a:pPr marL="0" indent="0">
              <a:buNone/>
            </a:pPr>
            <a:r>
              <a:rPr lang="tr-TR" dirty="0"/>
              <a:t>18. yüzyılda </a:t>
            </a:r>
            <a:r>
              <a:rPr lang="tr-TR" b="1" dirty="0"/>
              <a:t>Adam Smith </a:t>
            </a:r>
            <a:r>
              <a:rPr lang="tr-TR" dirty="0"/>
              <a:t>yazdığı</a:t>
            </a:r>
            <a:r>
              <a:rPr lang="tr-TR" b="1" dirty="0"/>
              <a:t> “Ulusların Zenginliği”</a:t>
            </a:r>
            <a:r>
              <a:rPr lang="tr-TR" dirty="0"/>
              <a:t> adlı kitapta köleler yerine, parayla motive edilen işçiler kullanmanın daha verimli olacağını; </a:t>
            </a:r>
            <a:r>
              <a:rPr lang="tr-TR" dirty="0" err="1"/>
              <a:t>manifaktür</a:t>
            </a:r>
            <a:r>
              <a:rPr lang="tr-TR" dirty="0"/>
              <a:t> üretimde uzmanlaşmanın yine verimi arttıracağını yazar. Smith’e göre herkes kendi mutluluğunun/kârının peşinde koşarsa dengeli ve herkesin ihtiyaçlarını karşılayan bir ekonomik düzen kurulacaktır; buna “piyasanın görünmez eli” adını verir.</a:t>
            </a:r>
          </a:p>
          <a:p>
            <a:pPr marL="0" indent="0">
              <a:buNone/>
            </a:pPr>
            <a:r>
              <a:rPr lang="tr-TR" dirty="0"/>
              <a:t>Bu dönem aynı zamanda </a:t>
            </a:r>
            <a:r>
              <a:rPr lang="tr-TR" b="1" dirty="0"/>
              <a:t>kapitalizmin “vahşi” olarak adlandırılan dönemi</a:t>
            </a:r>
            <a:r>
              <a:rPr lang="tr-TR" dirty="0"/>
              <a:t>dir. Köylerin fazlalığı olan insanlar işçi olmak için büyük şehirlere gelmiştir. Kadın ve çocuklar dahil herkes 14-16 saat arası çalışmaktadır ve fabrikaların yanındaki mahallelerde açlık sınırında yaşamaktadır. </a:t>
            </a:r>
          </a:p>
        </p:txBody>
      </p:sp>
    </p:spTree>
    <p:extLst>
      <p:ext uri="{BB962C8B-B14F-4D97-AF65-F5344CB8AC3E}">
        <p14:creationId xmlns:p14="http://schemas.microsoft.com/office/powerpoint/2010/main" val="417627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FF5EA3-5D11-41EB-BA23-AE95956B8CE8}"/>
              </a:ext>
            </a:extLst>
          </p:cNvPr>
          <p:cNvSpPr>
            <a:spLocks noGrp="1"/>
          </p:cNvSpPr>
          <p:nvPr>
            <p:ph idx="1"/>
          </p:nvPr>
        </p:nvSpPr>
        <p:spPr>
          <a:xfrm>
            <a:off x="143508" y="116632"/>
            <a:ext cx="8856984" cy="3168352"/>
          </a:xfrm>
        </p:spPr>
        <p:txBody>
          <a:bodyPr/>
          <a:lstStyle/>
          <a:p>
            <a:pPr marL="0" indent="0">
              <a:buNone/>
            </a:pPr>
            <a:r>
              <a:rPr lang="tr-TR" dirty="0"/>
              <a:t>Kapitalizmin bu vahşi dönemi, işçilerin haklarını elde etmek için gerçekleştirdikleri ayaklanmalar ve kapitalistlerin onların da bir pazar olduğunun fark edilmesiyle sona erer. 8 saatlik çalışma standart kabul edilir; sosyal haklar elde edilir ve tüketim toplumuna evrilir.</a:t>
            </a:r>
            <a:endParaRPr lang="en-GB" dirty="0"/>
          </a:p>
          <a:p>
            <a:pPr marL="0" indent="0">
              <a:buNone/>
            </a:pPr>
            <a:endParaRPr lang="tr-TR" dirty="0"/>
          </a:p>
        </p:txBody>
      </p:sp>
      <p:pic>
        <p:nvPicPr>
          <p:cNvPr id="2" name="Resim 1">
            <a:extLst>
              <a:ext uri="{FF2B5EF4-FFF2-40B4-BE49-F238E27FC236}">
                <a16:creationId xmlns:a16="http://schemas.microsoft.com/office/drawing/2014/main" id="{144A86E9-AE3F-48E7-BD1B-B70EF6ED6BFA}"/>
              </a:ext>
            </a:extLst>
          </p:cNvPr>
          <p:cNvPicPr>
            <a:picLocks noChangeAspect="1"/>
          </p:cNvPicPr>
          <p:nvPr/>
        </p:nvPicPr>
        <p:blipFill>
          <a:blip r:embed="rId2"/>
          <a:stretch>
            <a:fillRect/>
          </a:stretch>
        </p:blipFill>
        <p:spPr>
          <a:xfrm>
            <a:off x="2051720" y="3112437"/>
            <a:ext cx="4896544" cy="3745563"/>
          </a:xfrm>
          <a:prstGeom prst="rect">
            <a:avLst/>
          </a:prstGeom>
        </p:spPr>
      </p:pic>
    </p:spTree>
    <p:extLst>
      <p:ext uri="{BB962C8B-B14F-4D97-AF65-F5344CB8AC3E}">
        <p14:creationId xmlns:p14="http://schemas.microsoft.com/office/powerpoint/2010/main" val="205974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lnSpcReduction="10000"/>
          </a:bodyPr>
          <a:lstStyle/>
          <a:p>
            <a:r>
              <a:rPr lang="tr-TR" b="1" dirty="0"/>
              <a:t>Refah Devleti (Sosyal Devlet)</a:t>
            </a:r>
            <a:endParaRPr lang="en-GB" dirty="0"/>
          </a:p>
          <a:p>
            <a:pPr marL="0" indent="0">
              <a:buNone/>
            </a:pPr>
            <a:r>
              <a:rPr lang="tr-TR" dirty="0"/>
              <a:t>1929 ekonomik krizinin ardından liberal politikaların yerine </a:t>
            </a:r>
            <a:r>
              <a:rPr lang="tr-TR" b="1" dirty="0"/>
              <a:t>Keynesçi ekonomik politikalar </a:t>
            </a:r>
            <a:r>
              <a:rPr lang="tr-TR" dirty="0"/>
              <a:t>uygulanmaya başlar. Böylece 1950’lerden sonra Batı Avrupa ve ABD’de </a:t>
            </a:r>
            <a:r>
              <a:rPr lang="tr-TR" b="1" dirty="0"/>
              <a:t>devletin işlevleri </a:t>
            </a:r>
            <a:r>
              <a:rPr lang="tr-TR" dirty="0"/>
              <a:t>ekonomiyi (ve kapitalizmi) korumak üzerine yeniden tanımlanır. Yurttaşların ekonomik ve toplumsal esenliklerinin korunması devletin görevi sayılır. </a:t>
            </a:r>
          </a:p>
          <a:p>
            <a:pPr marL="0" indent="0">
              <a:buNone/>
            </a:pPr>
            <a:r>
              <a:rPr lang="tr-TR" dirty="0"/>
              <a:t>Tümüyle ücretsiz sağlık, ücretsiz eğitim, işsizlik sigortası, ücretsiz ulaşım, evi olmayan yoksullara ev </a:t>
            </a:r>
            <a:r>
              <a:rPr lang="tr-TR" dirty="0" err="1"/>
              <a:t>subvansiyonu</a:t>
            </a:r>
            <a:r>
              <a:rPr lang="tr-TR" dirty="0"/>
              <a:t>, zenginlerden daha fazla vergi alıp bunu yoksullar için harcama vb. temel ihtiyaçların karşılanması bir yurttaşlık hakkı olarak devlet tarafından yerine getirilmeye başlanır.</a:t>
            </a:r>
          </a:p>
          <a:p>
            <a:pPr marL="0" indent="0">
              <a:buNone/>
            </a:pPr>
            <a:endParaRPr lang="en-GB" dirty="0"/>
          </a:p>
          <a:p>
            <a:pPr marL="0" indent="0">
              <a:buNone/>
            </a:pPr>
            <a:endParaRPr lang="tr-TR" dirty="0"/>
          </a:p>
        </p:txBody>
      </p:sp>
    </p:spTree>
    <p:extLst>
      <p:ext uri="{BB962C8B-B14F-4D97-AF65-F5344CB8AC3E}">
        <p14:creationId xmlns:p14="http://schemas.microsoft.com/office/powerpoint/2010/main" val="224382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8AFC7E-76D1-4304-AF97-26C9FBE84FD9}"/>
              </a:ext>
            </a:extLst>
          </p:cNvPr>
          <p:cNvSpPr>
            <a:spLocks noGrp="1"/>
          </p:cNvSpPr>
          <p:nvPr>
            <p:ph idx="1"/>
          </p:nvPr>
        </p:nvSpPr>
        <p:spPr>
          <a:xfrm>
            <a:off x="0" y="44624"/>
            <a:ext cx="9144000" cy="6696744"/>
          </a:xfrm>
        </p:spPr>
        <p:txBody>
          <a:bodyPr/>
          <a:lstStyle/>
          <a:p>
            <a:r>
              <a:rPr lang="tr-TR" dirty="0"/>
              <a:t>Batı Roma’nın genişlemesinin durması ve barbar istilaları </a:t>
            </a:r>
          </a:p>
          <a:p>
            <a:pPr lvl="1"/>
            <a:r>
              <a:rPr lang="tr-TR" dirty="0">
                <a:sym typeface="Wingdings" panose="05000000000000000000" pitchFamily="2" charset="2"/>
              </a:rPr>
              <a:t> Ticaret yok olma noktasında </a:t>
            </a:r>
          </a:p>
          <a:p>
            <a:pPr lvl="1"/>
            <a:r>
              <a:rPr lang="tr-TR" dirty="0">
                <a:sym typeface="Wingdings" panose="05000000000000000000" pitchFamily="2" charset="2"/>
              </a:rPr>
              <a:t> </a:t>
            </a:r>
            <a:r>
              <a:rPr lang="tr-TR" b="1" i="1" dirty="0" err="1"/>
              <a:t>Latifundiya</a:t>
            </a:r>
            <a:r>
              <a:rPr lang="tr-TR" dirty="0" err="1"/>
              <a:t>lar</a:t>
            </a:r>
            <a:r>
              <a:rPr lang="tr-TR" dirty="0"/>
              <a:t> </a:t>
            </a:r>
            <a:r>
              <a:rPr lang="tr-TR" b="1" i="1" dirty="0" err="1"/>
              <a:t>manor</a:t>
            </a:r>
            <a:r>
              <a:rPr lang="tr-TR" b="1" dirty="0" err="1"/>
              <a:t>lara</a:t>
            </a:r>
            <a:r>
              <a:rPr lang="tr-TR" b="1" dirty="0"/>
              <a:t> yani malikânelere dönüşürler.</a:t>
            </a:r>
            <a:r>
              <a:rPr lang="tr-TR" dirty="0"/>
              <a:t> (Kendi kendine yeten, kapalı ekonomik, toplumsal, siyasal birim) </a:t>
            </a:r>
          </a:p>
          <a:p>
            <a:pPr lvl="1"/>
            <a:r>
              <a:rPr lang="tr-TR" dirty="0">
                <a:sym typeface="Wingdings" panose="05000000000000000000" pitchFamily="2" charset="2"/>
              </a:rPr>
              <a:t> Tüccar ve zanaatçıların öneli kısmı yok olur.</a:t>
            </a:r>
          </a:p>
          <a:p>
            <a:pPr lvl="1"/>
            <a:r>
              <a:rPr lang="tr-TR" dirty="0">
                <a:sym typeface="Wingdings" panose="05000000000000000000" pitchFamily="2" charset="2"/>
              </a:rPr>
              <a:t>Kent kültürü geriler ve kır kültürü oluşur. (serfler-kiracı çiftçiler / toprak beyi, çiftçilerin koruması (</a:t>
            </a:r>
            <a:r>
              <a:rPr lang="tr-TR" dirty="0" err="1">
                <a:sym typeface="Wingdings" panose="05000000000000000000" pitchFamily="2" charset="2"/>
              </a:rPr>
              <a:t>lord</a:t>
            </a:r>
            <a:r>
              <a:rPr lang="tr-TR" dirty="0">
                <a:sym typeface="Wingdings" panose="05000000000000000000" pitchFamily="2" charset="2"/>
              </a:rPr>
              <a:t>/senyör))</a:t>
            </a:r>
          </a:p>
          <a:p>
            <a:pPr lvl="1"/>
            <a:r>
              <a:rPr lang="tr-TR" dirty="0">
                <a:sym typeface="Wingdings" panose="05000000000000000000" pitchFamily="2" charset="2"/>
              </a:rPr>
              <a:t>Koruyan korunan ilişkisi- </a:t>
            </a:r>
            <a:r>
              <a:rPr lang="tr-TR" b="1" dirty="0" err="1"/>
              <a:t>süzeren</a:t>
            </a:r>
            <a:r>
              <a:rPr lang="tr-TR" b="1" dirty="0"/>
              <a:t> (</a:t>
            </a:r>
            <a:r>
              <a:rPr lang="tr-TR" b="1" dirty="0" err="1"/>
              <a:t>üstbey</a:t>
            </a:r>
            <a:r>
              <a:rPr lang="tr-TR" b="1" dirty="0"/>
              <a:t>)-</a:t>
            </a:r>
            <a:r>
              <a:rPr lang="tr-TR" b="1" dirty="0" err="1"/>
              <a:t>vassal</a:t>
            </a:r>
            <a:r>
              <a:rPr lang="tr-TR" b="1" dirty="0"/>
              <a:t> (</a:t>
            </a:r>
            <a:r>
              <a:rPr lang="tr-TR" b="1" dirty="0" err="1"/>
              <a:t>altbey</a:t>
            </a:r>
            <a:r>
              <a:rPr lang="tr-TR" b="1" dirty="0"/>
              <a:t>) ilişkisi</a:t>
            </a:r>
            <a:r>
              <a:rPr lang="tr-TR" dirty="0">
                <a:sym typeface="Wingdings" panose="05000000000000000000" pitchFamily="2" charset="2"/>
              </a:rPr>
              <a:t> (feodal bey de başkasının korumasında)</a:t>
            </a:r>
          </a:p>
          <a:p>
            <a:pPr lvl="1"/>
            <a:r>
              <a:rPr lang="tr-TR" dirty="0">
                <a:sym typeface="Wingdings" panose="05000000000000000000" pitchFamily="2" charset="2"/>
              </a:rPr>
              <a:t>Kentlerde tüccarlar ve zanaatçılar lonca örgütlenmesi</a:t>
            </a:r>
            <a:endParaRPr lang="tr-TR" dirty="0"/>
          </a:p>
        </p:txBody>
      </p:sp>
    </p:spTree>
    <p:extLst>
      <p:ext uri="{BB962C8B-B14F-4D97-AF65-F5344CB8AC3E}">
        <p14:creationId xmlns:p14="http://schemas.microsoft.com/office/powerpoint/2010/main" val="3485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lstStyle/>
          <a:p>
            <a:r>
              <a:rPr lang="tr-TR" b="1" dirty="0"/>
              <a:t>Neo-Liberalizm (Yeni Sağ)</a:t>
            </a:r>
            <a:endParaRPr lang="en-GB" dirty="0"/>
          </a:p>
          <a:p>
            <a:pPr marL="0" indent="0">
              <a:buNone/>
            </a:pPr>
            <a:r>
              <a:rPr lang="tr-TR" dirty="0"/>
              <a:t>Devletin büyümesi ve ekonomik alanda denetiminin artması sermayenin işine uzun vadede yaramaz. Bu nedenle 1980’lerden sonra güçlenen </a:t>
            </a:r>
            <a:r>
              <a:rPr lang="tr-TR" b="1" dirty="0" err="1"/>
              <a:t>neo</a:t>
            </a:r>
            <a:r>
              <a:rPr lang="tr-TR" b="1" dirty="0"/>
              <a:t>-liberalizm</a:t>
            </a:r>
            <a:r>
              <a:rPr lang="tr-TR" dirty="0"/>
              <a:t>, yine devletin ekonomiden ve toplumdan elini çekmesi gerektiği düşüncesini tüm dünyaya yaygınlaştıracaktır.</a:t>
            </a:r>
          </a:p>
          <a:p>
            <a:pPr marL="0" indent="0">
              <a:buNone/>
            </a:pPr>
            <a:endParaRPr lang="tr-TR"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2892498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normAutofit fontScale="92500"/>
          </a:bodyPr>
          <a:lstStyle/>
          <a:p>
            <a:r>
              <a:rPr lang="tr-TR" b="1" dirty="0"/>
              <a:t>“Kişisel/Özel olan politiktir!” (“</a:t>
            </a:r>
            <a:r>
              <a:rPr lang="tr-TR" b="1" dirty="0" err="1"/>
              <a:t>Personal</a:t>
            </a:r>
            <a:r>
              <a:rPr lang="tr-TR" b="1" dirty="0"/>
              <a:t> is </a:t>
            </a:r>
            <a:r>
              <a:rPr lang="tr-TR" b="1" dirty="0" err="1"/>
              <a:t>political</a:t>
            </a:r>
            <a:r>
              <a:rPr lang="tr-TR" b="1" dirty="0"/>
              <a:t>”)</a:t>
            </a:r>
            <a:endParaRPr lang="en-GB" dirty="0"/>
          </a:p>
          <a:p>
            <a:pPr marL="0" indent="0">
              <a:buNone/>
            </a:pPr>
            <a:r>
              <a:rPr lang="tr-TR" b="1" dirty="0"/>
              <a:t>Liberalizm</a:t>
            </a:r>
            <a:r>
              <a:rPr lang="tr-TR" dirty="0"/>
              <a:t> kamusal alan ve özel alan ayrımı yapar. </a:t>
            </a:r>
            <a:r>
              <a:rPr lang="tr-TR" b="1" dirty="0"/>
              <a:t>Siyaset kamusal alanda</a:t>
            </a:r>
            <a:r>
              <a:rPr lang="tr-TR" dirty="0"/>
              <a:t>, </a:t>
            </a:r>
            <a:r>
              <a:rPr lang="tr-TR" b="1" dirty="0"/>
              <a:t>ekonomi ve toplumsal yaşam ise özel alanda sayılır</a:t>
            </a:r>
            <a:r>
              <a:rPr lang="tr-TR" dirty="0"/>
              <a:t>. Özel alan ile kamusal alanın birbiriyle ilişkili olmadığı, siyasal alandaki devletin özel alana müdahale etmemesi gerektiği, kamusal tartışmaların sadece siyasal alanda yapılması gerektiği kabul edilir. (karı-koca arasına girilmez!!!)</a:t>
            </a:r>
            <a:endParaRPr lang="en-GB" dirty="0"/>
          </a:p>
          <a:p>
            <a:pPr marL="0" indent="0">
              <a:buNone/>
            </a:pPr>
            <a:r>
              <a:rPr lang="tr-TR" dirty="0"/>
              <a:t>İlk olarak </a:t>
            </a:r>
            <a:r>
              <a:rPr lang="tr-TR" b="1" dirty="0"/>
              <a:t>Kate </a:t>
            </a:r>
            <a:r>
              <a:rPr lang="tr-TR" b="1" dirty="0" err="1"/>
              <a:t>Millett</a:t>
            </a:r>
            <a:r>
              <a:rPr lang="tr-TR" dirty="0" err="1"/>
              <a:t>’ın</a:t>
            </a:r>
            <a:r>
              <a:rPr lang="tr-TR" dirty="0"/>
              <a:t> söylediği “kişisel olan politiktir” sözü, yukarıda anlatılan anlayış nedeniyle </a:t>
            </a:r>
            <a:r>
              <a:rPr lang="tr-TR" b="1" dirty="0"/>
              <a:t>kadınların özel alanda yaşadıkları hak ihlallerinin hak ihlali sayılmayıp özel sorunlar olarak algılanmasına </a:t>
            </a:r>
            <a:r>
              <a:rPr lang="tr-TR" b="1" dirty="0">
                <a:solidFill>
                  <a:srgbClr val="FF0000"/>
                </a:solidFill>
              </a:rPr>
              <a:t>karşı çıkar.</a:t>
            </a:r>
            <a:r>
              <a:rPr lang="tr-TR" dirty="0">
                <a:solidFill>
                  <a:srgbClr val="FF0000"/>
                </a:solidFill>
              </a:rPr>
              <a:t> </a:t>
            </a:r>
            <a:endParaRPr lang="tr-TR" dirty="0"/>
          </a:p>
        </p:txBody>
      </p:sp>
    </p:spTree>
    <p:extLst>
      <p:ext uri="{BB962C8B-B14F-4D97-AF65-F5344CB8AC3E}">
        <p14:creationId xmlns:p14="http://schemas.microsoft.com/office/powerpoint/2010/main" val="1347095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lstStyle/>
          <a:p>
            <a:pPr marL="0" indent="0">
              <a:buNone/>
            </a:pPr>
            <a:r>
              <a:rPr lang="tr-TR" dirty="0"/>
              <a:t>Bu söz daha sonra </a:t>
            </a:r>
            <a:r>
              <a:rPr lang="tr-TR" b="1" dirty="0"/>
              <a:t>sadece toplumsal cinsiyet değil; etnik, dinsel vb. her tür ayrımcılığa ve hak ihlaline ilişkin </a:t>
            </a:r>
            <a:r>
              <a:rPr lang="tr-TR" dirty="0"/>
              <a:t>olarak kullanılmaya başlanır. Bu tarz sorunların iki kişi arasında dertleşmeden ibaret kalacak derecede bireysel/özel değil, </a:t>
            </a:r>
            <a:r>
              <a:rPr lang="tr-TR" b="1" dirty="0"/>
              <a:t>kamusal konuşmada yer alması ve kamusal olarak çözülmesi gereken siyasal sorunlar olduğunu vurgular</a:t>
            </a:r>
            <a:r>
              <a:rPr lang="tr-TR" dirty="0"/>
              <a:t>. </a:t>
            </a:r>
            <a:endParaRPr lang="en-GB" dirty="0"/>
          </a:p>
          <a:p>
            <a:pPr marL="0" indent="0">
              <a:buNone/>
            </a:pPr>
            <a:endParaRPr lang="tr-TR" dirty="0"/>
          </a:p>
        </p:txBody>
      </p:sp>
    </p:spTree>
    <p:extLst>
      <p:ext uri="{BB962C8B-B14F-4D97-AF65-F5344CB8AC3E}">
        <p14:creationId xmlns:p14="http://schemas.microsoft.com/office/powerpoint/2010/main" val="341007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a:bodyPr>
          <a:lstStyle/>
          <a:p>
            <a:pPr marL="0" indent="0">
              <a:buNone/>
            </a:pPr>
            <a:r>
              <a:rPr lang="tr-TR" b="1" dirty="0"/>
              <a:t>“MODERN ZAMANLAR” (MODERNİTE)</a:t>
            </a:r>
            <a:endParaRPr lang="en-GB" dirty="0"/>
          </a:p>
          <a:p>
            <a:pPr marL="0" indent="0">
              <a:buNone/>
            </a:pPr>
            <a:r>
              <a:rPr lang="tr-TR" dirty="0"/>
              <a:t>Ortaçağ ve Rönesans'ın ardından, “modern zamanlar” gelir.</a:t>
            </a:r>
            <a:endParaRPr lang="en-GB" dirty="0"/>
          </a:p>
          <a:p>
            <a:pPr marL="0" indent="0">
              <a:buNone/>
            </a:pPr>
            <a:r>
              <a:rPr lang="tr-TR" dirty="0" err="1"/>
              <a:t>Modernite</a:t>
            </a:r>
            <a:r>
              <a:rPr lang="tr-TR" dirty="0"/>
              <a:t> bilimsel devrim, aydınlanma siyasal devrim ve sanayi devrimiyle oluşmuştur. </a:t>
            </a:r>
            <a:endParaRPr lang="en-GB" dirty="0"/>
          </a:p>
          <a:p>
            <a:pPr marL="0" indent="0">
              <a:buNone/>
            </a:pPr>
            <a:r>
              <a:rPr lang="tr-TR" dirty="0"/>
              <a:t>İngiltere’de başlayan sanayi devrimi, makineleşme ve fabrikalaşma ile ortaya çıkmıştır. Fransa, Almanya ve ABD de sonradan birer sanayi ülkesine dönüşmüştür. Sanayi devrimi, kapitalizmin hem ekonomik hem de toplumsal bir sistem olarak egemen hale gelmesine yol açmıştır. </a:t>
            </a:r>
            <a:endParaRPr lang="en-GB" dirty="0"/>
          </a:p>
        </p:txBody>
      </p:sp>
    </p:spTree>
    <p:extLst>
      <p:ext uri="{BB962C8B-B14F-4D97-AF65-F5344CB8AC3E}">
        <p14:creationId xmlns:p14="http://schemas.microsoft.com/office/powerpoint/2010/main" val="2983547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0BA03C-743C-4701-97A7-AE2C848480BE}"/>
              </a:ext>
            </a:extLst>
          </p:cNvPr>
          <p:cNvSpPr>
            <a:spLocks noGrp="1"/>
          </p:cNvSpPr>
          <p:nvPr>
            <p:ph idx="1"/>
          </p:nvPr>
        </p:nvSpPr>
        <p:spPr>
          <a:xfrm>
            <a:off x="35496" y="44624"/>
            <a:ext cx="8856984" cy="6840760"/>
          </a:xfrm>
        </p:spPr>
        <p:txBody>
          <a:bodyPr>
            <a:normAutofit/>
          </a:bodyPr>
          <a:lstStyle/>
          <a:p>
            <a:pPr marL="0" indent="0">
              <a:buNone/>
            </a:pPr>
            <a:r>
              <a:rPr lang="tr-TR" dirty="0"/>
              <a:t>Bu dönemde </a:t>
            </a:r>
            <a:r>
              <a:rPr lang="tr-TR" b="1" dirty="0"/>
              <a:t>kapitalizmin itmesiyle ulus devletler güçlenir</a:t>
            </a:r>
            <a:r>
              <a:rPr lang="tr-TR" dirty="0"/>
              <a:t>; </a:t>
            </a:r>
            <a:r>
              <a:rPr lang="tr-TR" b="1" dirty="0"/>
              <a:t>ulus devletlerin güçlenmesi kapitalizm için uygun gelişme ortamı yaratır</a:t>
            </a:r>
            <a:r>
              <a:rPr lang="tr-TR" dirty="0"/>
              <a:t>. Hammadde ve işçilerin ulus devlet sınırları içinde aynı </a:t>
            </a:r>
            <a:r>
              <a:rPr lang="tr-TR" dirty="0">
                <a:solidFill>
                  <a:srgbClr val="FF0000"/>
                </a:solidFill>
              </a:rPr>
              <a:t>yasalara</a:t>
            </a:r>
            <a:r>
              <a:rPr lang="tr-TR" dirty="0"/>
              <a:t> tabi olmaları, yolların ve kentlerin </a:t>
            </a:r>
            <a:r>
              <a:rPr lang="tr-TR" dirty="0">
                <a:solidFill>
                  <a:srgbClr val="FF0000"/>
                </a:solidFill>
              </a:rPr>
              <a:t>güvenliğinin</a:t>
            </a:r>
            <a:r>
              <a:rPr lang="tr-TR" dirty="0"/>
              <a:t> sağlanması kapitalizmin gelişmesine yol açar. Sözgelimi kentlerin güvenliğini sağlayan polis teşkilatı, 1840’larda ortaya çıkar. Kentsel hizmetler (alt yapı, sağlık sigortası, sosyal yardım kurumları, parklar…) 1850’lerden sonra iyileştirilmeye başlanır.</a:t>
            </a:r>
          </a:p>
          <a:p>
            <a:endParaRPr lang="tr-TR" dirty="0"/>
          </a:p>
        </p:txBody>
      </p:sp>
    </p:spTree>
    <p:extLst>
      <p:ext uri="{BB962C8B-B14F-4D97-AF65-F5344CB8AC3E}">
        <p14:creationId xmlns:p14="http://schemas.microsoft.com/office/powerpoint/2010/main" val="57993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lstStyle/>
          <a:p>
            <a:pPr marL="0" indent="0">
              <a:buNone/>
            </a:pPr>
            <a:r>
              <a:rPr lang="tr-TR" dirty="0" err="1"/>
              <a:t>Modernite</a:t>
            </a:r>
            <a:r>
              <a:rPr lang="tr-TR" dirty="0"/>
              <a:t>, her zaman </a:t>
            </a:r>
            <a:r>
              <a:rPr lang="tr-TR" b="1" dirty="0"/>
              <a:t>eleştirisini</a:t>
            </a:r>
            <a:r>
              <a:rPr lang="tr-TR" dirty="0"/>
              <a:t> de içinde taşımıştır: Akıl ve düzenle bunlara duyulan güvensizlik hep bir arada olmuştur. Birçok düşünür, aklın egemenliğinin tek </a:t>
            </a:r>
            <a:r>
              <a:rPr lang="tr-TR" dirty="0" err="1"/>
              <a:t>tipleştirici</a:t>
            </a:r>
            <a:r>
              <a:rPr lang="tr-TR" dirty="0"/>
              <a:t> uygulamalarına ya da duyguları yok saymasına karşı çıkmıştır. İkinci Dünya Savaşı öncesi ve sırasında </a:t>
            </a:r>
            <a:r>
              <a:rPr lang="tr-TR" b="1" dirty="0"/>
              <a:t>Nazi Almanya'sının </a:t>
            </a:r>
            <a:r>
              <a:rPr lang="tr-TR" dirty="0"/>
              <a:t>insanları yok eden tutumunu “akla” dayandırdığını iddia etmesi de modernitenin bu eleştirisini güçlendirir.</a:t>
            </a:r>
            <a:endParaRPr lang="en-GB" dirty="0"/>
          </a:p>
          <a:p>
            <a:pPr marL="0" indent="0">
              <a:buNone/>
            </a:pPr>
            <a:r>
              <a:rPr lang="tr-TR" dirty="0"/>
              <a:t>İçinde yaşanılan toplumsal durumu tarif eden “</a:t>
            </a:r>
            <a:r>
              <a:rPr lang="tr-TR" b="1" dirty="0" err="1"/>
              <a:t>modernite</a:t>
            </a:r>
            <a:r>
              <a:rPr lang="tr-TR" dirty="0"/>
              <a:t> (modernlik)” ile modern olma düşüncesi/isteği anlamındaki “</a:t>
            </a:r>
            <a:r>
              <a:rPr lang="tr-TR" b="1" dirty="0" err="1"/>
              <a:t>modernizm</a:t>
            </a:r>
            <a:r>
              <a:rPr lang="tr-TR" dirty="0"/>
              <a:t>” birbiriyle karıştırılmamalıdır.</a:t>
            </a:r>
            <a:endParaRPr lang="en-GB" dirty="0"/>
          </a:p>
          <a:p>
            <a:pPr marL="0" indent="0">
              <a:buNone/>
            </a:pPr>
            <a:endParaRPr lang="tr-TR" dirty="0"/>
          </a:p>
        </p:txBody>
      </p:sp>
    </p:spTree>
    <p:extLst>
      <p:ext uri="{BB962C8B-B14F-4D97-AF65-F5344CB8AC3E}">
        <p14:creationId xmlns:p14="http://schemas.microsoft.com/office/powerpoint/2010/main" val="3112162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lnSpcReduction="10000"/>
          </a:bodyPr>
          <a:lstStyle/>
          <a:p>
            <a:r>
              <a:rPr lang="tr-TR" b="1" dirty="0" err="1"/>
              <a:t>Fordizm</a:t>
            </a:r>
            <a:endParaRPr lang="en-GB" dirty="0"/>
          </a:p>
          <a:p>
            <a:pPr marL="0" indent="0">
              <a:buNone/>
            </a:pPr>
            <a:r>
              <a:rPr lang="tr-TR" dirty="0"/>
              <a:t>Amerikan ekonomisinin en önemli sektörlerinden biri olan otomotivde başlayan ama sonra sanayiyi belirleyen </a:t>
            </a:r>
            <a:r>
              <a:rPr lang="tr-TR" dirty="0" err="1"/>
              <a:t>Fordizm</a:t>
            </a:r>
            <a:r>
              <a:rPr lang="tr-TR" dirty="0"/>
              <a:t>, </a:t>
            </a:r>
            <a:r>
              <a:rPr lang="tr-TR" b="1" dirty="0"/>
              <a:t>üretimin mekanizasyonu</a:t>
            </a:r>
            <a:r>
              <a:rPr lang="tr-TR" dirty="0"/>
              <a:t> fikrine dayalıdır. Üretimin k</a:t>
            </a:r>
            <a:r>
              <a:rPr lang="tr-TR" b="1" dirty="0"/>
              <a:t>üçük parçalara ayrılması</a:t>
            </a:r>
            <a:r>
              <a:rPr lang="tr-TR" dirty="0"/>
              <a:t> ve </a:t>
            </a:r>
            <a:r>
              <a:rPr lang="tr-TR" b="1" dirty="0"/>
              <a:t>bant sistemi</a:t>
            </a:r>
            <a:r>
              <a:rPr lang="tr-TR" dirty="0"/>
              <a:t>yle verimlilik artışı sağlanmıştır. </a:t>
            </a:r>
          </a:p>
          <a:p>
            <a:pPr marL="0" indent="0">
              <a:buNone/>
            </a:pPr>
            <a:r>
              <a:rPr lang="tr-TR" b="1" dirty="0"/>
              <a:t>Kapitalizm, pazarın sürekli büyümesine dayalıdır</a:t>
            </a:r>
            <a:r>
              <a:rPr lang="tr-TR" dirty="0"/>
              <a:t>. Zenginler, pazarın önemli bir kısmını oluştursa da, yeterli gelmemeye başlamıştır. </a:t>
            </a:r>
            <a:r>
              <a:rPr lang="tr-TR" dirty="0" err="1"/>
              <a:t>Fordist</a:t>
            </a:r>
            <a:r>
              <a:rPr lang="tr-TR" dirty="0"/>
              <a:t> üretim </a:t>
            </a:r>
            <a:r>
              <a:rPr lang="tr-TR" b="1" dirty="0"/>
              <a:t>malların ucuzlaması</a:t>
            </a:r>
            <a:r>
              <a:rPr lang="tr-TR" dirty="0"/>
              <a:t>nı sağlar. Böylece </a:t>
            </a:r>
            <a:r>
              <a:rPr lang="tr-TR" b="1" dirty="0"/>
              <a:t>gösterişçi tüketim</a:t>
            </a:r>
            <a:r>
              <a:rPr lang="tr-TR" dirty="0"/>
              <a:t> olanağına sadece zenginler değil, daha az para kazananlar da kavuşmuştur. </a:t>
            </a:r>
            <a:r>
              <a:rPr lang="tr-TR" b="1" dirty="0"/>
              <a:t>Tüketim toplumu</a:t>
            </a:r>
            <a:r>
              <a:rPr lang="tr-TR" dirty="0"/>
              <a:t>na gidilen yol açılmıştır. </a:t>
            </a:r>
            <a:endParaRPr lang="en-GB" dirty="0"/>
          </a:p>
          <a:p>
            <a:pPr marL="0" indent="0">
              <a:buNone/>
            </a:pPr>
            <a:endParaRPr lang="en-GB" dirty="0"/>
          </a:p>
          <a:p>
            <a:pPr marL="0" indent="0">
              <a:buNone/>
            </a:pPr>
            <a:endParaRPr lang="tr-TR" dirty="0"/>
          </a:p>
        </p:txBody>
      </p:sp>
    </p:spTree>
    <p:extLst>
      <p:ext uri="{BB962C8B-B14F-4D97-AF65-F5344CB8AC3E}">
        <p14:creationId xmlns:p14="http://schemas.microsoft.com/office/powerpoint/2010/main" val="16364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3EA8EB-18C1-4682-BD87-0EC3C9031122}"/>
              </a:ext>
            </a:extLst>
          </p:cNvPr>
          <p:cNvSpPr>
            <a:spLocks noGrp="1"/>
          </p:cNvSpPr>
          <p:nvPr>
            <p:ph idx="1"/>
          </p:nvPr>
        </p:nvSpPr>
        <p:spPr>
          <a:xfrm>
            <a:off x="35496" y="4221088"/>
            <a:ext cx="9001000" cy="2553147"/>
          </a:xfrm>
        </p:spPr>
        <p:txBody>
          <a:bodyPr>
            <a:normAutofit fontScale="92500"/>
          </a:bodyPr>
          <a:lstStyle/>
          <a:p>
            <a:pPr marL="0" indent="0">
              <a:buNone/>
            </a:pPr>
            <a:r>
              <a:rPr lang="tr-TR" dirty="0" err="1"/>
              <a:t>Fordist</a:t>
            </a:r>
            <a:r>
              <a:rPr lang="tr-TR" dirty="0"/>
              <a:t> üretim sisteminin çalışanlar açısından </a:t>
            </a:r>
            <a:r>
              <a:rPr lang="tr-TR" b="1" dirty="0"/>
              <a:t>yabancılaştırıcı ve </a:t>
            </a:r>
            <a:r>
              <a:rPr lang="tr-TR" b="1" dirty="0" err="1"/>
              <a:t>nesneleştirici</a:t>
            </a:r>
            <a:r>
              <a:rPr lang="tr-TR" b="1" dirty="0"/>
              <a:t> etkileri</a:t>
            </a:r>
            <a:r>
              <a:rPr lang="tr-TR" dirty="0"/>
              <a:t> sadece ekonomistler ve siyasetçiler değil, sanatçılar tarafından da eleştirilmiştir. Charlie Chaplin’in “Modern Zamanlar” filmi bunun en önemli örneklerinden biridir. </a:t>
            </a:r>
          </a:p>
          <a:p>
            <a:endParaRPr lang="tr-TR" dirty="0"/>
          </a:p>
        </p:txBody>
      </p:sp>
      <p:pic>
        <p:nvPicPr>
          <p:cNvPr id="4" name="15 Resim">
            <a:extLst>
              <a:ext uri="{FF2B5EF4-FFF2-40B4-BE49-F238E27FC236}">
                <a16:creationId xmlns:a16="http://schemas.microsoft.com/office/drawing/2014/main" id="{D851E94F-A676-4F77-9BE6-21CCC02019C0}"/>
              </a:ext>
            </a:extLst>
          </p:cNvPr>
          <p:cNvPicPr/>
          <p:nvPr/>
        </p:nvPicPr>
        <p:blipFill>
          <a:blip r:embed="rId2" cstate="print"/>
          <a:stretch>
            <a:fillRect/>
          </a:stretch>
        </p:blipFill>
        <p:spPr>
          <a:xfrm>
            <a:off x="1979712" y="83765"/>
            <a:ext cx="4680520" cy="4065315"/>
          </a:xfrm>
          <a:prstGeom prst="rect">
            <a:avLst/>
          </a:prstGeom>
        </p:spPr>
      </p:pic>
    </p:spTree>
    <p:extLst>
      <p:ext uri="{BB962C8B-B14F-4D97-AF65-F5344CB8AC3E}">
        <p14:creationId xmlns:p14="http://schemas.microsoft.com/office/powerpoint/2010/main" val="1988852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5328592" cy="6840760"/>
          </a:xfrm>
        </p:spPr>
        <p:txBody>
          <a:bodyPr>
            <a:normAutofit fontScale="92500" lnSpcReduction="10000"/>
          </a:bodyPr>
          <a:lstStyle/>
          <a:p>
            <a:pPr marL="0" indent="0">
              <a:buNone/>
            </a:pPr>
            <a:r>
              <a:rPr lang="tr-TR" b="1" dirty="0"/>
              <a:t>Tüketim Toplumu</a:t>
            </a:r>
            <a:endParaRPr lang="en-GB" dirty="0"/>
          </a:p>
          <a:p>
            <a:pPr marL="0" indent="0">
              <a:buNone/>
            </a:pPr>
            <a:r>
              <a:rPr lang="tr-TR" dirty="0"/>
              <a:t>Amerikan hayat tarzının bütün dünyaya yayılmasının simgesi </a:t>
            </a:r>
            <a:r>
              <a:rPr lang="tr-TR" dirty="0" err="1"/>
              <a:t>Coca</a:t>
            </a:r>
            <a:r>
              <a:rPr lang="tr-TR" dirty="0"/>
              <a:t> Cola, aynı zamanda yeni bir döneme de işaret eder: Tüketim toplumu.</a:t>
            </a:r>
            <a:endParaRPr lang="en-GB" dirty="0"/>
          </a:p>
          <a:p>
            <a:pPr marL="0" indent="0">
              <a:buNone/>
            </a:pPr>
            <a:r>
              <a:rPr lang="tr-TR" dirty="0"/>
              <a:t>Sahip olunan </a:t>
            </a:r>
            <a:r>
              <a:rPr lang="tr-TR" b="1" dirty="0"/>
              <a:t>mallar, her dönemde zenginliğin ve üst katmanda/sınıfta olmanın göstergesi sayılmıştır</a:t>
            </a:r>
            <a:r>
              <a:rPr lang="tr-TR" dirty="0"/>
              <a:t>. Tüketim toplumunda da belirli mallara sahip olmak belirli bir yaşam tarzının, belirli bir sınıfa ait olmanın göstergesi haline gelmiştir. </a:t>
            </a:r>
            <a:endParaRPr lang="en-GB" dirty="0"/>
          </a:p>
          <a:p>
            <a:pPr marL="0" indent="0">
              <a:buNone/>
            </a:pPr>
            <a:endParaRPr lang="tr-TR" dirty="0"/>
          </a:p>
        </p:txBody>
      </p:sp>
      <p:pic>
        <p:nvPicPr>
          <p:cNvPr id="4" name="Resim 3" descr="cola463">
            <a:extLst>
              <a:ext uri="{FF2B5EF4-FFF2-40B4-BE49-F238E27FC236}">
                <a16:creationId xmlns:a16="http://schemas.microsoft.com/office/drawing/2014/main" id="{EA47EBCC-5566-489B-905C-F6B8939F2C7E}"/>
              </a:ext>
            </a:extLst>
          </p:cNvPr>
          <p:cNvPicPr/>
          <p:nvPr/>
        </p:nvPicPr>
        <p:blipFill>
          <a:blip r:embed="rId2" cstate="print"/>
          <a:srcRect/>
          <a:stretch>
            <a:fillRect/>
          </a:stretch>
        </p:blipFill>
        <p:spPr bwMode="auto">
          <a:xfrm>
            <a:off x="5281468" y="234238"/>
            <a:ext cx="3731364" cy="6507130"/>
          </a:xfrm>
          <a:prstGeom prst="rect">
            <a:avLst/>
          </a:prstGeom>
          <a:noFill/>
          <a:ln w="9525">
            <a:noFill/>
            <a:miter lim="800000"/>
            <a:headEnd/>
            <a:tailEnd/>
          </a:ln>
        </p:spPr>
      </p:pic>
    </p:spTree>
    <p:extLst>
      <p:ext uri="{BB962C8B-B14F-4D97-AF65-F5344CB8AC3E}">
        <p14:creationId xmlns:p14="http://schemas.microsoft.com/office/powerpoint/2010/main" val="1648988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06BC767-B6CF-4386-831E-6A26B90506F7}"/>
              </a:ext>
            </a:extLst>
          </p:cNvPr>
          <p:cNvSpPr>
            <a:spLocks noGrp="1"/>
          </p:cNvSpPr>
          <p:nvPr>
            <p:ph idx="1"/>
          </p:nvPr>
        </p:nvSpPr>
        <p:spPr>
          <a:xfrm>
            <a:off x="107504" y="116632"/>
            <a:ext cx="4644008" cy="3744416"/>
          </a:xfrm>
        </p:spPr>
        <p:txBody>
          <a:bodyPr>
            <a:normAutofit/>
          </a:bodyPr>
          <a:lstStyle/>
          <a:p>
            <a:pPr marL="0" indent="0">
              <a:buNone/>
            </a:pPr>
            <a:r>
              <a:rPr lang="tr-TR" dirty="0"/>
              <a:t>Reklamların ve orta sınıf yaşamını anlatan Hollywood filmlerinin bu </a:t>
            </a:r>
            <a:r>
              <a:rPr lang="tr-TR" b="1" dirty="0"/>
              <a:t>yaşam tarzı-mal tüketimi ilişkisi</a:t>
            </a:r>
            <a:r>
              <a:rPr lang="tr-TR" dirty="0"/>
              <a:t>ni yaygınlaştırmada ve kapitalizmi geliştirmede katkısı büyük olmuştur.</a:t>
            </a:r>
          </a:p>
          <a:p>
            <a:endParaRPr lang="tr-TR" dirty="0"/>
          </a:p>
        </p:txBody>
      </p:sp>
      <p:pic>
        <p:nvPicPr>
          <p:cNvPr id="4" name="16 Resim">
            <a:extLst>
              <a:ext uri="{FF2B5EF4-FFF2-40B4-BE49-F238E27FC236}">
                <a16:creationId xmlns:a16="http://schemas.microsoft.com/office/drawing/2014/main" id="{6204B028-13E5-49E0-A3FE-1D5108882DE3}"/>
              </a:ext>
            </a:extLst>
          </p:cNvPr>
          <p:cNvPicPr/>
          <p:nvPr/>
        </p:nvPicPr>
        <p:blipFill>
          <a:blip r:embed="rId2" cstate="print"/>
          <a:stretch>
            <a:fillRect/>
          </a:stretch>
        </p:blipFill>
        <p:spPr>
          <a:xfrm>
            <a:off x="4139952" y="3284984"/>
            <a:ext cx="4891757" cy="3470637"/>
          </a:xfrm>
          <a:prstGeom prst="rect">
            <a:avLst/>
          </a:prstGeom>
        </p:spPr>
      </p:pic>
    </p:spTree>
    <p:extLst>
      <p:ext uri="{BB962C8B-B14F-4D97-AF65-F5344CB8AC3E}">
        <p14:creationId xmlns:p14="http://schemas.microsoft.com/office/powerpoint/2010/main" val="250738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lnSpcReduction="10000"/>
          </a:bodyPr>
          <a:lstStyle/>
          <a:p>
            <a:pPr marL="0" indent="0">
              <a:buNone/>
            </a:pPr>
            <a:r>
              <a:rPr lang="tr-TR" b="1" dirty="0"/>
              <a:t>Feodal düzenin oluşması</a:t>
            </a:r>
            <a:endParaRPr lang="en-GB" dirty="0"/>
          </a:p>
          <a:p>
            <a:pPr marL="400050" lvl="1" indent="0">
              <a:buNone/>
            </a:pPr>
            <a:r>
              <a:rPr lang="tr-TR" dirty="0"/>
              <a:t>-</a:t>
            </a:r>
            <a:r>
              <a:rPr lang="tr-TR" b="1" dirty="0"/>
              <a:t>M.S. 9. yüzyılda tüm kurumlarıyla yerleşerek kesin biçimini alır.</a:t>
            </a:r>
            <a:r>
              <a:rPr lang="tr-TR" dirty="0"/>
              <a:t> </a:t>
            </a:r>
          </a:p>
          <a:p>
            <a:pPr marL="400050" lvl="1" indent="0">
              <a:buNone/>
            </a:pPr>
            <a:r>
              <a:rPr lang="tr-TR" dirty="0"/>
              <a:t>-Neden? </a:t>
            </a:r>
          </a:p>
          <a:p>
            <a:pPr marL="400050" lvl="1" indent="0">
              <a:buNone/>
            </a:pPr>
            <a:r>
              <a:rPr lang="tr-TR" dirty="0"/>
              <a:t>*Zırhlı şövalyenin toprak savaşlarındaki başarısı. (Toprak bağışı ve sadakat sözü)</a:t>
            </a:r>
          </a:p>
          <a:p>
            <a:pPr marL="400050" lvl="1" indent="0">
              <a:buNone/>
            </a:pPr>
            <a:r>
              <a:rPr lang="tr-TR" dirty="0"/>
              <a:t>* Atların çektiği ağır saban ile artı ürün elde edilmesi </a:t>
            </a:r>
            <a:r>
              <a:rPr lang="tr-TR" dirty="0">
                <a:sym typeface="Wingdings" panose="05000000000000000000" pitchFamily="2" charset="2"/>
              </a:rPr>
              <a:t> sayesinde M.S. 10 </a:t>
            </a:r>
            <a:r>
              <a:rPr lang="tr-TR" dirty="0" err="1">
                <a:sym typeface="Wingdings" panose="05000000000000000000" pitchFamily="2" charset="2"/>
              </a:rPr>
              <a:t>yyda</a:t>
            </a:r>
            <a:r>
              <a:rPr lang="tr-TR" dirty="0">
                <a:sym typeface="Wingdings" panose="05000000000000000000" pitchFamily="2" charset="2"/>
              </a:rPr>
              <a:t> Pazar yeniden canlanır. </a:t>
            </a:r>
          </a:p>
          <a:p>
            <a:pPr marL="400050" lvl="1" indent="0">
              <a:buNone/>
            </a:pPr>
            <a:r>
              <a:rPr lang="tr-TR" sz="3200" b="1" dirty="0"/>
              <a:t>Monarşi??</a:t>
            </a:r>
          </a:p>
          <a:p>
            <a:pPr marL="400050" lvl="1" indent="0">
              <a:buNone/>
            </a:pPr>
            <a:r>
              <a:rPr lang="tr-TR" dirty="0"/>
              <a:t>-Güç çoğu yerde dağınık</a:t>
            </a:r>
          </a:p>
          <a:p>
            <a:pPr marL="400050" lvl="1" indent="0">
              <a:buNone/>
            </a:pPr>
            <a:r>
              <a:rPr lang="tr-TR" dirty="0"/>
              <a:t>-Fransa gibi yerlerde burjuvazi ticarette birçok senyörün keyfiliğinden kurtulmak için monarşiyi (kral) destekliyor. </a:t>
            </a:r>
          </a:p>
          <a:p>
            <a:pPr marL="400050" lvl="1" indent="0">
              <a:buNone/>
            </a:pPr>
            <a:r>
              <a:rPr lang="tr-TR" dirty="0"/>
              <a:t>-1215 İngiltere, </a:t>
            </a:r>
            <a:r>
              <a:rPr lang="tr-TR" dirty="0" err="1"/>
              <a:t>Magna</a:t>
            </a:r>
            <a:r>
              <a:rPr lang="tr-TR" dirty="0"/>
              <a:t> Carta, feodal beyler kralı imzalamaya zorluyor. </a:t>
            </a:r>
            <a:endParaRPr lang="en-GB" dirty="0"/>
          </a:p>
          <a:p>
            <a:pPr marL="0" indent="0">
              <a:buNone/>
            </a:pPr>
            <a:endParaRPr lang="tr-TR" dirty="0"/>
          </a:p>
        </p:txBody>
      </p:sp>
    </p:spTree>
    <p:extLst>
      <p:ext uri="{BB962C8B-B14F-4D97-AF65-F5344CB8AC3E}">
        <p14:creationId xmlns:p14="http://schemas.microsoft.com/office/powerpoint/2010/main" val="3334873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251520" y="836712"/>
            <a:ext cx="8640960" cy="5904656"/>
          </a:xfrm>
        </p:spPr>
        <p:txBody>
          <a:bodyPr>
            <a:normAutofit/>
          </a:bodyPr>
          <a:lstStyle/>
          <a:p>
            <a:r>
              <a:rPr lang="tr-TR" b="1" dirty="0"/>
              <a:t>Popüler Kültür (Pop kültürü)</a:t>
            </a:r>
            <a:endParaRPr lang="en-GB" dirty="0"/>
          </a:p>
          <a:p>
            <a:pPr marL="0" indent="0">
              <a:buNone/>
            </a:pPr>
            <a:r>
              <a:rPr lang="tr-TR" dirty="0"/>
              <a:t>20. yüzyıldan önce sadece halkın ürettiği sanat, kültür ürünleri olarak algılanan “popüler kültür”, 1950’lerde yeni bir anlama kavuşur: Kitle iletişim araçlarıyla (</a:t>
            </a:r>
            <a:r>
              <a:rPr lang="tr-TR" b="1" dirty="0"/>
              <a:t>medya</a:t>
            </a:r>
            <a:r>
              <a:rPr lang="tr-TR" dirty="0"/>
              <a:t> aracılığıyla) geniş bir alana yayılan ve benimsenen,</a:t>
            </a:r>
            <a:r>
              <a:rPr lang="tr-TR" b="1" dirty="0"/>
              <a:t> hızla tüketilen </a:t>
            </a:r>
            <a:r>
              <a:rPr lang="tr-TR" dirty="0"/>
              <a:t>ve hızla değişen kültür. </a:t>
            </a:r>
            <a:endParaRPr lang="en-GB" dirty="0"/>
          </a:p>
        </p:txBody>
      </p:sp>
    </p:spTree>
    <p:extLst>
      <p:ext uri="{BB962C8B-B14F-4D97-AF65-F5344CB8AC3E}">
        <p14:creationId xmlns:p14="http://schemas.microsoft.com/office/powerpoint/2010/main" val="1315537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996952"/>
            <a:ext cx="8784976" cy="3744416"/>
          </a:xfrm>
        </p:spPr>
        <p:txBody>
          <a:bodyPr/>
          <a:lstStyle/>
          <a:p>
            <a:pPr marL="0" indent="0">
              <a:buNone/>
            </a:pPr>
            <a:r>
              <a:rPr lang="tr-TR" dirty="0"/>
              <a:t>Frankfurt Okulu düşünürleri bu kültüre “kitle kültürü” adını vererek kitleleri yönlendirmedeki rolünü ortaya çıkarırlar.</a:t>
            </a:r>
            <a:endParaRPr lang="en-GB" dirty="0"/>
          </a:p>
          <a:p>
            <a:pPr marL="0" indent="0">
              <a:buNone/>
            </a:pPr>
            <a:r>
              <a:rPr lang="tr-TR" dirty="0"/>
              <a:t>Kültürel Çalışmalar yaklaşımı ise bu kültürü “popüler kültür” adı altında araştırır ve kitlelerin yönlendirilmeye karşı çıkma, direnme noktalarını bulmaya çalışırlar.</a:t>
            </a:r>
          </a:p>
          <a:p>
            <a:pPr marL="0" indent="0">
              <a:buNone/>
            </a:pPr>
            <a:endParaRPr lang="tr-TR" dirty="0"/>
          </a:p>
        </p:txBody>
      </p:sp>
      <p:pic>
        <p:nvPicPr>
          <p:cNvPr id="4" name="17 Resim">
            <a:extLst>
              <a:ext uri="{FF2B5EF4-FFF2-40B4-BE49-F238E27FC236}">
                <a16:creationId xmlns:a16="http://schemas.microsoft.com/office/drawing/2014/main" id="{25AEBBB1-BB63-4748-AB71-B48C1A206EB2}"/>
              </a:ext>
            </a:extLst>
          </p:cNvPr>
          <p:cNvPicPr/>
          <p:nvPr/>
        </p:nvPicPr>
        <p:blipFill>
          <a:blip r:embed="rId2" cstate="print"/>
          <a:stretch>
            <a:fillRect/>
          </a:stretch>
        </p:blipFill>
        <p:spPr>
          <a:xfrm>
            <a:off x="1907704" y="129283"/>
            <a:ext cx="4536504" cy="2808312"/>
          </a:xfrm>
          <a:prstGeom prst="rect">
            <a:avLst/>
          </a:prstGeom>
        </p:spPr>
      </p:pic>
    </p:spTree>
    <p:extLst>
      <p:ext uri="{BB962C8B-B14F-4D97-AF65-F5344CB8AC3E}">
        <p14:creationId xmlns:p14="http://schemas.microsoft.com/office/powerpoint/2010/main" val="66025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fontScale="92500"/>
          </a:bodyPr>
          <a:lstStyle/>
          <a:p>
            <a:r>
              <a:rPr lang="tr-TR" b="1" dirty="0"/>
              <a:t>Sanat akımları</a:t>
            </a:r>
            <a:endParaRPr lang="en-GB" dirty="0"/>
          </a:p>
          <a:p>
            <a:pPr marL="0" indent="0">
              <a:buNone/>
            </a:pPr>
            <a:r>
              <a:rPr lang="tr-TR" b="1" dirty="0"/>
              <a:t>Rönesans öncesinde</a:t>
            </a:r>
            <a:r>
              <a:rPr lang="tr-TR" dirty="0"/>
              <a:t> zanaatçılar (ve sanatçılar) </a:t>
            </a:r>
            <a:r>
              <a:rPr lang="tr-TR" b="1" dirty="0"/>
              <a:t>yöneten kesime</a:t>
            </a:r>
            <a:r>
              <a:rPr lang="tr-TR" dirty="0"/>
              <a:t> (hükümdarlara ve din adamlarına) bağlı çalışırlar, aristokratları ve Hristiyanlıktan önce tanrıları, sonra da Tanrıyı yücelten eserler yaparlardı. </a:t>
            </a:r>
            <a:endParaRPr lang="en-GB" dirty="0"/>
          </a:p>
          <a:p>
            <a:pPr marL="0" indent="0">
              <a:buNone/>
            </a:pPr>
            <a:r>
              <a:rPr lang="tr-TR" b="1" dirty="0"/>
              <a:t>Rönesans döneminde</a:t>
            </a:r>
            <a:r>
              <a:rPr lang="tr-TR" dirty="0"/>
              <a:t> zenginleşen kesimler ya da yöneten kesimlere iş yaparak para kazanmanın yanında, </a:t>
            </a:r>
            <a:r>
              <a:rPr lang="tr-TR" b="1" dirty="0"/>
              <a:t>kendini ifade etmek için</a:t>
            </a:r>
            <a:r>
              <a:rPr lang="tr-TR" dirty="0"/>
              <a:t> de sanat eseri üretebilen bir sanatçı kesimi oluşma olanağı bulmuştur. Bu nedenle de birçok sanat akımı ortaya çıkabilmiştir: </a:t>
            </a:r>
            <a:r>
              <a:rPr lang="tr-TR" dirty="0" err="1"/>
              <a:t>Neoklasizm</a:t>
            </a:r>
            <a:r>
              <a:rPr lang="tr-TR" dirty="0"/>
              <a:t>, romantizm, empresyonizm, ekspresyonizm, realizm, </a:t>
            </a:r>
            <a:r>
              <a:rPr lang="tr-TR" dirty="0" err="1"/>
              <a:t>fovizm</a:t>
            </a:r>
            <a:r>
              <a:rPr lang="tr-TR" dirty="0"/>
              <a:t>, fütürizm, </a:t>
            </a:r>
            <a:r>
              <a:rPr lang="tr-TR" dirty="0" err="1"/>
              <a:t>dadaizm</a:t>
            </a:r>
            <a:r>
              <a:rPr lang="tr-TR" dirty="0"/>
              <a:t>, sürrealizm, kübizm, soyut sanat vb.</a:t>
            </a:r>
            <a:endParaRPr lang="en-GB" dirty="0"/>
          </a:p>
          <a:p>
            <a:pPr marL="0" indent="0">
              <a:buNone/>
            </a:pPr>
            <a:endParaRPr lang="tr-TR" dirty="0"/>
          </a:p>
        </p:txBody>
      </p:sp>
    </p:spTree>
    <p:extLst>
      <p:ext uri="{BB962C8B-B14F-4D97-AF65-F5344CB8AC3E}">
        <p14:creationId xmlns:p14="http://schemas.microsoft.com/office/powerpoint/2010/main" val="3303009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lstStyle/>
          <a:p>
            <a:r>
              <a:rPr lang="tr-TR" b="1" dirty="0"/>
              <a:t>Pop-Art: </a:t>
            </a:r>
            <a:endParaRPr lang="en-GB" dirty="0"/>
          </a:p>
          <a:p>
            <a:pPr marL="0" indent="0">
              <a:buNone/>
            </a:pPr>
            <a:r>
              <a:rPr lang="tr-TR" dirty="0"/>
              <a:t>Bu sanat akımlarından biri de Andy </a:t>
            </a:r>
            <a:r>
              <a:rPr lang="tr-TR" dirty="0" err="1"/>
              <a:t>Warhol’un</a:t>
            </a:r>
            <a:r>
              <a:rPr lang="tr-TR" dirty="0"/>
              <a:t> adıyla özdeşleşen Pop-Art’tır. Klasik “yüksek </a:t>
            </a:r>
            <a:r>
              <a:rPr lang="tr-TR" dirty="0" err="1"/>
              <a:t>sanat”ın</a:t>
            </a:r>
            <a:r>
              <a:rPr lang="tr-TR" dirty="0"/>
              <a:t> iddialarını ve biçimlerini reddederek sanatla yaşam arasındaki uzaklığı ortadan kaldırmayı hedefleyen, o güne kadar sanat konusu olmamış sıradan, kentsel gündelik yaşam nesnelerini betimleyen ve böylece kitle kültürünün taşıyıcılığını yapan Pop Art, 1960’larda yükselişe geçer. Tüketim toplumunu ve reklamları besleyen bir sanat akımı olur.</a:t>
            </a:r>
          </a:p>
        </p:txBody>
      </p:sp>
    </p:spTree>
    <p:extLst>
      <p:ext uri="{BB962C8B-B14F-4D97-AF65-F5344CB8AC3E}">
        <p14:creationId xmlns:p14="http://schemas.microsoft.com/office/powerpoint/2010/main" val="2873638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A4ADDB-32C0-4BF9-900C-BE6405EAF043}"/>
              </a:ext>
            </a:extLst>
          </p:cNvPr>
          <p:cNvSpPr>
            <a:spLocks noGrp="1"/>
          </p:cNvSpPr>
          <p:nvPr>
            <p:ph idx="1"/>
          </p:nvPr>
        </p:nvSpPr>
        <p:spPr>
          <a:xfrm>
            <a:off x="390364" y="6102365"/>
            <a:ext cx="8363272" cy="720080"/>
          </a:xfrm>
        </p:spPr>
        <p:txBody>
          <a:bodyPr/>
          <a:lstStyle/>
          <a:p>
            <a:r>
              <a:rPr lang="tr-TR" dirty="0"/>
              <a:t>Andy </a:t>
            </a:r>
            <a:r>
              <a:rPr lang="tr-TR" dirty="0" err="1"/>
              <a:t>Warhol’un</a:t>
            </a:r>
            <a:r>
              <a:rPr lang="tr-TR" dirty="0"/>
              <a:t> “</a:t>
            </a:r>
            <a:r>
              <a:rPr lang="tr-TR" dirty="0" err="1"/>
              <a:t>Marilyns</a:t>
            </a:r>
            <a:r>
              <a:rPr lang="tr-TR" dirty="0"/>
              <a:t>” adlı eseri</a:t>
            </a:r>
          </a:p>
        </p:txBody>
      </p:sp>
      <p:pic>
        <p:nvPicPr>
          <p:cNvPr id="5" name="19 Resim">
            <a:extLst>
              <a:ext uri="{FF2B5EF4-FFF2-40B4-BE49-F238E27FC236}">
                <a16:creationId xmlns:a16="http://schemas.microsoft.com/office/drawing/2014/main" id="{6B83E8A4-6AC0-421A-AF27-C838146BA835}"/>
              </a:ext>
            </a:extLst>
          </p:cNvPr>
          <p:cNvPicPr/>
          <p:nvPr/>
        </p:nvPicPr>
        <p:blipFill>
          <a:blip r:embed="rId2" cstate="print"/>
          <a:stretch>
            <a:fillRect/>
          </a:stretch>
        </p:blipFill>
        <p:spPr>
          <a:xfrm>
            <a:off x="1547664" y="188639"/>
            <a:ext cx="5616624" cy="5913725"/>
          </a:xfrm>
          <a:prstGeom prst="rect">
            <a:avLst/>
          </a:prstGeom>
        </p:spPr>
      </p:pic>
    </p:spTree>
    <p:extLst>
      <p:ext uri="{BB962C8B-B14F-4D97-AF65-F5344CB8AC3E}">
        <p14:creationId xmlns:p14="http://schemas.microsoft.com/office/powerpoint/2010/main" val="1648649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lstStyle/>
          <a:p>
            <a:r>
              <a:rPr lang="tr-TR" b="1" dirty="0"/>
              <a:t>Kavramsal sanat:</a:t>
            </a:r>
            <a:r>
              <a:rPr lang="tr-TR" dirty="0"/>
              <a:t> </a:t>
            </a:r>
            <a:endParaRPr lang="en-GB" dirty="0"/>
          </a:p>
          <a:p>
            <a:pPr marL="0" indent="0">
              <a:buNone/>
            </a:pPr>
            <a:r>
              <a:rPr lang="tr-TR" dirty="0"/>
              <a:t>Sanatçının kendi bedeni de dahil olmak üzere gündelik yaşamdan çok çeşitli nesneler kullanarak ürettiği kavramsal sanat eserleri, “eşsizlik” üzerine kurulu </a:t>
            </a:r>
            <a:r>
              <a:rPr lang="tr-TR" b="1" dirty="0"/>
              <a:t>“sanat” kavramının kendisinin sorgulanması</a:t>
            </a:r>
            <a:r>
              <a:rPr lang="tr-TR" dirty="0"/>
              <a:t> üzerine kuruludur. Sanat eserlerinin müzelerde sergilenen “biricik” “yüksek sanat” eserleri ile otoritelerce kabul görmeyen diğer sanat eserleri şeklinde eşitsiz biçimde nasıl ayrıldığını sorgular.</a:t>
            </a:r>
            <a:endParaRPr lang="en-GB" dirty="0"/>
          </a:p>
          <a:p>
            <a:pPr marL="0" indent="0">
              <a:buNone/>
            </a:pPr>
            <a:endParaRPr lang="tr-TR" dirty="0"/>
          </a:p>
        </p:txBody>
      </p:sp>
    </p:spTree>
    <p:extLst>
      <p:ext uri="{BB962C8B-B14F-4D97-AF65-F5344CB8AC3E}">
        <p14:creationId xmlns:p14="http://schemas.microsoft.com/office/powerpoint/2010/main" val="2503432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0874AF-E20C-424F-88CC-8613E0700A3F}"/>
              </a:ext>
            </a:extLst>
          </p:cNvPr>
          <p:cNvSpPr>
            <a:spLocks noGrp="1"/>
          </p:cNvSpPr>
          <p:nvPr>
            <p:ph idx="1"/>
          </p:nvPr>
        </p:nvSpPr>
        <p:spPr>
          <a:xfrm>
            <a:off x="107504" y="4869160"/>
            <a:ext cx="9001000" cy="1872208"/>
          </a:xfrm>
        </p:spPr>
        <p:txBody>
          <a:bodyPr>
            <a:normAutofit fontScale="92500" lnSpcReduction="10000"/>
          </a:bodyPr>
          <a:lstStyle/>
          <a:p>
            <a:pPr marL="0" indent="0">
              <a:buNone/>
            </a:pPr>
            <a:r>
              <a:rPr lang="tr-TR" dirty="0" err="1"/>
              <a:t>Marcel</a:t>
            </a:r>
            <a:r>
              <a:rPr lang="tr-TR" dirty="0"/>
              <a:t> </a:t>
            </a:r>
            <a:r>
              <a:rPr lang="tr-TR" dirty="0" err="1"/>
              <a:t>Duchamp’ın</a:t>
            </a:r>
            <a:r>
              <a:rPr lang="tr-TR" dirty="0"/>
              <a:t> “</a:t>
            </a:r>
            <a:r>
              <a:rPr lang="tr-TR" dirty="0" err="1"/>
              <a:t>Fountain</a:t>
            </a:r>
            <a:r>
              <a:rPr lang="tr-TR" dirty="0"/>
              <a:t>” (Çeşme) adlı eseri </a:t>
            </a:r>
            <a:r>
              <a:rPr lang="tr-TR" dirty="0" err="1"/>
              <a:t>başaşağı</a:t>
            </a:r>
            <a:r>
              <a:rPr lang="tr-TR" dirty="0"/>
              <a:t> duran bir pisuardır. </a:t>
            </a:r>
            <a:r>
              <a:rPr lang="tr-TR" dirty="0" err="1"/>
              <a:t>Duchamp</a:t>
            </a:r>
            <a:r>
              <a:rPr lang="tr-TR" dirty="0"/>
              <a:t> “sergilenen” her nesnenin sanat eserine dönüşebileceği fikrini ortaya atarak “yüksek sanat” fikrini sorgulatır.</a:t>
            </a:r>
          </a:p>
          <a:p>
            <a:endParaRPr lang="tr-TR" dirty="0"/>
          </a:p>
        </p:txBody>
      </p:sp>
      <p:pic>
        <p:nvPicPr>
          <p:cNvPr id="4" name="20 Resim">
            <a:extLst>
              <a:ext uri="{FF2B5EF4-FFF2-40B4-BE49-F238E27FC236}">
                <a16:creationId xmlns:a16="http://schemas.microsoft.com/office/drawing/2014/main" id="{24C1DE03-EEC9-4EFC-B51E-D65EFED311EE}"/>
              </a:ext>
            </a:extLst>
          </p:cNvPr>
          <p:cNvPicPr/>
          <p:nvPr/>
        </p:nvPicPr>
        <p:blipFill>
          <a:blip r:embed="rId2" cstate="print"/>
          <a:stretch>
            <a:fillRect/>
          </a:stretch>
        </p:blipFill>
        <p:spPr>
          <a:xfrm>
            <a:off x="2051720" y="75666"/>
            <a:ext cx="4464496" cy="4721485"/>
          </a:xfrm>
          <a:prstGeom prst="rect">
            <a:avLst/>
          </a:prstGeom>
        </p:spPr>
      </p:pic>
    </p:spTree>
    <p:extLst>
      <p:ext uri="{BB962C8B-B14F-4D97-AF65-F5344CB8AC3E}">
        <p14:creationId xmlns:p14="http://schemas.microsoft.com/office/powerpoint/2010/main" val="1431636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a:bodyPr>
          <a:lstStyle/>
          <a:p>
            <a:pPr marL="0" indent="0">
              <a:buNone/>
            </a:pPr>
            <a:r>
              <a:rPr lang="tr-TR" b="1" dirty="0"/>
              <a:t>KÜRESELLEŞME</a:t>
            </a:r>
          </a:p>
          <a:p>
            <a:pPr marL="0" indent="0">
              <a:buNone/>
            </a:pPr>
            <a:r>
              <a:rPr lang="tr-TR" b="1" dirty="0"/>
              <a:t>Dünyanın (kürenin) tek bir piyasa haline gelmesi</a:t>
            </a:r>
            <a:r>
              <a:rPr lang="tr-TR" dirty="0"/>
              <a:t>ne işaret eder. </a:t>
            </a:r>
            <a:r>
              <a:rPr lang="tr-TR" b="1" dirty="0"/>
              <a:t>Kapitalizm, ulus devletin ötesine geçmiş, çok uluslu</a:t>
            </a:r>
            <a:r>
              <a:rPr lang="tr-TR" dirty="0"/>
              <a:t> hale gelmiştir. Sermaye ve ticaret akışkanlığı, daha önce görülmemiş bir düzeye ulaşmıştır. Bir şirket hammaddenin ucuza bulunduğu bir ülkede hammadde sağlayan bir şirkete sahip olup işgücünün ucuz olduğu başka bir ülkede bu hammaddelerin işlenmesi için fabrika açabilmektedir. </a:t>
            </a:r>
            <a:endParaRPr lang="en-GB" dirty="0"/>
          </a:p>
          <a:p>
            <a:pPr marL="0" indent="0">
              <a:buNone/>
            </a:pPr>
            <a:endParaRPr lang="tr-TR" dirty="0"/>
          </a:p>
        </p:txBody>
      </p:sp>
    </p:spTree>
    <p:extLst>
      <p:ext uri="{BB962C8B-B14F-4D97-AF65-F5344CB8AC3E}">
        <p14:creationId xmlns:p14="http://schemas.microsoft.com/office/powerpoint/2010/main" val="3907420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lstStyle/>
          <a:p>
            <a:pPr marL="0" indent="0">
              <a:buNone/>
            </a:pPr>
            <a:r>
              <a:rPr lang="tr-TR" b="1" dirty="0"/>
              <a:t>Her iki ülkenin yasal mevzuatının bu şirketin istediği gibi iş yapabilmesine uygun olması gerekir;</a:t>
            </a:r>
            <a:r>
              <a:rPr lang="tr-TR" dirty="0"/>
              <a:t> bu nedenle çok uluslu şirketlere kapı aralamak isteyen devletler, mevzuatlarını bu doğrultuda değiştirmektedirler. Neoliberal düşünce ve politikalarla küreselleşen </a:t>
            </a:r>
            <a:r>
              <a:rPr lang="tr-TR" b="1" dirty="0"/>
              <a:t>kapitalizm</a:t>
            </a:r>
            <a:r>
              <a:rPr lang="tr-TR" dirty="0"/>
              <a:t>, hukuk alanında </a:t>
            </a:r>
            <a:r>
              <a:rPr lang="tr-TR" b="1" dirty="0" err="1"/>
              <a:t>deregülasyon</a:t>
            </a:r>
            <a:r>
              <a:rPr lang="tr-TR" dirty="0"/>
              <a:t> (kuralların kaldırılması) ve </a:t>
            </a:r>
            <a:r>
              <a:rPr lang="tr-TR" b="1" dirty="0" err="1"/>
              <a:t>reregülasyon</a:t>
            </a:r>
            <a:r>
              <a:rPr lang="tr-TR" dirty="0"/>
              <a:t> (kuralların yeniden düzenlenmesi) talebiyle hareket etmektedir.</a:t>
            </a:r>
          </a:p>
        </p:txBody>
      </p:sp>
    </p:spTree>
    <p:extLst>
      <p:ext uri="{BB962C8B-B14F-4D97-AF65-F5344CB8AC3E}">
        <p14:creationId xmlns:p14="http://schemas.microsoft.com/office/powerpoint/2010/main" val="1883331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lstStyle/>
          <a:p>
            <a:pPr marL="0" indent="0">
              <a:buNone/>
            </a:pPr>
            <a:r>
              <a:rPr lang="tr-TR" dirty="0"/>
              <a:t>Küreselleşmenin hızlanmasında</a:t>
            </a:r>
            <a:r>
              <a:rPr lang="tr-TR" b="1" dirty="0"/>
              <a:t> ulaşım ağının ve internetin yaygınlaşmasının rolü büyüktür</a:t>
            </a:r>
            <a:r>
              <a:rPr lang="tr-TR" dirty="0"/>
              <a:t>.</a:t>
            </a:r>
            <a:endParaRPr lang="en-GB" dirty="0"/>
          </a:p>
          <a:p>
            <a:pPr marL="0" indent="0">
              <a:buNone/>
            </a:pPr>
            <a:r>
              <a:rPr lang="tr-TR" dirty="0"/>
              <a:t>Dünyanın hemen her yerinde aynı üretim biçiminin ve üretim ilişkilerinin yaygınlaşması, farklı coğrafyalar arasında kültürel ve düşünsel alışverişin daha önce hiç olmadığı kadar yaygınlaşması ekonomik küreselleşmenin yanı sıra kültürel küreselleşmeye de yol açmıştır. Bu durum, </a:t>
            </a:r>
            <a:r>
              <a:rPr lang="tr-TR" b="1" dirty="0"/>
              <a:t>dünya tek bir uygarlığa doğru mu gidiyor? sorusu</a:t>
            </a:r>
            <a:r>
              <a:rPr lang="tr-TR" dirty="0"/>
              <a:t>nu doğurur.</a:t>
            </a:r>
            <a:endParaRPr lang="en-GB" dirty="0"/>
          </a:p>
          <a:p>
            <a:pPr marL="0" indent="0">
              <a:buNone/>
            </a:pPr>
            <a:endParaRPr lang="tr-TR" dirty="0"/>
          </a:p>
        </p:txBody>
      </p:sp>
    </p:spTree>
    <p:extLst>
      <p:ext uri="{BB962C8B-B14F-4D97-AF65-F5344CB8AC3E}">
        <p14:creationId xmlns:p14="http://schemas.microsoft.com/office/powerpoint/2010/main" val="223381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fontScale="92500" lnSpcReduction="10000"/>
          </a:bodyPr>
          <a:lstStyle/>
          <a:p>
            <a:pPr marL="0" indent="0">
              <a:buNone/>
            </a:pPr>
            <a:r>
              <a:rPr lang="tr-TR" b="1" dirty="0"/>
              <a:t>Kilise</a:t>
            </a:r>
            <a:endParaRPr lang="en-GB" dirty="0"/>
          </a:p>
          <a:p>
            <a:pPr marL="0" indent="0">
              <a:buNone/>
            </a:pPr>
            <a:r>
              <a:rPr lang="tr-TR" dirty="0"/>
              <a:t>	-</a:t>
            </a:r>
            <a:r>
              <a:rPr lang="tr-TR" b="1" dirty="0"/>
              <a:t>İkili bir feodal düzen </a:t>
            </a:r>
            <a:r>
              <a:rPr lang="tr-TR" b="1" dirty="0">
                <a:sym typeface="Wingdings" panose="05000000000000000000" pitchFamily="2" charset="2"/>
              </a:rPr>
              <a:t> </a:t>
            </a:r>
            <a:r>
              <a:rPr lang="tr-TR" dirty="0">
                <a:sym typeface="Wingdings" panose="05000000000000000000" pitchFamily="2" charset="2"/>
              </a:rPr>
              <a:t>T</a:t>
            </a:r>
            <a:r>
              <a:rPr lang="tr-TR" dirty="0"/>
              <a:t>oprak sahibi feodal beyler ve </a:t>
            </a:r>
            <a:r>
              <a:rPr lang="tr-TR" b="1" dirty="0"/>
              <a:t>Kilise</a:t>
            </a:r>
            <a:endParaRPr lang="tr-TR" dirty="0"/>
          </a:p>
          <a:p>
            <a:pPr marL="0" indent="0">
              <a:buNone/>
            </a:pPr>
            <a:r>
              <a:rPr lang="tr-TR" dirty="0"/>
              <a:t>	-Papazlar, piskoposlar, başpiskoposlar, papalık hiyerarşisi</a:t>
            </a:r>
          </a:p>
          <a:p>
            <a:pPr marL="0" indent="0">
              <a:buNone/>
            </a:pPr>
            <a:r>
              <a:rPr lang="tr-TR" dirty="0"/>
              <a:t>	-Güç çekişmeleri (mülk sahibi olma, parayla unvan alma, tarikatların oluşması </a:t>
            </a:r>
            <a:r>
              <a:rPr lang="tr-TR" dirty="0" err="1"/>
              <a:t>vb</a:t>
            </a:r>
            <a:r>
              <a:rPr lang="tr-TR" dirty="0"/>
              <a:t>)</a:t>
            </a:r>
          </a:p>
          <a:p>
            <a:pPr marL="0" indent="0">
              <a:buNone/>
            </a:pPr>
            <a:r>
              <a:rPr lang="tr-TR" dirty="0"/>
              <a:t>	-Toplumsal isyanları bastırmada feodal beylerle birlikte hareket  ve 1233’de </a:t>
            </a:r>
            <a:r>
              <a:rPr lang="tr-TR" b="1" dirty="0"/>
              <a:t>Engizisyon</a:t>
            </a:r>
            <a:r>
              <a:rPr lang="tr-TR" dirty="0"/>
              <a:t> (işkence, hapis, yakarak öldürme, aforoz-dinden çıkarma).</a:t>
            </a:r>
          </a:p>
          <a:p>
            <a:pPr marL="0" indent="0">
              <a:buNone/>
            </a:pPr>
            <a:r>
              <a:rPr lang="tr-TR" b="1" dirty="0"/>
              <a:t>	- Ortaçağ boyunca Kilise ve devlet tek erk olabilmek için birbirleriyle mücadele eder</a:t>
            </a:r>
            <a:r>
              <a:rPr lang="tr-TR" dirty="0"/>
              <a:t>; ancak alt katmanlar ayaklandığı zaman, onları bastırmak için birleşir. </a:t>
            </a:r>
            <a:endParaRPr lang="en-GB" dirty="0"/>
          </a:p>
          <a:p>
            <a:pPr marL="0" indent="0">
              <a:buNone/>
            </a:pPr>
            <a:endParaRPr lang="tr-TR" dirty="0"/>
          </a:p>
        </p:txBody>
      </p:sp>
    </p:spTree>
    <p:extLst>
      <p:ext uri="{BB962C8B-B14F-4D97-AF65-F5344CB8AC3E}">
        <p14:creationId xmlns:p14="http://schemas.microsoft.com/office/powerpoint/2010/main" val="3422261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lstStyle/>
          <a:p>
            <a:pPr marL="0" indent="0">
              <a:buNone/>
            </a:pPr>
            <a:r>
              <a:rPr lang="tr-TR" dirty="0"/>
              <a:t>Uygarlık tarihi, bir yandan insanlığın </a:t>
            </a:r>
            <a:r>
              <a:rPr lang="tr-TR" b="1" dirty="0"/>
              <a:t>ortak mirasının oluşumunu </a:t>
            </a:r>
            <a:r>
              <a:rPr lang="tr-TR" dirty="0"/>
              <a:t>anlamamızı sağlarken, diğer yandan da dünyanın farklı coğrafyalarında yaşayan insanların ürettikleri değerler, anlamlar, yaşam biçimleri ve ürünleri </a:t>
            </a:r>
            <a:r>
              <a:rPr lang="tr-TR" b="1" dirty="0"/>
              <a:t>ayırt etmemize </a:t>
            </a:r>
            <a:r>
              <a:rPr lang="tr-TR" dirty="0"/>
              <a:t>yol açar. Yani hem evrensel bir boyutu vardır, aynı zamanda “</a:t>
            </a:r>
            <a:r>
              <a:rPr lang="tr-TR" dirty="0" err="1"/>
              <a:t>yerel”dir</a:t>
            </a:r>
            <a:r>
              <a:rPr lang="tr-TR" dirty="0"/>
              <a:t>… </a:t>
            </a:r>
            <a:endParaRPr lang="en-GB" dirty="0"/>
          </a:p>
          <a:p>
            <a:pPr marL="0" indent="0">
              <a:buNone/>
            </a:pPr>
            <a:endParaRPr lang="tr-TR" dirty="0"/>
          </a:p>
        </p:txBody>
      </p:sp>
    </p:spTree>
    <p:extLst>
      <p:ext uri="{BB962C8B-B14F-4D97-AF65-F5344CB8AC3E}">
        <p14:creationId xmlns:p14="http://schemas.microsoft.com/office/powerpoint/2010/main" val="384547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928992" cy="6840760"/>
          </a:xfrm>
        </p:spPr>
        <p:txBody>
          <a:bodyPr>
            <a:normAutofit/>
          </a:bodyPr>
          <a:lstStyle/>
          <a:p>
            <a:pPr marL="0" indent="0">
              <a:buNone/>
            </a:pPr>
            <a:r>
              <a:rPr lang="tr-TR" dirty="0"/>
              <a:t>Küreselleşme de </a:t>
            </a:r>
            <a:r>
              <a:rPr lang="tr-TR" b="1" dirty="0"/>
              <a:t>bir yandan evrensel üretim biçimi ve ilişkilerini dayatırken bir yandan da yerel olanın farklı coğrafyalara ulaşmasını sağlar</a:t>
            </a:r>
            <a:r>
              <a:rPr lang="tr-TR" dirty="0"/>
              <a:t>. Ancak yerel olan, başka coğrafyalara ulaşırken popüler kültürün tezgahından geçer ve yerel birçok özelliğini yitirerek tüketim için bir meta haline dönüşebilir. </a:t>
            </a:r>
            <a:endParaRPr lang="en-GB" dirty="0"/>
          </a:p>
          <a:p>
            <a:pPr marL="0" indent="0">
              <a:buNone/>
            </a:pPr>
            <a:endParaRPr lang="tr-TR" dirty="0"/>
          </a:p>
        </p:txBody>
      </p:sp>
    </p:spTree>
    <p:extLst>
      <p:ext uri="{BB962C8B-B14F-4D97-AF65-F5344CB8AC3E}">
        <p14:creationId xmlns:p14="http://schemas.microsoft.com/office/powerpoint/2010/main" val="755658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0" y="26732"/>
            <a:ext cx="5220072" cy="6786644"/>
          </a:xfrm>
        </p:spPr>
        <p:txBody>
          <a:bodyPr>
            <a:normAutofit fontScale="92500"/>
          </a:bodyPr>
          <a:lstStyle/>
          <a:p>
            <a:pPr marL="0" indent="0">
              <a:buNone/>
            </a:pPr>
            <a:r>
              <a:rPr lang="tr-TR" dirty="0"/>
              <a:t>Bir Afrika maskı alıp evimize astığımızda, onun ortaya çıkarıldığı kabilede taşıdığı anlamdan </a:t>
            </a:r>
            <a:r>
              <a:rPr lang="tr-TR" b="1" dirty="0"/>
              <a:t>farklı bir anlama </a:t>
            </a:r>
            <a:r>
              <a:rPr lang="tr-TR" dirty="0"/>
              <a:t>kavuşmasına yol açarız; o artık bizim belirli bir yaşam biçimine ve kültürel düzeye sahip olduğumuzun göstergesidir.</a:t>
            </a:r>
          </a:p>
          <a:p>
            <a:pPr marL="0" indent="0">
              <a:buNone/>
            </a:pPr>
            <a:r>
              <a:rPr lang="tr-TR" dirty="0"/>
              <a:t>Küreselleşme bir yandan da bu Afrika maskının kabilesi için ne anlama geldiğini öğrenmemize, o kabilenin yaşam ve düşünce biçimi içinden kendimize bakma olanağı da ortaya çıkarmaktadır.</a:t>
            </a:r>
            <a:endParaRPr lang="en-GB" dirty="0"/>
          </a:p>
          <a:p>
            <a:pPr marL="0" indent="0">
              <a:buNone/>
            </a:pPr>
            <a:endParaRPr lang="tr-TR" dirty="0"/>
          </a:p>
        </p:txBody>
      </p:sp>
      <p:pic>
        <p:nvPicPr>
          <p:cNvPr id="4" name="21 Resim">
            <a:extLst>
              <a:ext uri="{FF2B5EF4-FFF2-40B4-BE49-F238E27FC236}">
                <a16:creationId xmlns:a16="http://schemas.microsoft.com/office/drawing/2014/main" id="{ED7A1E84-943F-4885-A56D-8AE584DF7AEA}"/>
              </a:ext>
            </a:extLst>
          </p:cNvPr>
          <p:cNvPicPr/>
          <p:nvPr/>
        </p:nvPicPr>
        <p:blipFill>
          <a:blip r:embed="rId2" cstate="print"/>
          <a:stretch>
            <a:fillRect/>
          </a:stretch>
        </p:blipFill>
        <p:spPr>
          <a:xfrm>
            <a:off x="5220073" y="26732"/>
            <a:ext cx="3923928" cy="5634516"/>
          </a:xfrm>
          <a:prstGeom prst="rect">
            <a:avLst/>
          </a:prstGeom>
        </p:spPr>
      </p:pic>
    </p:spTree>
    <p:extLst>
      <p:ext uri="{BB962C8B-B14F-4D97-AF65-F5344CB8AC3E}">
        <p14:creationId xmlns:p14="http://schemas.microsoft.com/office/powerpoint/2010/main" val="4177038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lstStyle/>
          <a:p>
            <a:r>
              <a:rPr lang="tr-TR" b="1" dirty="0"/>
              <a:t>Küreselleşmenin ekonomik boyutu</a:t>
            </a:r>
            <a:endParaRPr lang="en-GB" dirty="0"/>
          </a:p>
          <a:p>
            <a:pPr marL="0" indent="0">
              <a:buNone/>
            </a:pPr>
            <a:r>
              <a:rPr lang="tr-TR" dirty="0"/>
              <a:t>Küreselleşme, her şeyden önce, ekonomik boyutu ile kavranabilir. Dünya ekonomisini oluşturan sosyal ve ekonomik parçaların birbirleriyle ve giderek dünya piyasalarıyla eklemlenmesi anlamına gelir. Bu çerçevede, ticaret ve sermaye akışının serbestleştirilmesidir.</a:t>
            </a:r>
            <a:endParaRPr lang="en-GB" dirty="0"/>
          </a:p>
          <a:p>
            <a:pPr marL="0" indent="0">
              <a:buNone/>
            </a:pPr>
            <a:endParaRPr lang="tr-TR" dirty="0"/>
          </a:p>
        </p:txBody>
      </p:sp>
    </p:spTree>
    <p:extLst>
      <p:ext uri="{BB962C8B-B14F-4D97-AF65-F5344CB8AC3E}">
        <p14:creationId xmlns:p14="http://schemas.microsoft.com/office/powerpoint/2010/main" val="688667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lstStyle/>
          <a:p>
            <a:pPr marL="0" indent="0">
              <a:buNone/>
            </a:pPr>
            <a:r>
              <a:rPr lang="tr-TR" dirty="0"/>
              <a:t>Bourdieu: </a:t>
            </a:r>
            <a:r>
              <a:rPr lang="tr-TR" b="1" dirty="0"/>
              <a:t>“Küreselleşme, piyasa mantığını engelleyen her türlü kolektif yapının yok edilmesini gerektirir.”</a:t>
            </a:r>
            <a:r>
              <a:rPr lang="tr-TR" dirty="0"/>
              <a:t> demiştir. Yani, herhangi bir toplumsal, idari ya da yasal kısıtlama olmaksızın, sermayenin dünyanın her yerine akabilmesini hedefler. Bu nedenle de küreselleşmeyi destekleyen politikalara </a:t>
            </a:r>
            <a:r>
              <a:rPr lang="tr-TR" dirty="0" err="1"/>
              <a:t>neo</a:t>
            </a:r>
            <a:r>
              <a:rPr lang="tr-TR" dirty="0"/>
              <a:t>-liberal politikalar denir.</a:t>
            </a:r>
            <a:endParaRPr lang="en-GB" dirty="0"/>
          </a:p>
          <a:p>
            <a:pPr marL="0" indent="0">
              <a:buNone/>
            </a:pPr>
            <a:r>
              <a:rPr lang="tr-TR" dirty="0"/>
              <a:t>Bu politikaların </a:t>
            </a:r>
            <a:r>
              <a:rPr lang="tr-TR" b="1" dirty="0"/>
              <a:t>rasyonellik ölçütü, sermayenin kârlılığı</a:t>
            </a:r>
            <a:r>
              <a:rPr lang="tr-TR" dirty="0"/>
              <a:t>dır.</a:t>
            </a:r>
            <a:endParaRPr lang="en-GB" dirty="0"/>
          </a:p>
          <a:p>
            <a:pPr marL="0" indent="0">
              <a:buNone/>
            </a:pPr>
            <a:endParaRPr lang="tr-TR" dirty="0"/>
          </a:p>
        </p:txBody>
      </p:sp>
    </p:spTree>
    <p:extLst>
      <p:ext uri="{BB962C8B-B14F-4D97-AF65-F5344CB8AC3E}">
        <p14:creationId xmlns:p14="http://schemas.microsoft.com/office/powerpoint/2010/main" val="2445166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normAutofit fontScale="92500"/>
          </a:bodyPr>
          <a:lstStyle/>
          <a:p>
            <a:r>
              <a:rPr lang="tr-TR" b="1" dirty="0"/>
              <a:t>Küreselleşmenin alternatif kullanımları</a:t>
            </a:r>
            <a:endParaRPr lang="en-GB" dirty="0"/>
          </a:p>
          <a:p>
            <a:pPr marL="0" indent="0">
              <a:buNone/>
            </a:pPr>
            <a:r>
              <a:rPr lang="tr-TR" dirty="0"/>
              <a:t>Küreselleşmenin sunduğu </a:t>
            </a:r>
            <a:r>
              <a:rPr lang="tr-TR" b="1" dirty="0"/>
              <a:t>ulaşım ve (başta internet olmak üzere) haberleşme ağını kullanan ve küreselleşmenin getirdiği ekonomik ve toplumsal dayatmalara karşı çıkan birçok hareket </a:t>
            </a:r>
            <a:r>
              <a:rPr lang="tr-TR" dirty="0"/>
              <a:t>oluşmuştur. </a:t>
            </a:r>
            <a:endParaRPr lang="en-GB" dirty="0"/>
          </a:p>
          <a:p>
            <a:pPr marL="0" indent="0">
              <a:buNone/>
            </a:pPr>
            <a:r>
              <a:rPr lang="tr-TR" dirty="0"/>
              <a:t>ÖRN: Meksika’daki </a:t>
            </a:r>
            <a:r>
              <a:rPr lang="tr-TR" b="1" dirty="0" err="1"/>
              <a:t>Zapatistalar</a:t>
            </a:r>
            <a:r>
              <a:rPr lang="tr-TR" dirty="0"/>
              <a:t>, 30 Eylül 1999’da Dünya Ticaret Örgütü’nün Seattle’daki toplantısını protesto etmek için dünyanın dört bir yanından gelen eylemcilerin dahil olduğu </a:t>
            </a:r>
            <a:r>
              <a:rPr lang="tr-TR" b="1" dirty="0"/>
              <a:t>Küreselleşme Karşıtı Hareket</a:t>
            </a:r>
            <a:r>
              <a:rPr lang="tr-TR" dirty="0"/>
              <a:t> bu hareketlere örnek verilebilir. Küreselleşme Karşıtı Hareket, klasik örgütlenme yapılarından hiç birine uymayan, çok parçalı, gevşek ve ağ biçimli modeliyle, küreselleşme çağına uygun bir yapılanmadadır.</a:t>
            </a:r>
            <a:endParaRPr lang="en-GB" dirty="0"/>
          </a:p>
          <a:p>
            <a:pPr marL="0" indent="0">
              <a:buNone/>
            </a:pPr>
            <a:endParaRPr lang="tr-TR" dirty="0"/>
          </a:p>
        </p:txBody>
      </p:sp>
    </p:spTree>
    <p:extLst>
      <p:ext uri="{BB962C8B-B14F-4D97-AF65-F5344CB8AC3E}">
        <p14:creationId xmlns:p14="http://schemas.microsoft.com/office/powerpoint/2010/main" val="3387220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0B33C-1EA9-411D-B720-9086FC1ED08C}"/>
              </a:ext>
            </a:extLst>
          </p:cNvPr>
          <p:cNvSpPr>
            <a:spLocks noGrp="1"/>
          </p:cNvSpPr>
          <p:nvPr>
            <p:ph idx="1"/>
          </p:nvPr>
        </p:nvSpPr>
        <p:spPr>
          <a:xfrm>
            <a:off x="179512" y="260648"/>
            <a:ext cx="8784976" cy="6336704"/>
          </a:xfrm>
        </p:spPr>
        <p:txBody>
          <a:bodyPr/>
          <a:lstStyle/>
          <a:p>
            <a:pPr marL="0" indent="0">
              <a:buNone/>
            </a:pPr>
            <a:r>
              <a:rPr lang="tr-TR" dirty="0"/>
              <a:t>Küreselleşmenin getirdiklerine karşı çıkan ve </a:t>
            </a:r>
            <a:r>
              <a:rPr lang="tr-TR" b="1" dirty="0"/>
              <a:t>şiddet kullanan hareketler </a:t>
            </a:r>
            <a:r>
              <a:rPr lang="tr-TR" dirty="0"/>
              <a:t>de vardır: </a:t>
            </a:r>
          </a:p>
          <a:p>
            <a:pPr marL="0" indent="0">
              <a:buNone/>
            </a:pPr>
            <a:r>
              <a:rPr lang="tr-TR" b="1" dirty="0"/>
              <a:t>-Amerikan Milisleri ve Vatanseverler Hareketi</a:t>
            </a:r>
            <a:r>
              <a:rPr lang="tr-TR" dirty="0"/>
              <a:t>, -1995’de Japonya’daki sarin gazı saldırılarını düzenleyen </a:t>
            </a:r>
            <a:r>
              <a:rPr lang="tr-TR" b="1" dirty="0" err="1"/>
              <a:t>Aum</a:t>
            </a:r>
            <a:r>
              <a:rPr lang="tr-TR" b="1" dirty="0"/>
              <a:t> </a:t>
            </a:r>
            <a:r>
              <a:rPr lang="tr-TR" b="1" dirty="0" err="1"/>
              <a:t>Shinrikyo</a:t>
            </a:r>
            <a:r>
              <a:rPr lang="tr-TR" b="1" dirty="0"/>
              <a:t> ve takipçileri</a:t>
            </a:r>
            <a:r>
              <a:rPr lang="tr-TR" dirty="0"/>
              <a:t>,</a:t>
            </a:r>
          </a:p>
          <a:p>
            <a:pPr marL="0" indent="0">
              <a:buNone/>
            </a:pPr>
            <a:r>
              <a:rPr lang="tr-TR" dirty="0"/>
              <a:t>-El Kaide’nin de dahil olduğu </a:t>
            </a:r>
            <a:r>
              <a:rPr lang="tr-TR" b="1" dirty="0"/>
              <a:t>Yahudilere ve Haçlılara Karşı Cihat İçin Dünya İslami Cephesi</a:t>
            </a:r>
            <a:r>
              <a:rPr lang="tr-TR" dirty="0"/>
              <a:t> de bunlara örnektir.</a:t>
            </a:r>
            <a:endParaRPr lang="en-GB" dirty="0"/>
          </a:p>
          <a:p>
            <a:pPr marL="0" indent="0">
              <a:buNone/>
            </a:pPr>
            <a:endParaRPr lang="tr-TR" dirty="0"/>
          </a:p>
        </p:txBody>
      </p:sp>
    </p:spTree>
    <p:extLst>
      <p:ext uri="{BB962C8B-B14F-4D97-AF65-F5344CB8AC3E}">
        <p14:creationId xmlns:p14="http://schemas.microsoft.com/office/powerpoint/2010/main" val="925224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8F34F8-C779-47F5-825D-66D9FB0F0354}"/>
              </a:ext>
            </a:extLst>
          </p:cNvPr>
          <p:cNvSpPr>
            <a:spLocks noGrp="1"/>
          </p:cNvSpPr>
          <p:nvPr>
            <p:ph idx="1"/>
          </p:nvPr>
        </p:nvSpPr>
        <p:spPr/>
        <p:txBody>
          <a:bodyPr/>
          <a:lstStyle/>
          <a:p>
            <a:pPr marL="0" indent="0">
              <a:buNone/>
            </a:pPr>
            <a:r>
              <a:rPr lang="tr-TR" dirty="0"/>
              <a:t>Tıpkı teknolojik ürünler gibi, küreselleşme gibi süreçler de içkin biçimde olumlu ya da olumsuz olarak nitelendirilemezler. Yaşama baktığımız perspektif ne ise, onun içinde bir yandan olumlu kullanımlarını bulabilir, bir yandan da olumsuz kullanımlarına rastlayabiliriz. </a:t>
            </a:r>
          </a:p>
          <a:p>
            <a:endParaRPr lang="tr-TR" dirty="0"/>
          </a:p>
        </p:txBody>
      </p:sp>
    </p:spTree>
    <p:extLst>
      <p:ext uri="{BB962C8B-B14F-4D97-AF65-F5344CB8AC3E}">
        <p14:creationId xmlns:p14="http://schemas.microsoft.com/office/powerpoint/2010/main" val="354310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normAutofit/>
          </a:bodyPr>
          <a:lstStyle/>
          <a:p>
            <a:pPr marL="0" indent="0">
              <a:buNone/>
            </a:pPr>
            <a:r>
              <a:rPr lang="tr-TR" b="1" dirty="0"/>
              <a:t>Haçlı Seferleri</a:t>
            </a:r>
          </a:p>
          <a:p>
            <a:pPr marL="0" indent="0">
              <a:buNone/>
            </a:pPr>
            <a:r>
              <a:rPr lang="tr-TR" dirty="0"/>
              <a:t>Nedenleri?</a:t>
            </a:r>
          </a:p>
          <a:p>
            <a:pPr marL="800100" lvl="2" indent="0">
              <a:buNone/>
            </a:pPr>
            <a:r>
              <a:rPr lang="tr-TR" sz="2800" dirty="0"/>
              <a:t>-Avrupa’nın kutsal yerleri Müslümanların elinden kurtarıp hac yollarının güvenliğini sağlamak </a:t>
            </a:r>
          </a:p>
          <a:p>
            <a:pPr marL="800100" lvl="2" indent="0">
              <a:buNone/>
            </a:pPr>
            <a:r>
              <a:rPr lang="tr-TR" sz="2800" dirty="0"/>
              <a:t>-Akdeniz’i İslamiyet'in egemenliğinden almak; </a:t>
            </a:r>
          </a:p>
          <a:p>
            <a:pPr marL="800100" lvl="2" indent="0">
              <a:buNone/>
            </a:pPr>
            <a:r>
              <a:rPr lang="tr-TR" sz="2800" dirty="0"/>
              <a:t>-Doğu Roma’nın üzerindeki Türk ve Arap baskısını kaldırmak; </a:t>
            </a:r>
          </a:p>
          <a:p>
            <a:pPr marL="800100" lvl="2" indent="0">
              <a:buNone/>
            </a:pPr>
            <a:r>
              <a:rPr lang="tr-TR" sz="2800" dirty="0"/>
              <a:t>-Nüfusta, tarımsal üretimde, ticarette ve zanaatta canlanmaya başlayan Avrupa’nın yayılmacı eğilim göstermesi; </a:t>
            </a:r>
          </a:p>
          <a:p>
            <a:pPr marL="800100" lvl="2" indent="0">
              <a:buNone/>
            </a:pPr>
            <a:r>
              <a:rPr lang="tr-TR" sz="2800" dirty="0"/>
              <a:t>-İşsiz ve topraksız kaldığı için haydutluğa başlayan şövalyeleri ve köylüleri düzene sokmak vb.</a:t>
            </a:r>
            <a:endParaRPr lang="en-GB" sz="2800" dirty="0"/>
          </a:p>
        </p:txBody>
      </p:sp>
    </p:spTree>
    <p:extLst>
      <p:ext uri="{BB962C8B-B14F-4D97-AF65-F5344CB8AC3E}">
        <p14:creationId xmlns:p14="http://schemas.microsoft.com/office/powerpoint/2010/main" val="45082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8784976" cy="6624736"/>
          </a:xfrm>
        </p:spPr>
        <p:txBody>
          <a:bodyPr/>
          <a:lstStyle/>
          <a:p>
            <a:pPr marL="0" indent="0">
              <a:buNone/>
            </a:pPr>
            <a:r>
              <a:rPr lang="tr-TR" dirty="0"/>
              <a:t>Sonuç?</a:t>
            </a:r>
          </a:p>
          <a:p>
            <a:pPr marL="0" indent="0">
              <a:buNone/>
            </a:pPr>
            <a:r>
              <a:rPr lang="tr-TR" dirty="0"/>
              <a:t>	</a:t>
            </a:r>
            <a:r>
              <a:rPr lang="tr-TR" sz="2800" dirty="0"/>
              <a:t>-Uzun vadede feodal düzenin sonu</a:t>
            </a:r>
          </a:p>
          <a:p>
            <a:pPr marL="0" indent="0">
              <a:buNone/>
            </a:pPr>
            <a:r>
              <a:rPr lang="tr-TR" sz="2800" dirty="0"/>
              <a:t>	-Doğunun malları ile tanışma, ticaretin canlanması, burjuvazinin güçlenmesi</a:t>
            </a:r>
          </a:p>
          <a:p>
            <a:pPr marL="0" indent="0">
              <a:buNone/>
            </a:pPr>
            <a:r>
              <a:rPr lang="tr-TR" sz="2800" dirty="0"/>
              <a:t>	-Aristokratların haklarını burjuvalara satması</a:t>
            </a:r>
          </a:p>
          <a:p>
            <a:pPr marL="0" indent="0">
              <a:buNone/>
            </a:pPr>
            <a:r>
              <a:rPr lang="tr-TR" sz="2800" dirty="0"/>
              <a:t>	-Yardım örgütlerinin bankerlik örgütlerine dönüşmesi</a:t>
            </a:r>
          </a:p>
          <a:p>
            <a:pPr marL="0" indent="0">
              <a:buNone/>
            </a:pPr>
            <a:r>
              <a:rPr lang="tr-TR" sz="2800" dirty="0"/>
              <a:t>	-Antik Yunan ve Roma klasik kültürlerinin yeniden öğrenilmesi</a:t>
            </a:r>
          </a:p>
          <a:p>
            <a:pPr marL="0" indent="0">
              <a:buNone/>
            </a:pPr>
            <a:r>
              <a:rPr lang="tr-TR" sz="2800" dirty="0"/>
              <a:t>	-Bilimsel ve teknolojik gelişmelerle tanışılma</a:t>
            </a:r>
            <a:r>
              <a:rPr lang="tr-TR" dirty="0"/>
              <a:t>sı</a:t>
            </a:r>
          </a:p>
          <a:p>
            <a:pPr marL="0" indent="0">
              <a:buNone/>
            </a:pPr>
            <a:endParaRPr lang="tr-TR" dirty="0"/>
          </a:p>
        </p:txBody>
      </p:sp>
    </p:spTree>
    <p:extLst>
      <p:ext uri="{BB962C8B-B14F-4D97-AF65-F5344CB8AC3E}">
        <p14:creationId xmlns:p14="http://schemas.microsoft.com/office/powerpoint/2010/main" val="147100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4E25E-4962-419E-B801-1ABA5226AFCB}"/>
              </a:ext>
            </a:extLst>
          </p:cNvPr>
          <p:cNvSpPr>
            <a:spLocks noGrp="1"/>
          </p:cNvSpPr>
          <p:nvPr>
            <p:ph type="title"/>
          </p:nvPr>
        </p:nvSpPr>
        <p:spPr>
          <a:xfrm>
            <a:off x="457200" y="620688"/>
            <a:ext cx="8229600" cy="796950"/>
          </a:xfrm>
        </p:spPr>
        <p:txBody>
          <a:bodyPr>
            <a:normAutofit fontScale="90000"/>
          </a:bodyPr>
          <a:lstStyle/>
          <a:p>
            <a:r>
              <a:rPr lang="tr-TR" sz="3600" b="1" dirty="0"/>
              <a:t>FEODAL TOPLUMDAN KAPİTALİST BURJUVA TOPLUMUNA GEÇİŞ</a:t>
            </a:r>
            <a:br>
              <a:rPr lang="tr-TR" dirty="0"/>
            </a:br>
            <a:endParaRPr lang="tr-TR" dirty="0"/>
          </a:p>
        </p:txBody>
      </p:sp>
      <p:sp>
        <p:nvSpPr>
          <p:cNvPr id="3" name="İçerik Yer Tutucusu 2">
            <a:extLst>
              <a:ext uri="{FF2B5EF4-FFF2-40B4-BE49-F238E27FC236}">
                <a16:creationId xmlns:a16="http://schemas.microsoft.com/office/drawing/2014/main" id="{D12C2249-9B07-4AED-897B-7BC929BC674A}"/>
              </a:ext>
            </a:extLst>
          </p:cNvPr>
          <p:cNvSpPr>
            <a:spLocks noGrp="1"/>
          </p:cNvSpPr>
          <p:nvPr>
            <p:ph idx="1"/>
          </p:nvPr>
        </p:nvSpPr>
        <p:spPr>
          <a:xfrm>
            <a:off x="107504" y="1417638"/>
            <a:ext cx="8579296" cy="5251722"/>
          </a:xfrm>
        </p:spPr>
        <p:txBody>
          <a:bodyPr/>
          <a:lstStyle/>
          <a:p>
            <a:pPr marL="0" indent="0">
              <a:buNone/>
            </a:pPr>
            <a:r>
              <a:rPr lang="tr-TR" b="1" dirty="0"/>
              <a:t>Hemen her toplum biçimi, o toplum biçimi değiştirilmedikçe çözümlenemeyecek sorunları içinde barındırır. </a:t>
            </a:r>
            <a:r>
              <a:rPr lang="tr-TR" dirty="0"/>
              <a:t>Feodalizmin sorunları:</a:t>
            </a:r>
          </a:p>
          <a:p>
            <a:pPr marL="514350" indent="-514350">
              <a:buAutoNum type="arabicPeriod"/>
            </a:pPr>
            <a:r>
              <a:rPr lang="tr-TR" dirty="0"/>
              <a:t>Toprak sahipliğinin babadan oğula geçmesi (birden çok oğul varsa???)</a:t>
            </a:r>
          </a:p>
          <a:p>
            <a:pPr marL="514350" indent="-514350">
              <a:buAutoNum type="arabicPeriod"/>
            </a:pPr>
            <a:r>
              <a:rPr lang="tr-TR" dirty="0"/>
              <a:t>Kendi içine kapalı ekonomi ve serflerin sayısının artması (beslenemeyecek kadar artınca kapı dışarı edilmişler; ticarette, keşiflerde ve fabrikalarda çalışmışlardır)</a:t>
            </a:r>
          </a:p>
          <a:p>
            <a:pPr marL="0" indent="0">
              <a:buNone/>
            </a:pPr>
            <a:endParaRPr lang="tr-TR" dirty="0"/>
          </a:p>
        </p:txBody>
      </p:sp>
    </p:spTree>
    <p:extLst>
      <p:ext uri="{BB962C8B-B14F-4D97-AF65-F5344CB8AC3E}">
        <p14:creationId xmlns:p14="http://schemas.microsoft.com/office/powerpoint/2010/main" val="167341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43C4B2-8564-4364-8850-437CB31016DC}"/>
              </a:ext>
            </a:extLst>
          </p:cNvPr>
          <p:cNvSpPr>
            <a:spLocks noGrp="1"/>
          </p:cNvSpPr>
          <p:nvPr>
            <p:ph idx="1"/>
          </p:nvPr>
        </p:nvSpPr>
        <p:spPr>
          <a:xfrm>
            <a:off x="107504" y="116632"/>
            <a:ext cx="9145016" cy="6624736"/>
          </a:xfrm>
        </p:spPr>
        <p:txBody>
          <a:bodyPr>
            <a:normAutofit lnSpcReduction="10000"/>
          </a:bodyPr>
          <a:lstStyle/>
          <a:p>
            <a:pPr marL="0" indent="0">
              <a:buNone/>
            </a:pPr>
            <a:r>
              <a:rPr lang="tr-TR" sz="2800" b="1" dirty="0"/>
              <a:t>Kapitalist burjuva toplumu, endüstri uygarlığının Avrupa’daki ilk aşamasıdır. </a:t>
            </a:r>
            <a:r>
              <a:rPr lang="tr-TR" sz="2800" dirty="0"/>
              <a:t>Feodal düzenden bu yeni topluma geçiş </a:t>
            </a:r>
            <a:r>
              <a:rPr lang="tr-TR" sz="2800" b="1" dirty="0"/>
              <a:t>birçok sürecin sonucu</a:t>
            </a:r>
            <a:r>
              <a:rPr lang="tr-TR" sz="2800" dirty="0"/>
              <a:t>dur:</a:t>
            </a:r>
          </a:p>
          <a:p>
            <a:pPr marL="0" indent="0">
              <a:buNone/>
            </a:pPr>
            <a:r>
              <a:rPr lang="tr-TR" sz="2800" b="1" dirty="0">
                <a:solidFill>
                  <a:srgbClr val="FF0000"/>
                </a:solidFill>
              </a:rPr>
              <a:t>1. Üretim teknolojisi alanında makineleşme ve sermaye birikimi: </a:t>
            </a:r>
            <a:r>
              <a:rPr lang="tr-TR" sz="2800" dirty="0"/>
              <a:t>Ticaret ve artı ürün </a:t>
            </a:r>
            <a:r>
              <a:rPr lang="tr-TR" sz="2800" dirty="0">
                <a:sym typeface="Wingdings" panose="05000000000000000000" pitchFamily="2" charset="2"/>
              </a:rPr>
              <a:t> </a:t>
            </a:r>
            <a:r>
              <a:rPr lang="tr-TR" sz="2800" dirty="0"/>
              <a:t>nitelikli, standart ve büyük tutarlarda yapılmış mallara ihtiyaç </a:t>
            </a:r>
            <a:r>
              <a:rPr lang="tr-TR" sz="2800" dirty="0">
                <a:sym typeface="Wingdings" panose="05000000000000000000" pitchFamily="2" charset="2"/>
              </a:rPr>
              <a:t> </a:t>
            </a:r>
            <a:r>
              <a:rPr lang="tr-TR" sz="2800" dirty="0"/>
              <a:t>imalâthaneler ve </a:t>
            </a:r>
            <a:r>
              <a:rPr lang="tr-TR" sz="2800" b="1" dirty="0" err="1"/>
              <a:t>manifaktür</a:t>
            </a:r>
            <a:r>
              <a:rPr lang="tr-TR" sz="2800" b="1" dirty="0"/>
              <a:t> </a:t>
            </a:r>
            <a:r>
              <a:rPr lang="tr-TR" sz="2800" dirty="0"/>
              <a:t>(bir işi parçalara bölüp her parçasını başka bir işçiye yaptırmanın) üretim. </a:t>
            </a:r>
          </a:p>
          <a:p>
            <a:pPr>
              <a:buFont typeface="Wingdings" panose="05000000000000000000" pitchFamily="2" charset="2"/>
              <a:buChar char="à"/>
            </a:pPr>
            <a:r>
              <a:rPr lang="tr-TR" sz="2800" dirty="0">
                <a:sym typeface="Wingdings" panose="05000000000000000000" pitchFamily="2" charset="2"/>
              </a:rPr>
              <a:t>zamanla makinelerin </a:t>
            </a:r>
          </a:p>
          <a:p>
            <a:pPr marL="0" indent="0">
              <a:buNone/>
            </a:pPr>
            <a:r>
              <a:rPr lang="tr-TR" sz="2800" dirty="0">
                <a:sym typeface="Wingdings" panose="05000000000000000000" pitchFamily="2" charset="2"/>
              </a:rPr>
              <a:t>gelişmesi </a:t>
            </a:r>
          </a:p>
          <a:p>
            <a:pPr marL="0" indent="0">
              <a:buNone/>
            </a:pPr>
            <a:r>
              <a:rPr lang="tr-TR" sz="2800" dirty="0">
                <a:sym typeface="Wingdings" panose="05000000000000000000" pitchFamily="2" charset="2"/>
              </a:rPr>
              <a:t> 17.yy ilk buhar makinesi</a:t>
            </a:r>
          </a:p>
          <a:p>
            <a:pPr>
              <a:buFont typeface="Wingdings" panose="05000000000000000000" pitchFamily="2" charset="2"/>
              <a:buChar char="à"/>
            </a:pPr>
            <a:r>
              <a:rPr lang="tr-TR" sz="2800" dirty="0">
                <a:sym typeface="Wingdings" panose="05000000000000000000" pitchFamily="2" charset="2"/>
              </a:rPr>
              <a:t>18.yy buhar türbinleri </a:t>
            </a:r>
          </a:p>
          <a:p>
            <a:pPr>
              <a:buFont typeface="Wingdings" panose="05000000000000000000" pitchFamily="2" charset="2"/>
              <a:buChar char="à"/>
            </a:pPr>
            <a:r>
              <a:rPr lang="tr-TR" sz="2800" dirty="0">
                <a:sym typeface="Wingdings" panose="05000000000000000000" pitchFamily="2" charset="2"/>
              </a:rPr>
              <a:t>Buharlı gemi ve trenler</a:t>
            </a:r>
          </a:p>
          <a:p>
            <a:pPr>
              <a:buFont typeface="Wingdings" panose="05000000000000000000" pitchFamily="2" charset="2"/>
              <a:buChar char="à"/>
            </a:pPr>
            <a:r>
              <a:rPr lang="tr-TR" sz="2800" dirty="0">
                <a:sym typeface="Wingdings" panose="05000000000000000000" pitchFamily="2" charset="2"/>
              </a:rPr>
              <a:t>Fabrikalar</a:t>
            </a:r>
            <a:endParaRPr lang="en-GB" sz="2800" dirty="0"/>
          </a:p>
        </p:txBody>
      </p:sp>
      <p:pic>
        <p:nvPicPr>
          <p:cNvPr id="4" name="2 Resim">
            <a:extLst>
              <a:ext uri="{FF2B5EF4-FFF2-40B4-BE49-F238E27FC236}">
                <a16:creationId xmlns:a16="http://schemas.microsoft.com/office/drawing/2014/main" id="{4F53D36F-DE04-443C-BB56-77BCCA879460}"/>
              </a:ext>
            </a:extLst>
          </p:cNvPr>
          <p:cNvPicPr/>
          <p:nvPr/>
        </p:nvPicPr>
        <p:blipFill>
          <a:blip r:embed="rId2" cstate="print"/>
          <a:stretch>
            <a:fillRect/>
          </a:stretch>
        </p:blipFill>
        <p:spPr>
          <a:xfrm>
            <a:off x="4138293" y="3429000"/>
            <a:ext cx="5040560" cy="3356992"/>
          </a:xfrm>
          <a:prstGeom prst="rect">
            <a:avLst/>
          </a:prstGeom>
        </p:spPr>
      </p:pic>
    </p:spTree>
    <p:extLst>
      <p:ext uri="{BB962C8B-B14F-4D97-AF65-F5344CB8AC3E}">
        <p14:creationId xmlns:p14="http://schemas.microsoft.com/office/powerpoint/2010/main" val="250340034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3581</Words>
  <Application>Microsoft Office PowerPoint</Application>
  <PresentationFormat>Ekran Gösterisi (4:3)</PresentationFormat>
  <Paragraphs>182</Paragraphs>
  <Slides>57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57</vt:i4>
      </vt:variant>
    </vt:vector>
  </HeadingPairs>
  <TitlesOfParts>
    <vt:vector size="61" baseType="lpstr">
      <vt:lpstr>Arial</vt:lpstr>
      <vt:lpstr>Calibri</vt:lpstr>
      <vt:lpstr>Wingdings</vt:lpstr>
      <vt:lpstr>Ofis Teması</vt:lpstr>
      <vt:lpstr>https://www.youtube.com/watch?v=NPDCsi1mbhE&amp;list=PLYv6m6Vy1t0TmEOBpCZbXceoAm9JsqokI&amp;index=1</vt:lpstr>
      <vt:lpstr>PowerPoint Sunusu</vt:lpstr>
      <vt:lpstr>PowerPoint Sunusu</vt:lpstr>
      <vt:lpstr>PowerPoint Sunusu</vt:lpstr>
      <vt:lpstr>PowerPoint Sunusu</vt:lpstr>
      <vt:lpstr>PowerPoint Sunusu</vt:lpstr>
      <vt:lpstr>PowerPoint Sunusu</vt:lpstr>
      <vt:lpstr>FEODAL TOPLUMDAN KAPİTALİST BURJUVA TOPLUMUNA GEÇİŞ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KONU 11  ORTAÇAĞ AVRUPASI</dc:title>
  <dc:creator>Nilüfer Pınar KILIÇ</dc:creator>
  <cp:lastModifiedBy>NÝLÜFER  PINAR KISA</cp:lastModifiedBy>
  <cp:revision>31</cp:revision>
  <dcterms:created xsi:type="dcterms:W3CDTF">2019-09-16T12:58:05Z</dcterms:created>
  <dcterms:modified xsi:type="dcterms:W3CDTF">2019-12-26T12:12:28Z</dcterms:modified>
</cp:coreProperties>
</file>