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sldIdLst>
    <p:sldId id="256" r:id="rId2"/>
    <p:sldId id="259" r:id="rId3"/>
    <p:sldId id="258" r:id="rId4"/>
    <p:sldId id="262" r:id="rId5"/>
    <p:sldId id="263" r:id="rId6"/>
    <p:sldId id="264" r:id="rId7"/>
    <p:sldId id="265" r:id="rId8"/>
    <p:sldId id="267" r:id="rId9"/>
    <p:sldId id="268" r:id="rId10"/>
    <p:sldId id="269" r:id="rId11"/>
    <p:sldId id="271" r:id="rId12"/>
    <p:sldId id="272" r:id="rId13"/>
    <p:sldId id="274" r:id="rId14"/>
    <p:sldId id="276" r:id="rId15"/>
    <p:sldId id="277" r:id="rId16"/>
    <p:sldId id="281"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pPr algn="r"/>
            <a:fld id="{A37D6D71-8B28-4ED6-B932-04B197003D23}" type="datetimeFigureOut">
              <a:rPr lang="en-US" smtClean="0"/>
              <a:pPr algn="r"/>
              <a:t>6/28/2022</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solidFill>
                <a:schemeClr val="bg1"/>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pPr algn="l"/>
            <a:fld id="{F97E8200-1950-409B-82E7-99938E7AE355}" type="slidenum">
              <a:rPr lang="en-US" smtClean="0"/>
              <a:pPr algn="l"/>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353841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6/28/2022</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6563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pPr algn="r"/>
            <a:fld id="{A37D6D71-8B28-4ED6-B932-04B197003D23}" type="datetimeFigureOut">
              <a:rPr lang="en-US" smtClean="0"/>
              <a:pPr algn="r"/>
              <a:t>6/28/2022</a:t>
            </a:fld>
            <a:endParaRPr lang="en-US" spc="50" dirty="0"/>
          </a:p>
        </p:txBody>
      </p:sp>
      <p:sp>
        <p:nvSpPr>
          <p:cNvPr id="5" name="Footer Placeholder 4"/>
          <p:cNvSpPr>
            <a:spLocks noGrp="1"/>
          </p:cNvSpPr>
          <p:nvPr>
            <p:ph type="ftr" sz="quarter" idx="11"/>
          </p:nvPr>
        </p:nvSpPr>
        <p:spPr>
          <a:xfrm>
            <a:off x="2933699" y="6296615"/>
            <a:ext cx="5959577" cy="365125"/>
          </a:xfrm>
        </p:spPr>
        <p:txBody>
          <a:bodyPr/>
          <a:lstStyle/>
          <a:p>
            <a:endParaRPr lang="en-US" spc="50"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pPr algn="l"/>
            <a:fld id="{F97E8200-1950-409B-82E7-99938E7AE355}" type="slidenum">
              <a:rPr lang="en-US" smtClean="0"/>
              <a:pPr algn="l"/>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6/28/2022</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611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pPr algn="r"/>
            <a:fld id="{A37D6D71-8B28-4ED6-B932-04B197003D23}" type="datetimeFigureOut">
              <a:rPr lang="en-US" smtClean="0"/>
              <a:pPr algn="r"/>
              <a:t>6/28/2022</a:t>
            </a:fld>
            <a:endParaRPr lang="en-US" spc="50"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spc="50"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pPr algn="l"/>
            <a:fld id="{F97E8200-1950-409B-82E7-99938E7AE355}" type="slidenum">
              <a:rPr lang="en-US" smtClean="0"/>
              <a:pPr algn="l"/>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703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6/28/2022</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059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6/28/2022</a:t>
            </a:fld>
            <a:endParaRPr lang="en-US" spc="50" dirty="0"/>
          </a:p>
        </p:txBody>
      </p:sp>
      <p:sp>
        <p:nvSpPr>
          <p:cNvPr id="8" name="Footer Placeholder 7"/>
          <p:cNvSpPr>
            <a:spLocks noGrp="1"/>
          </p:cNvSpPr>
          <p:nvPr>
            <p:ph type="ftr" sz="quarter" idx="11"/>
          </p:nvPr>
        </p:nvSpPr>
        <p:spPr/>
        <p:txBody>
          <a:bodyPr/>
          <a:lstStyle/>
          <a:p>
            <a:endParaRPr lang="en-US" spc="50" dirty="0"/>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3931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6/28/2022</a:t>
            </a:fld>
            <a:endParaRPr lang="en-US" spc="50" dirty="0"/>
          </a:p>
        </p:txBody>
      </p:sp>
      <p:sp>
        <p:nvSpPr>
          <p:cNvPr id="4" name="Footer Placeholder 3"/>
          <p:cNvSpPr>
            <a:spLocks noGrp="1"/>
          </p:cNvSpPr>
          <p:nvPr>
            <p:ph type="ftr" sz="quarter" idx="11"/>
          </p:nvPr>
        </p:nvSpPr>
        <p:spPr/>
        <p:txBody>
          <a:bodyPr/>
          <a:lstStyle/>
          <a:p>
            <a:endParaRPr lang="en-US" spc="50" dirty="0"/>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8059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pPr algn="r"/>
            <a:fld id="{A37D6D71-8B28-4ED6-B932-04B197003D23}" type="datetimeFigureOut">
              <a:rPr lang="en-US" smtClean="0"/>
              <a:pPr algn="r"/>
              <a:t>6/28/2022</a:t>
            </a:fld>
            <a:endParaRPr lang="en-US" spc="50" dirty="0"/>
          </a:p>
        </p:txBody>
      </p:sp>
      <p:sp>
        <p:nvSpPr>
          <p:cNvPr id="3" name="Footer Placeholder 2"/>
          <p:cNvSpPr>
            <a:spLocks noGrp="1"/>
          </p:cNvSpPr>
          <p:nvPr>
            <p:ph type="ftr" sz="quarter" idx="11"/>
          </p:nvPr>
        </p:nvSpPr>
        <p:spPr/>
        <p:txBody>
          <a:bodyPr/>
          <a:lstStyle/>
          <a:p>
            <a:endParaRPr lang="en-US" spc="50" dirty="0"/>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0886926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pPr algn="r"/>
            <a:fld id="{A37D6D71-8B28-4ED6-B932-04B197003D23}" type="datetimeFigureOut">
              <a:rPr lang="en-US" smtClean="0"/>
              <a:pPr algn="r"/>
              <a:t>6/28/2022</a:t>
            </a:fld>
            <a:endParaRPr lang="en-US" spc="50"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spc="50"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8019033"/>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pPr algn="r"/>
            <a:fld id="{A37D6D71-8B28-4ED6-B932-04B197003D23}" type="datetimeFigureOut">
              <a:rPr lang="en-US" smtClean="0"/>
              <a:pPr algn="r"/>
              <a:t>6/28/2022</a:t>
            </a:fld>
            <a:endParaRPr lang="en-US" spc="50"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spc="50"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4727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pPr algn="r"/>
            <a:fld id="{A37D6D71-8B28-4ED6-B932-04B197003D23}" type="datetimeFigureOut">
              <a:rPr lang="en-US" smtClean="0"/>
              <a:pPr algn="r"/>
              <a:t>6/28/2022</a:t>
            </a:fld>
            <a:endParaRPr lang="en-US" spc="50"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spc="50"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pPr algn="l"/>
            <a:fld id="{F97E8200-1950-409B-82E7-99938E7AE355}" type="slidenum">
              <a:rPr lang="en-US" smtClean="0"/>
              <a:pPr algn="l"/>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3853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15" name="Group 14">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16"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17"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18" name="Straight Connector 17">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6D51941-9D2B-4298-9E6E-87D672E710F2}"/>
              </a:ext>
            </a:extLst>
          </p:cNvPr>
          <p:cNvSpPr>
            <a:spLocks noGrp="1"/>
          </p:cNvSpPr>
          <p:nvPr>
            <p:ph type="ctrTitle"/>
          </p:nvPr>
        </p:nvSpPr>
        <p:spPr>
          <a:xfrm>
            <a:off x="3162301" y="1830579"/>
            <a:ext cx="5860821" cy="1829015"/>
          </a:xfrm>
        </p:spPr>
        <p:txBody>
          <a:bodyPr anchor="ctr">
            <a:normAutofit/>
          </a:bodyPr>
          <a:lstStyle/>
          <a:p>
            <a:pPr algn="ctr">
              <a:lnSpc>
                <a:spcPct val="95000"/>
              </a:lnSpc>
            </a:pPr>
            <a:r>
              <a:rPr lang="en-GB" sz="3000" b="1" dirty="0">
                <a:solidFill>
                  <a:schemeClr val="tx1"/>
                </a:solidFill>
              </a:rPr>
              <a:t>GENERAL CHARACTERISTICS AND TYPES OF THE OLD GREEK LYRIC POE</a:t>
            </a:r>
            <a:r>
              <a:rPr lang="tr-TR" sz="3000" b="1" dirty="0">
                <a:solidFill>
                  <a:schemeClr val="tx1"/>
                </a:solidFill>
              </a:rPr>
              <a:t>TRY</a:t>
            </a:r>
            <a:endParaRPr lang="en-GB" sz="3000" dirty="0">
              <a:solidFill>
                <a:schemeClr val="tx1"/>
              </a:solidFill>
            </a:endParaRPr>
          </a:p>
        </p:txBody>
      </p:sp>
      <p:sp>
        <p:nvSpPr>
          <p:cNvPr id="3" name="Subtitle 2">
            <a:extLst>
              <a:ext uri="{FF2B5EF4-FFF2-40B4-BE49-F238E27FC236}">
                <a16:creationId xmlns:a16="http://schemas.microsoft.com/office/drawing/2014/main" id="{C7393246-724F-4F21-88E7-EE91B439C643}"/>
              </a:ext>
            </a:extLst>
          </p:cNvPr>
          <p:cNvSpPr>
            <a:spLocks noGrp="1"/>
          </p:cNvSpPr>
          <p:nvPr>
            <p:ph type="subTitle" idx="1"/>
          </p:nvPr>
        </p:nvSpPr>
        <p:spPr>
          <a:xfrm>
            <a:off x="3162301" y="4176130"/>
            <a:ext cx="5860821" cy="926103"/>
          </a:xfrm>
        </p:spPr>
        <p:txBody>
          <a:bodyPr>
            <a:normAutofit/>
          </a:bodyPr>
          <a:lstStyle/>
          <a:p>
            <a:pPr algn="ctr">
              <a:lnSpc>
                <a:spcPct val="120000"/>
              </a:lnSpc>
              <a:spcBef>
                <a:spcPts val="0"/>
              </a:spcBef>
              <a:spcAft>
                <a:spcPts val="600"/>
              </a:spcAft>
            </a:pPr>
            <a:r>
              <a:rPr lang="tr-TR" dirty="0">
                <a:solidFill>
                  <a:schemeClr val="tx1"/>
                </a:solidFill>
              </a:rPr>
              <a:t>Dr. Funda HAY</a:t>
            </a:r>
          </a:p>
          <a:p>
            <a:pPr algn="ctr">
              <a:lnSpc>
                <a:spcPct val="120000"/>
              </a:lnSpc>
              <a:spcBef>
                <a:spcPts val="0"/>
              </a:spcBef>
              <a:spcAft>
                <a:spcPts val="600"/>
              </a:spcAft>
            </a:pPr>
            <a:r>
              <a:rPr lang="tr-TR" dirty="0">
                <a:solidFill>
                  <a:schemeClr val="tx1"/>
                </a:solidFill>
              </a:rPr>
              <a:t>fhay@ankara.edu.tr</a:t>
            </a:r>
            <a:endParaRPr lang="en-GB" dirty="0">
              <a:solidFill>
                <a:schemeClr val="tx1"/>
              </a:solidFill>
            </a:endParaRPr>
          </a:p>
        </p:txBody>
      </p:sp>
    </p:spTree>
    <p:extLst>
      <p:ext uri="{BB962C8B-B14F-4D97-AF65-F5344CB8AC3E}">
        <p14:creationId xmlns:p14="http://schemas.microsoft.com/office/powerpoint/2010/main" val="2759283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BEF1-D7BA-482D-A505-9306287EBEA2}"/>
              </a:ext>
            </a:extLst>
          </p:cNvPr>
          <p:cNvSpPr>
            <a:spLocks noGrp="1"/>
          </p:cNvSpPr>
          <p:nvPr>
            <p:ph type="title"/>
          </p:nvPr>
        </p:nvSpPr>
        <p:spPr>
          <a:xfrm>
            <a:off x="2933700" y="1257299"/>
            <a:ext cx="8770571" cy="871761"/>
          </a:xfrm>
        </p:spPr>
        <p:txBody>
          <a:bodyPr/>
          <a:lstStyle/>
          <a:p>
            <a:r>
              <a:rPr lang="en-GB" i="1" dirty="0" err="1">
                <a:solidFill>
                  <a:schemeClr val="tx1"/>
                </a:solidFill>
              </a:rPr>
              <a:t>Iambos</a:t>
            </a:r>
            <a:r>
              <a:rPr lang="en-GB" dirty="0">
                <a:solidFill>
                  <a:schemeClr val="tx1"/>
                </a:solidFill>
              </a:rPr>
              <a:t> </a:t>
            </a:r>
          </a:p>
        </p:txBody>
      </p:sp>
      <p:sp>
        <p:nvSpPr>
          <p:cNvPr id="3" name="Content Placeholder 2">
            <a:extLst>
              <a:ext uri="{FF2B5EF4-FFF2-40B4-BE49-F238E27FC236}">
                <a16:creationId xmlns:a16="http://schemas.microsoft.com/office/drawing/2014/main" id="{67859D70-BC9A-4686-88B4-A479B697A2CD}"/>
              </a:ext>
            </a:extLst>
          </p:cNvPr>
          <p:cNvSpPr>
            <a:spLocks noGrp="1"/>
          </p:cNvSpPr>
          <p:nvPr>
            <p:ph idx="1"/>
          </p:nvPr>
        </p:nvSpPr>
        <p:spPr/>
        <p:txBody>
          <a:bodyPr>
            <a:normAutofit/>
          </a:bodyPr>
          <a:lstStyle/>
          <a:p>
            <a:r>
              <a:rPr lang="en-GB" sz="3200" dirty="0">
                <a:solidFill>
                  <a:schemeClr val="tx1"/>
                </a:solidFill>
              </a:rPr>
              <a:t>is very different from epic and elegiac lyric, it consists of one long and one short syllable</a:t>
            </a:r>
            <a:r>
              <a:rPr lang="tr-TR" sz="3200">
                <a:solidFill>
                  <a:schemeClr val="tx1"/>
                </a:solidFill>
              </a:rPr>
              <a:t>s</a:t>
            </a:r>
            <a:r>
              <a:rPr lang="en-GB" sz="3200">
                <a:solidFill>
                  <a:schemeClr val="tx1"/>
                </a:solidFill>
              </a:rPr>
              <a:t> </a:t>
            </a:r>
            <a:r>
              <a:rPr lang="en-GB" sz="3200" dirty="0">
                <a:solidFill>
                  <a:schemeClr val="tx1"/>
                </a:solidFill>
              </a:rPr>
              <a:t>and sometimes two short syllables.</a:t>
            </a:r>
            <a:endParaRPr lang="tr-TR" sz="3200" dirty="0">
              <a:solidFill>
                <a:schemeClr val="tx1"/>
              </a:solidFill>
            </a:endParaRPr>
          </a:p>
          <a:p>
            <a:r>
              <a:rPr lang="en-GB" sz="3200" i="1" dirty="0" err="1">
                <a:solidFill>
                  <a:schemeClr val="tx1"/>
                </a:solidFill>
              </a:rPr>
              <a:t>Iambos</a:t>
            </a:r>
            <a:r>
              <a:rPr lang="en-GB" sz="3200" dirty="0">
                <a:solidFill>
                  <a:schemeClr val="tx1"/>
                </a:solidFill>
              </a:rPr>
              <a:t> was mostly used by the poets of tragedy and comedy due to its structure suitable for speech.</a:t>
            </a:r>
          </a:p>
        </p:txBody>
      </p:sp>
    </p:spTree>
    <p:extLst>
      <p:ext uri="{BB962C8B-B14F-4D97-AF65-F5344CB8AC3E}">
        <p14:creationId xmlns:p14="http://schemas.microsoft.com/office/powerpoint/2010/main" val="241259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39BCE03C-B7E6-4AC4-97BD-6C046CA21F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1" name="Freeform 5">
              <a:extLst>
                <a:ext uri="{FF2B5EF4-FFF2-40B4-BE49-F238E27FC236}">
                  <a16:creationId xmlns:a16="http://schemas.microsoft.com/office/drawing/2014/main" id="{6C0200D4-F036-449F-93FC-DF7D9EEF2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2" name="Freeform 15">
              <a:extLst>
                <a:ext uri="{FF2B5EF4-FFF2-40B4-BE49-F238E27FC236}">
                  <a16:creationId xmlns:a16="http://schemas.microsoft.com/office/drawing/2014/main" id="{3CBAE784-2730-4857-9CB0-338381F53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23" name="Straight Connector 13">
            <a:extLst>
              <a:ext uri="{FF2B5EF4-FFF2-40B4-BE49-F238E27FC236}">
                <a16:creationId xmlns:a16="http://schemas.microsoft.com/office/drawing/2014/main" id="{C8328FE1-BD1A-401B-8AA8-71857B2CC1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id="{97EFD6C0-4699-424C-BE69-E3007385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7">
            <a:extLst>
              <a:ext uri="{FF2B5EF4-FFF2-40B4-BE49-F238E27FC236}">
                <a16:creationId xmlns:a16="http://schemas.microsoft.com/office/drawing/2014/main" id="{B48AE42D-35D0-4D8E-B018-43E7FA60DE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20" name="Rounded Rectangle 17">
            <a:extLst>
              <a:ext uri="{FF2B5EF4-FFF2-40B4-BE49-F238E27FC236}">
                <a16:creationId xmlns:a16="http://schemas.microsoft.com/office/drawing/2014/main" id="{F7D11F93-0057-4226-B5D5-8AB82E5CB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77CFE52-6078-47DF-ACA5-83303EAE18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8168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book&#10;&#10;Description automatically generated">
            <a:extLst>
              <a:ext uri="{FF2B5EF4-FFF2-40B4-BE49-F238E27FC236}">
                <a16:creationId xmlns:a16="http://schemas.microsoft.com/office/drawing/2014/main" id="{9CBD66AC-82D9-4EAB-9652-B644A8B6EBDC}"/>
              </a:ext>
            </a:extLst>
          </p:cNvPr>
          <p:cNvPicPr>
            <a:picLocks noChangeAspect="1"/>
          </p:cNvPicPr>
          <p:nvPr/>
        </p:nvPicPr>
        <p:blipFill rotWithShape="1">
          <a:blip r:embed="rId3">
            <a:duotone>
              <a:prstClr val="black"/>
              <a:schemeClr val="tx2">
                <a:tint val="45000"/>
                <a:satMod val="400000"/>
              </a:schemeClr>
            </a:duotone>
          </a:blip>
          <a:srcRect l="22387" r="38151" b="-2"/>
          <a:stretch/>
        </p:blipFill>
        <p:spPr>
          <a:xfrm>
            <a:off x="8307942" y="670965"/>
            <a:ext cx="3219226" cy="5516602"/>
          </a:xfrm>
          <a:prstGeom prst="rect">
            <a:avLst/>
          </a:prstGeom>
        </p:spPr>
      </p:pic>
      <p:sp>
        <p:nvSpPr>
          <p:cNvPr id="24" name="Freeform 21">
            <a:extLst>
              <a:ext uri="{FF2B5EF4-FFF2-40B4-BE49-F238E27FC236}">
                <a16:creationId xmlns:a16="http://schemas.microsoft.com/office/drawing/2014/main" id="{7CF4FD05-2BBD-420B-BE4F-E095016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8">
            <a:extLst>
              <a:ext uri="{FF2B5EF4-FFF2-40B4-BE49-F238E27FC236}">
                <a16:creationId xmlns:a16="http://schemas.microsoft.com/office/drawing/2014/main" id="{1297324A-1231-479D-8772-B8C4E1D2A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F472E-C671-4032-A8F6-FA8B7A9830DB}"/>
              </a:ext>
            </a:extLst>
          </p:cNvPr>
          <p:cNvSpPr>
            <a:spLocks noGrp="1"/>
          </p:cNvSpPr>
          <p:nvPr>
            <p:ph type="title"/>
          </p:nvPr>
        </p:nvSpPr>
        <p:spPr>
          <a:xfrm>
            <a:off x="1069848" y="985785"/>
            <a:ext cx="6816851" cy="1560716"/>
          </a:xfrm>
        </p:spPr>
        <p:txBody>
          <a:bodyPr vert="horz" lIns="91440" tIns="45720" rIns="91440" bIns="45720" rtlCol="0" anchor="t">
            <a:normAutofit/>
          </a:bodyPr>
          <a:lstStyle/>
          <a:p>
            <a:pPr>
              <a:lnSpc>
                <a:spcPct val="99000"/>
              </a:lnSpc>
            </a:pPr>
            <a:r>
              <a:rPr lang="en-US" sz="4400" b="1" cap="all" dirty="0">
                <a:solidFill>
                  <a:schemeClr val="tx1"/>
                </a:solidFill>
              </a:rPr>
              <a:t>choral lyric </a:t>
            </a:r>
          </a:p>
        </p:txBody>
      </p:sp>
      <p:sp>
        <p:nvSpPr>
          <p:cNvPr id="3" name="Content Placeholder 2">
            <a:extLst>
              <a:ext uri="{FF2B5EF4-FFF2-40B4-BE49-F238E27FC236}">
                <a16:creationId xmlns:a16="http://schemas.microsoft.com/office/drawing/2014/main" id="{97225C77-7A33-4B68-B001-CD46C2A6A7A0}"/>
              </a:ext>
            </a:extLst>
          </p:cNvPr>
          <p:cNvSpPr>
            <a:spLocks noGrp="1"/>
          </p:cNvSpPr>
          <p:nvPr>
            <p:ph idx="1"/>
          </p:nvPr>
        </p:nvSpPr>
        <p:spPr>
          <a:xfrm>
            <a:off x="1069849" y="2855840"/>
            <a:ext cx="6816852" cy="3149034"/>
          </a:xfrm>
        </p:spPr>
        <p:txBody>
          <a:bodyPr vert="horz" lIns="91440" tIns="45720" rIns="91440" bIns="45720" rtlCol="0">
            <a:normAutofit/>
          </a:bodyPr>
          <a:lstStyle/>
          <a:p>
            <a:r>
              <a:rPr lang="en-US" sz="1900" dirty="0">
                <a:solidFill>
                  <a:schemeClr val="tx1"/>
                </a:solidFill>
              </a:rPr>
              <a:t>Choral lyric was popular among the people who spoke Doric dialect and this type was generally written in Doric dialect.</a:t>
            </a:r>
          </a:p>
          <a:p>
            <a:r>
              <a:rPr lang="en-US" sz="1900" dirty="0">
                <a:solidFill>
                  <a:schemeClr val="tx1"/>
                </a:solidFill>
              </a:rPr>
              <a:t>performed by citizen choruses - men, boys, women, or girls - as well as by guilds of professionals.</a:t>
            </a:r>
          </a:p>
          <a:p>
            <a:r>
              <a:rPr lang="en-US" sz="1900" dirty="0">
                <a:solidFill>
                  <a:schemeClr val="tx1"/>
                </a:solidFill>
              </a:rPr>
              <a:t>choral song played a major role in affirming the values and solidarity of the community. </a:t>
            </a:r>
          </a:p>
        </p:txBody>
      </p:sp>
      <p:sp>
        <p:nvSpPr>
          <p:cNvPr id="7" name="TextBox 6">
            <a:extLst>
              <a:ext uri="{FF2B5EF4-FFF2-40B4-BE49-F238E27FC236}">
                <a16:creationId xmlns:a16="http://schemas.microsoft.com/office/drawing/2014/main" id="{01B263B9-398E-41BA-9561-BAEFE9584F10}"/>
              </a:ext>
            </a:extLst>
          </p:cNvPr>
          <p:cNvSpPr txBox="1"/>
          <p:nvPr/>
        </p:nvSpPr>
        <p:spPr>
          <a:xfrm>
            <a:off x="9779380" y="6173741"/>
            <a:ext cx="180850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Realm</a:t>
            </a:r>
            <a:r>
              <a:rPr lang="tr-TR" sz="900" i="1" dirty="0"/>
              <a:t> of </a:t>
            </a:r>
            <a:r>
              <a:rPr lang="tr-TR" sz="900" i="1" dirty="0" err="1"/>
              <a:t>History</a:t>
            </a:r>
            <a:endParaRPr lang="en-GB" sz="900" dirty="0"/>
          </a:p>
        </p:txBody>
      </p:sp>
    </p:spTree>
    <p:extLst>
      <p:ext uri="{BB962C8B-B14F-4D97-AF65-F5344CB8AC3E}">
        <p14:creationId xmlns:p14="http://schemas.microsoft.com/office/powerpoint/2010/main" val="253694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55C4676-5CA4-43E8-A82C-0CC27E7DE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CB9FFBD4-965A-4EF3-85DA-D358889454B5}"/>
              </a:ext>
            </a:extLst>
          </p:cNvPr>
          <p:cNvPicPr>
            <a:picLocks noChangeAspect="1"/>
          </p:cNvPicPr>
          <p:nvPr/>
        </p:nvPicPr>
        <p:blipFill rotWithShape="1">
          <a:blip r:embed="rId2">
            <a:alphaModFix amt="25000"/>
          </a:blip>
          <a:srcRect b="2213"/>
          <a:stretch/>
        </p:blipFill>
        <p:spPr>
          <a:xfrm>
            <a:off x="20" y="2754"/>
            <a:ext cx="12191980" cy="6855246"/>
          </a:xfrm>
          <a:prstGeom prst="rect">
            <a:avLst/>
          </a:prstGeom>
        </p:spPr>
      </p:pic>
      <p:sp>
        <p:nvSpPr>
          <p:cNvPr id="2" name="Title 1">
            <a:extLst>
              <a:ext uri="{FF2B5EF4-FFF2-40B4-BE49-F238E27FC236}">
                <a16:creationId xmlns:a16="http://schemas.microsoft.com/office/drawing/2014/main" id="{3CD5370A-CBDB-4FDC-9166-26944839C5F6}"/>
              </a:ext>
            </a:extLst>
          </p:cNvPr>
          <p:cNvSpPr>
            <a:spLocks noGrp="1"/>
          </p:cNvSpPr>
          <p:nvPr>
            <p:ph type="title"/>
          </p:nvPr>
        </p:nvSpPr>
        <p:spPr>
          <a:xfrm>
            <a:off x="2933700" y="568345"/>
            <a:ext cx="8770571" cy="1560716"/>
          </a:xfrm>
        </p:spPr>
        <p:txBody>
          <a:bodyPr>
            <a:normAutofit/>
          </a:bodyPr>
          <a:lstStyle/>
          <a:p>
            <a:r>
              <a:rPr lang="en-GB">
                <a:solidFill>
                  <a:schemeClr val="tx1"/>
                </a:solidFill>
              </a:rPr>
              <a:t>Monodic (or solo) lyric</a:t>
            </a:r>
          </a:p>
        </p:txBody>
      </p:sp>
      <p:cxnSp>
        <p:nvCxnSpPr>
          <p:cNvPr id="35" name="Straight Connector 34">
            <a:extLst>
              <a:ext uri="{FF2B5EF4-FFF2-40B4-BE49-F238E27FC236}">
                <a16:creationId xmlns:a16="http://schemas.microsoft.com/office/drawing/2014/main" id="{26A7ED68-2693-44C8-8C3E-A627AE7367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F5881D-B70B-4D17-B58C-B1A802B4FAC1}"/>
              </a:ext>
            </a:extLst>
          </p:cNvPr>
          <p:cNvSpPr>
            <a:spLocks noGrp="1"/>
          </p:cNvSpPr>
          <p:nvPr>
            <p:ph idx="1"/>
          </p:nvPr>
        </p:nvSpPr>
        <p:spPr>
          <a:xfrm>
            <a:off x="2933700" y="2438400"/>
            <a:ext cx="8770571" cy="3651504"/>
          </a:xfrm>
        </p:spPr>
        <p:txBody>
          <a:bodyPr>
            <a:normAutofit/>
          </a:bodyPr>
          <a:lstStyle/>
          <a:p>
            <a:r>
              <a:rPr lang="en-GB" dirty="0">
                <a:solidFill>
                  <a:schemeClr val="tx1"/>
                </a:solidFill>
              </a:rPr>
              <a:t>gained fame on the Western Anatolian coasts and the Aegean islands, where individuals were directly respected.</a:t>
            </a:r>
            <a:endParaRPr lang="tr-TR" dirty="0">
              <a:solidFill>
                <a:schemeClr val="tx1"/>
              </a:solidFill>
            </a:endParaRPr>
          </a:p>
          <a:p>
            <a:r>
              <a:rPr lang="en-GB" dirty="0">
                <a:solidFill>
                  <a:schemeClr val="tx1"/>
                </a:solidFill>
              </a:rPr>
              <a:t>The poets used short stanzas in a variety of metres, and sang the songs to their own accompaniment on the </a:t>
            </a:r>
            <a:r>
              <a:rPr lang="en-GB" dirty="0" err="1">
                <a:solidFill>
                  <a:schemeClr val="tx1"/>
                </a:solidFill>
              </a:rPr>
              <a:t>lyr</a:t>
            </a:r>
            <a:r>
              <a:rPr lang="tr-TR" dirty="0">
                <a:solidFill>
                  <a:schemeClr val="tx1"/>
                </a:solidFill>
              </a:rPr>
              <a:t>e</a:t>
            </a:r>
            <a:r>
              <a:rPr lang="en-GB" dirty="0">
                <a:solidFill>
                  <a:schemeClr val="tx1"/>
                </a:solidFill>
              </a:rPr>
              <a:t>.</a:t>
            </a:r>
          </a:p>
        </p:txBody>
      </p:sp>
      <p:sp>
        <p:nvSpPr>
          <p:cNvPr id="7" name="TextBox 6">
            <a:extLst>
              <a:ext uri="{FF2B5EF4-FFF2-40B4-BE49-F238E27FC236}">
                <a16:creationId xmlns:a16="http://schemas.microsoft.com/office/drawing/2014/main" id="{9254EFCB-5881-4B1F-9CF3-B54C06CA2150}"/>
              </a:ext>
            </a:extLst>
          </p:cNvPr>
          <p:cNvSpPr txBox="1"/>
          <p:nvPr/>
        </p:nvSpPr>
        <p:spPr>
          <a:xfrm>
            <a:off x="410818" y="6624414"/>
            <a:ext cx="185178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One</a:t>
            </a:r>
            <a:r>
              <a:rPr lang="tr-TR" sz="900" i="1" dirty="0"/>
              <a:t> </a:t>
            </a:r>
            <a:r>
              <a:rPr lang="tr-TR" sz="900" i="1" dirty="0" err="1"/>
              <a:t>Man's</a:t>
            </a:r>
            <a:r>
              <a:rPr lang="tr-TR" sz="900" i="1" dirty="0"/>
              <a:t> World</a:t>
            </a:r>
            <a:endParaRPr lang="en-GB" sz="900" i="1" dirty="0"/>
          </a:p>
        </p:txBody>
      </p:sp>
    </p:spTree>
    <p:extLst>
      <p:ext uri="{BB962C8B-B14F-4D97-AF65-F5344CB8AC3E}">
        <p14:creationId xmlns:p14="http://schemas.microsoft.com/office/powerpoint/2010/main" val="11860657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0630-9C15-46B0-B135-47A158EDCD39}"/>
              </a:ext>
            </a:extLst>
          </p:cNvPr>
          <p:cNvSpPr>
            <a:spLocks noGrp="1"/>
          </p:cNvSpPr>
          <p:nvPr>
            <p:ph type="title"/>
          </p:nvPr>
        </p:nvSpPr>
        <p:spPr>
          <a:xfrm>
            <a:off x="8574156" y="834887"/>
            <a:ext cx="3024029" cy="925709"/>
          </a:xfrm>
        </p:spPr>
        <p:txBody>
          <a:bodyPr/>
          <a:lstStyle/>
          <a:p>
            <a:r>
              <a:rPr lang="tr-TR" b="1" dirty="0">
                <a:solidFill>
                  <a:schemeClr val="tx1"/>
                </a:solidFill>
              </a:rPr>
              <a:t>SAPPHO</a:t>
            </a:r>
            <a:endParaRPr lang="en-GB" b="1" dirty="0">
              <a:solidFill>
                <a:schemeClr val="tx1"/>
              </a:solidFill>
            </a:endParaRPr>
          </a:p>
        </p:txBody>
      </p:sp>
      <p:sp>
        <p:nvSpPr>
          <p:cNvPr id="3" name="Content Placeholder 2">
            <a:extLst>
              <a:ext uri="{FF2B5EF4-FFF2-40B4-BE49-F238E27FC236}">
                <a16:creationId xmlns:a16="http://schemas.microsoft.com/office/drawing/2014/main" id="{407CFA25-DF5A-4A86-B799-A306575180AF}"/>
              </a:ext>
            </a:extLst>
          </p:cNvPr>
          <p:cNvSpPr>
            <a:spLocks noGrp="1"/>
          </p:cNvSpPr>
          <p:nvPr>
            <p:ph idx="1"/>
          </p:nvPr>
        </p:nvSpPr>
        <p:spPr>
          <a:xfrm>
            <a:off x="434721" y="1554495"/>
            <a:ext cx="6787714" cy="3971661"/>
          </a:xfrm>
        </p:spPr>
        <p:txBody>
          <a:bodyPr>
            <a:normAutofit fontScale="92500" lnSpcReduction="20000"/>
          </a:bodyPr>
          <a:lstStyle/>
          <a:p>
            <a:r>
              <a:rPr lang="en-GB" sz="3200" dirty="0">
                <a:solidFill>
                  <a:schemeClr val="tx1"/>
                </a:solidFill>
              </a:rPr>
              <a:t>The poetry of Sappho and Alcaeus is the oldest monody to survive.</a:t>
            </a:r>
            <a:endParaRPr lang="tr-TR" sz="3200" dirty="0">
              <a:solidFill>
                <a:schemeClr val="tx1"/>
              </a:solidFill>
            </a:endParaRPr>
          </a:p>
          <a:p>
            <a:r>
              <a:rPr lang="en-GB" sz="3200" dirty="0">
                <a:solidFill>
                  <a:schemeClr val="tx1"/>
                </a:solidFill>
              </a:rPr>
              <a:t>Sappho and Alcaeus and gained their fame in other parts of the Greek world, they bear witness to the musical and literary prowess of the island.</a:t>
            </a:r>
            <a:endParaRPr lang="tr-TR" sz="3200" dirty="0">
              <a:solidFill>
                <a:schemeClr val="tx1"/>
              </a:solidFill>
            </a:endParaRPr>
          </a:p>
          <a:p>
            <a:r>
              <a:rPr lang="en-GB" sz="3200" dirty="0">
                <a:solidFill>
                  <a:schemeClr val="tx1"/>
                </a:solidFill>
              </a:rPr>
              <a:t>Sappho calls Lesbian singers superior to those of other lands</a:t>
            </a:r>
            <a:r>
              <a:rPr lang="tr-TR" sz="3200" dirty="0">
                <a:solidFill>
                  <a:schemeClr val="tx1"/>
                </a:solidFill>
              </a:rPr>
              <a:t>.</a:t>
            </a:r>
            <a:endParaRPr lang="en-GB" sz="3200" dirty="0">
              <a:solidFill>
                <a:schemeClr val="tx1"/>
              </a:solidFill>
            </a:endParaRPr>
          </a:p>
        </p:txBody>
      </p:sp>
      <p:pic>
        <p:nvPicPr>
          <p:cNvPr id="6" name="Picture 5" descr="A person in a dress&#10;&#10;Description automatically generated">
            <a:extLst>
              <a:ext uri="{FF2B5EF4-FFF2-40B4-BE49-F238E27FC236}">
                <a16:creationId xmlns:a16="http://schemas.microsoft.com/office/drawing/2014/main" id="{4217C27D-0A4D-4969-8066-4D48F104518B}"/>
              </a:ext>
            </a:extLst>
          </p:cNvPr>
          <p:cNvPicPr>
            <a:picLocks noChangeAspect="1"/>
          </p:cNvPicPr>
          <p:nvPr/>
        </p:nvPicPr>
        <p:blipFill>
          <a:blip r:embed="rId2"/>
          <a:stretch>
            <a:fillRect/>
          </a:stretch>
        </p:blipFill>
        <p:spPr>
          <a:xfrm>
            <a:off x="7699514" y="3321615"/>
            <a:ext cx="3726552" cy="2984211"/>
          </a:xfrm>
          <a:prstGeom prst="rect">
            <a:avLst/>
          </a:prstGeom>
        </p:spPr>
      </p:pic>
      <p:sp>
        <p:nvSpPr>
          <p:cNvPr id="4" name="TextBox 3">
            <a:extLst>
              <a:ext uri="{FF2B5EF4-FFF2-40B4-BE49-F238E27FC236}">
                <a16:creationId xmlns:a16="http://schemas.microsoft.com/office/drawing/2014/main" id="{96A1C65B-25FD-4539-B6F3-CBF35B4623A3}"/>
              </a:ext>
            </a:extLst>
          </p:cNvPr>
          <p:cNvSpPr txBox="1"/>
          <p:nvPr/>
        </p:nvSpPr>
        <p:spPr>
          <a:xfrm>
            <a:off x="9497333" y="6427304"/>
            <a:ext cx="192873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Doğu Batı Yayınları</a:t>
            </a:r>
            <a:endParaRPr lang="en-GB" sz="900" dirty="0"/>
          </a:p>
        </p:txBody>
      </p:sp>
    </p:spTree>
    <p:extLst>
      <p:ext uri="{BB962C8B-B14F-4D97-AF65-F5344CB8AC3E}">
        <p14:creationId xmlns:p14="http://schemas.microsoft.com/office/powerpoint/2010/main" val="25880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0B89D-707F-4A93-832A-B59735DC458B}"/>
              </a:ext>
            </a:extLst>
          </p:cNvPr>
          <p:cNvSpPr>
            <a:spLocks noGrp="1"/>
          </p:cNvSpPr>
          <p:nvPr>
            <p:ph idx="1"/>
          </p:nvPr>
        </p:nvSpPr>
        <p:spPr>
          <a:xfrm>
            <a:off x="526658" y="1101148"/>
            <a:ext cx="6293242" cy="4152900"/>
          </a:xfrm>
        </p:spPr>
        <p:txBody>
          <a:bodyPr>
            <a:normAutofit/>
          </a:bodyPr>
          <a:lstStyle/>
          <a:p>
            <a:r>
              <a:rPr lang="en-GB" sz="3200" dirty="0">
                <a:solidFill>
                  <a:schemeClr val="tx1"/>
                </a:solidFill>
              </a:rPr>
              <a:t>Sappho was probably born about 630 in the town of Eres</a:t>
            </a:r>
            <a:r>
              <a:rPr lang="tr-TR" sz="3200" dirty="0">
                <a:solidFill>
                  <a:schemeClr val="tx1"/>
                </a:solidFill>
              </a:rPr>
              <a:t>o</a:t>
            </a:r>
            <a:r>
              <a:rPr lang="en-GB" sz="3200" dirty="0">
                <a:solidFill>
                  <a:schemeClr val="tx1"/>
                </a:solidFill>
              </a:rPr>
              <a:t>s on the western shore of Lesbos, but seems to have spent most of her life in Mytilene, the principal city of the island.</a:t>
            </a:r>
            <a:endParaRPr lang="tr-TR" sz="3200" dirty="0">
              <a:solidFill>
                <a:schemeClr val="tx1"/>
              </a:solidFill>
            </a:endParaRPr>
          </a:p>
        </p:txBody>
      </p:sp>
      <p:pic>
        <p:nvPicPr>
          <p:cNvPr id="4" name="Picture 3" descr="Map&#10;&#10;Description automatically generated">
            <a:extLst>
              <a:ext uri="{FF2B5EF4-FFF2-40B4-BE49-F238E27FC236}">
                <a16:creationId xmlns:a16="http://schemas.microsoft.com/office/drawing/2014/main" id="{FCB7E827-A7FB-404A-B736-C3FA8B4874FA}"/>
              </a:ext>
            </a:extLst>
          </p:cNvPr>
          <p:cNvPicPr>
            <a:picLocks noChangeAspect="1"/>
          </p:cNvPicPr>
          <p:nvPr/>
        </p:nvPicPr>
        <p:blipFill rotWithShape="1">
          <a:blip r:embed="rId2"/>
          <a:srcRect l="33644" t="5610" r="615" b="20278"/>
          <a:stretch/>
        </p:blipFill>
        <p:spPr>
          <a:xfrm>
            <a:off x="6819900" y="887701"/>
            <a:ext cx="5171352" cy="5082598"/>
          </a:xfrm>
          <a:prstGeom prst="rect">
            <a:avLst/>
          </a:prstGeom>
        </p:spPr>
      </p:pic>
      <p:sp>
        <p:nvSpPr>
          <p:cNvPr id="2" name="TextBox 1">
            <a:extLst>
              <a:ext uri="{FF2B5EF4-FFF2-40B4-BE49-F238E27FC236}">
                <a16:creationId xmlns:a16="http://schemas.microsoft.com/office/drawing/2014/main" id="{FD09D4C9-5D2C-44AC-93E0-E1BA314239BC}"/>
              </a:ext>
            </a:extLst>
          </p:cNvPr>
          <p:cNvSpPr txBox="1"/>
          <p:nvPr/>
        </p:nvSpPr>
        <p:spPr>
          <a:xfrm>
            <a:off x="10487314" y="6096000"/>
            <a:ext cx="150393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Wikiwand</a:t>
            </a:r>
            <a:endParaRPr lang="en-GB" sz="900" i="1" dirty="0"/>
          </a:p>
        </p:txBody>
      </p:sp>
    </p:spTree>
    <p:extLst>
      <p:ext uri="{BB962C8B-B14F-4D97-AF65-F5344CB8AC3E}">
        <p14:creationId xmlns:p14="http://schemas.microsoft.com/office/powerpoint/2010/main" val="88595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5F08B-3DBD-4255-A33E-E77FA6376466}"/>
              </a:ext>
            </a:extLst>
          </p:cNvPr>
          <p:cNvSpPr/>
          <p:nvPr/>
        </p:nvSpPr>
        <p:spPr>
          <a:xfrm>
            <a:off x="2040833" y="1709676"/>
            <a:ext cx="9342784" cy="3046988"/>
          </a:xfrm>
          <a:prstGeom prst="rect">
            <a:avLst/>
          </a:prstGeom>
        </p:spPr>
        <p:txBody>
          <a:bodyPr wrap="square">
            <a:spAutoFit/>
          </a:bodyPr>
          <a:lstStyle/>
          <a:p>
            <a:pPr marL="457200" indent="-457200">
              <a:buFont typeface="Arial" panose="020B0604020202020204" pitchFamily="34" charset="0"/>
              <a:buChar char="•"/>
            </a:pPr>
            <a:r>
              <a:rPr lang="en-GB" sz="3200" dirty="0"/>
              <a:t>Love was her main theme, and she often expressed strong homosexual feelings. Her audience must usually have been her circle of women and girls:</a:t>
            </a:r>
            <a:endParaRPr lang="tr-TR" sz="3200" dirty="0"/>
          </a:p>
          <a:p>
            <a:pPr marL="1828800" lvl="3" indent="-457200">
              <a:buFont typeface="Arial" panose="020B0604020202020204" pitchFamily="34" charset="0"/>
              <a:buChar char="•"/>
            </a:pPr>
            <a:r>
              <a:rPr lang="en-GB" sz="3200" dirty="0"/>
              <a:t>'I shall now sing these songs beautifully to delight my companions', the term for 'companions' indicates that they are female. </a:t>
            </a:r>
          </a:p>
        </p:txBody>
      </p:sp>
    </p:spTree>
    <p:extLst>
      <p:ext uri="{BB962C8B-B14F-4D97-AF65-F5344CB8AC3E}">
        <p14:creationId xmlns:p14="http://schemas.microsoft.com/office/powerpoint/2010/main" val="32824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7FD9B28-D4CE-4960-9CA8-20C433BC28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0" name="Freeform 5">
              <a:extLst>
                <a:ext uri="{FF2B5EF4-FFF2-40B4-BE49-F238E27FC236}">
                  <a16:creationId xmlns:a16="http://schemas.microsoft.com/office/drawing/2014/main" id="{4C755812-A347-4BC6-99B0-4F9005146C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1" name="Freeform 15">
              <a:extLst>
                <a:ext uri="{FF2B5EF4-FFF2-40B4-BE49-F238E27FC236}">
                  <a16:creationId xmlns:a16="http://schemas.microsoft.com/office/drawing/2014/main" id="{C01C931E-CA16-482B-862A-5CC7FD0E93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3" name="Straight Connector 12">
            <a:extLst>
              <a:ext uri="{FF2B5EF4-FFF2-40B4-BE49-F238E27FC236}">
                <a16:creationId xmlns:a16="http://schemas.microsoft.com/office/drawing/2014/main" id="{D7B5CF36-88AE-4085-B580-4618B48281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5D6B81-718B-47E0-8E37-2CE6C86E303F}"/>
              </a:ext>
            </a:extLst>
          </p:cNvPr>
          <p:cNvPicPr>
            <a:picLocks noChangeAspect="1"/>
          </p:cNvPicPr>
          <p:nvPr/>
        </p:nvPicPr>
        <p:blipFill>
          <a:blip r:embed="rId2"/>
          <a:stretch>
            <a:fillRect/>
          </a:stretch>
        </p:blipFill>
        <p:spPr>
          <a:xfrm>
            <a:off x="993556" y="758649"/>
            <a:ext cx="5340702" cy="5340702"/>
          </a:xfrm>
          <a:prstGeom prst="rect">
            <a:avLst/>
          </a:prstGeom>
        </p:spPr>
      </p:pic>
      <p:cxnSp>
        <p:nvCxnSpPr>
          <p:cNvPr id="17" name="Straight Connector 16">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F9C5EA-889D-4F69-AF0B-E6EB7A74875E}"/>
              </a:ext>
            </a:extLst>
          </p:cNvPr>
          <p:cNvSpPr txBox="1"/>
          <p:nvPr/>
        </p:nvSpPr>
        <p:spPr>
          <a:xfrm>
            <a:off x="7633168" y="2437396"/>
            <a:ext cx="3851743" cy="3661955"/>
          </a:xfrm>
          <a:prstGeom prst="rect">
            <a:avLst/>
          </a:prstGeom>
        </p:spPr>
        <p:txBody>
          <a:bodyPr vert="horz" lIns="91440" tIns="45720" rIns="91440" bIns="45720" rtlCol="0">
            <a:normAutofit/>
          </a:bodyPr>
          <a:lstStyle/>
          <a:p>
            <a:pPr indent="-320040" defTabSz="914400">
              <a:lnSpc>
                <a:spcPct val="111000"/>
              </a:lnSpc>
              <a:spcBef>
                <a:spcPts val="930"/>
              </a:spcBef>
              <a:buFont typeface="Corbel" panose="020B0503020204020204" pitchFamily="34" charset="0"/>
              <a:buChar char="–"/>
            </a:pPr>
            <a:r>
              <a:rPr lang="en-US" sz="3000" dirty="0"/>
              <a:t>The first book (scroll, that is), assembling poems in her eponymous sapphic stanza, contained 1,320 verses; ) others were probably shorter</a:t>
            </a:r>
            <a:r>
              <a:rPr lang="tr-TR" sz="3000" dirty="0"/>
              <a:t>.</a:t>
            </a:r>
            <a:endParaRPr lang="en-US" sz="3000" dirty="0"/>
          </a:p>
        </p:txBody>
      </p:sp>
      <p:sp>
        <p:nvSpPr>
          <p:cNvPr id="12" name="TextBox 11">
            <a:extLst>
              <a:ext uri="{FF2B5EF4-FFF2-40B4-BE49-F238E27FC236}">
                <a16:creationId xmlns:a16="http://schemas.microsoft.com/office/drawing/2014/main" id="{EBB0FADC-B83C-4428-B168-0F062DBC257D}"/>
              </a:ext>
            </a:extLst>
          </p:cNvPr>
          <p:cNvSpPr txBox="1"/>
          <p:nvPr/>
        </p:nvSpPr>
        <p:spPr>
          <a:xfrm>
            <a:off x="956401" y="6215541"/>
            <a:ext cx="1665841"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a:t>
            </a:r>
            <a:r>
              <a:rPr lang="tr-TR" sz="900" i="1" dirty="0" err="1"/>
              <a:t>Guardian</a:t>
            </a:r>
            <a:endParaRPr lang="en-GB" sz="900" i="1" dirty="0"/>
          </a:p>
        </p:txBody>
      </p:sp>
    </p:spTree>
    <p:extLst>
      <p:ext uri="{BB962C8B-B14F-4D97-AF65-F5344CB8AC3E}">
        <p14:creationId xmlns:p14="http://schemas.microsoft.com/office/powerpoint/2010/main" val="34919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1347E-434A-4B49-B347-69C36DC7974C}"/>
              </a:ext>
            </a:extLst>
          </p:cNvPr>
          <p:cNvSpPr>
            <a:spLocks noGrp="1"/>
          </p:cNvSpPr>
          <p:nvPr>
            <p:ph idx="1"/>
          </p:nvPr>
        </p:nvSpPr>
        <p:spPr>
          <a:xfrm>
            <a:off x="1112532" y="2153264"/>
            <a:ext cx="9966936" cy="3677693"/>
          </a:xfrm>
        </p:spPr>
        <p:txBody>
          <a:bodyPr>
            <a:normAutofit/>
          </a:bodyPr>
          <a:lstStyle/>
          <a:p>
            <a:r>
              <a:rPr lang="en-GB" sz="3200" dirty="0">
                <a:solidFill>
                  <a:schemeClr val="tx1"/>
                </a:solidFill>
              </a:rPr>
              <a:t>Only one complete poem, her prayer to Aphrodite, survives, but we</a:t>
            </a:r>
            <a:r>
              <a:rPr lang="tr-TR" sz="3200" dirty="0">
                <a:solidFill>
                  <a:schemeClr val="tx1"/>
                </a:solidFill>
              </a:rPr>
              <a:t> </a:t>
            </a:r>
            <a:r>
              <a:rPr lang="en-GB" sz="3200" dirty="0">
                <a:solidFill>
                  <a:schemeClr val="tx1"/>
                </a:solidFill>
              </a:rPr>
              <a:t>have substantial parts of a dozen others</a:t>
            </a:r>
            <a:r>
              <a:rPr lang="tr-TR" sz="3200" dirty="0">
                <a:solidFill>
                  <a:schemeClr val="tx1"/>
                </a:solidFill>
              </a:rPr>
              <a:t>.</a:t>
            </a:r>
          </a:p>
          <a:p>
            <a:r>
              <a:rPr lang="en-GB" sz="3200" dirty="0">
                <a:solidFill>
                  <a:schemeClr val="tx1"/>
                </a:solidFill>
              </a:rPr>
              <a:t>The complete poem is preserved in the text of Dionysius of Halicarnassus</a:t>
            </a:r>
            <a:r>
              <a:rPr lang="tr-TR" sz="3200" dirty="0">
                <a:solidFill>
                  <a:schemeClr val="tx1"/>
                </a:solidFill>
              </a:rPr>
              <a:t> </a:t>
            </a:r>
            <a:r>
              <a:rPr lang="en-GB" sz="3200" dirty="0">
                <a:solidFill>
                  <a:schemeClr val="tx1"/>
                </a:solidFill>
              </a:rPr>
              <a:t>as an example of the 'polished and exuberant' style</a:t>
            </a:r>
            <a:r>
              <a:rPr lang="tr-TR" sz="3200" dirty="0">
                <a:solidFill>
                  <a:schemeClr val="tx1"/>
                </a:solidFill>
              </a:rPr>
              <a:t> </a:t>
            </a:r>
            <a:r>
              <a:rPr lang="tr-TR" dirty="0">
                <a:solidFill>
                  <a:schemeClr val="tx1"/>
                </a:solidFill>
              </a:rPr>
              <a:t>(</a:t>
            </a:r>
            <a:r>
              <a:rPr lang="en-GB" dirty="0">
                <a:solidFill>
                  <a:schemeClr val="tx1"/>
                </a:solidFill>
              </a:rPr>
              <a:t>https://www.uh.edu/~cldue/texts/sappho.html#_ftn1</a:t>
            </a:r>
            <a:r>
              <a:rPr lang="tr-TR"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94887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65428-5C41-4FA1-BCCE-76B30EE394C5}"/>
              </a:ext>
            </a:extLst>
          </p:cNvPr>
          <p:cNvSpPr/>
          <p:nvPr/>
        </p:nvSpPr>
        <p:spPr>
          <a:xfrm>
            <a:off x="1219200" y="1659285"/>
            <a:ext cx="10599420" cy="2554545"/>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GB" sz="3200" dirty="0">
                <a:ea typeface="Times New Roman" panose="02020603050405020304" pitchFamily="18" charset="0"/>
              </a:rPr>
              <a:t>The period between the 8th and 5th centuries</a:t>
            </a:r>
            <a:r>
              <a:rPr lang="tr-TR" sz="3200" dirty="0">
                <a:ea typeface="Times New Roman" panose="02020603050405020304" pitchFamily="18" charset="0"/>
              </a:rPr>
              <a:t> BC</a:t>
            </a:r>
            <a:r>
              <a:rPr lang="en-GB" sz="3200" dirty="0">
                <a:ea typeface="Times New Roman" panose="02020603050405020304" pitchFamily="18" charset="0"/>
              </a:rPr>
              <a:t> is one of the most creative periods of Greek civilization, in this period people produced many works and succeeded in various fields of life such as the political, legal, constitutional and economic fields.</a:t>
            </a:r>
            <a:endParaRPr lang="tr-TR" sz="3200" dirty="0">
              <a:ea typeface="Times New Roman" panose="02020603050405020304" pitchFamily="18" charset="0"/>
            </a:endParaRPr>
          </a:p>
        </p:txBody>
      </p:sp>
    </p:spTree>
    <p:extLst>
      <p:ext uri="{BB962C8B-B14F-4D97-AF65-F5344CB8AC3E}">
        <p14:creationId xmlns:p14="http://schemas.microsoft.com/office/powerpoint/2010/main" val="28595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9BCE03C-B7E6-4AC4-97BD-6C046CA21F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6C0200D4-F036-449F-93FC-DF7D9EEF2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3CBAE784-2730-4857-9CB0-338381F53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C8328FE1-BD1A-401B-8AA8-71857B2CC1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erson sitting on a bench&#10;&#10;Description automatically generated">
            <a:extLst>
              <a:ext uri="{FF2B5EF4-FFF2-40B4-BE49-F238E27FC236}">
                <a16:creationId xmlns:a16="http://schemas.microsoft.com/office/drawing/2014/main" id="{BD1E8920-42C4-40A6-B844-7FA02BDF24D8}"/>
              </a:ext>
            </a:extLst>
          </p:cNvPr>
          <p:cNvPicPr>
            <a:picLocks noGrp="1" noChangeAspect="1"/>
          </p:cNvPicPr>
          <p:nvPr>
            <p:ph type="pic" idx="1"/>
          </p:nvPr>
        </p:nvPicPr>
        <p:blipFill rotWithShape="1">
          <a:blip r:embed="rId2"/>
          <a:srcRect t="197" b="1910"/>
          <a:stretch/>
        </p:blipFill>
        <p:spPr>
          <a:xfrm>
            <a:off x="-231" y="10"/>
            <a:ext cx="12192000" cy="6862703"/>
          </a:xfrm>
          <a:prstGeom prst="rect">
            <a:avLst/>
          </a:prstGeom>
        </p:spPr>
      </p:pic>
      <p:sp>
        <p:nvSpPr>
          <p:cNvPr id="17" name="Rounded Rectangle 17">
            <a:extLst>
              <a:ext uri="{FF2B5EF4-FFF2-40B4-BE49-F238E27FC236}">
                <a16:creationId xmlns:a16="http://schemas.microsoft.com/office/drawing/2014/main" id="{19738FD9-60D1-4D66-A0E4-3CABDD655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7418915"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ED13AC-8F6C-4EE6-9E2B-1DA5D596593F}"/>
              </a:ext>
            </a:extLst>
          </p:cNvPr>
          <p:cNvSpPr>
            <a:spLocks noGrp="1"/>
          </p:cNvSpPr>
          <p:nvPr>
            <p:ph type="title"/>
          </p:nvPr>
        </p:nvSpPr>
        <p:spPr>
          <a:xfrm>
            <a:off x="1069848" y="1334819"/>
            <a:ext cx="6233004" cy="884274"/>
          </a:xfrm>
        </p:spPr>
        <p:txBody>
          <a:bodyPr vert="horz" lIns="91440" tIns="45720" rIns="91440" bIns="45720" rtlCol="0" anchor="t">
            <a:normAutofit/>
          </a:bodyPr>
          <a:lstStyle/>
          <a:p>
            <a:pPr>
              <a:lnSpc>
                <a:spcPct val="99000"/>
              </a:lnSpc>
            </a:pPr>
            <a:r>
              <a:rPr lang="en-GB" b="1" cap="all" dirty="0">
                <a:solidFill>
                  <a:schemeClr val="tx1"/>
                </a:solidFill>
              </a:rPr>
              <a:t>lyric poetry</a:t>
            </a:r>
            <a:endParaRPr lang="en-US" sz="4400" b="1" cap="all" dirty="0">
              <a:solidFill>
                <a:schemeClr val="tx1"/>
              </a:solidFill>
            </a:endParaRPr>
          </a:p>
        </p:txBody>
      </p:sp>
      <p:cxnSp>
        <p:nvCxnSpPr>
          <p:cNvPr id="19" name="Straight Connector 18">
            <a:extLst>
              <a:ext uri="{FF2B5EF4-FFF2-40B4-BE49-F238E27FC236}">
                <a16:creationId xmlns:a16="http://schemas.microsoft.com/office/drawing/2014/main" id="{AD455BEA-6E29-435D-A5DB-88C5853E5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2241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78F7EFB-4110-4DC1-AEC5-3389619BDF08}"/>
              </a:ext>
            </a:extLst>
          </p:cNvPr>
          <p:cNvSpPr>
            <a:spLocks noGrp="1"/>
          </p:cNvSpPr>
          <p:nvPr>
            <p:ph type="body" sz="half" idx="2"/>
          </p:nvPr>
        </p:nvSpPr>
        <p:spPr>
          <a:xfrm>
            <a:off x="1069849" y="2855840"/>
            <a:ext cx="6233003" cy="3196168"/>
          </a:xfrm>
        </p:spPr>
        <p:txBody>
          <a:bodyPr vert="horz" lIns="91440" tIns="45720" rIns="91440" bIns="45720" rtlCol="0">
            <a:normAutofit/>
          </a:bodyPr>
          <a:lstStyle/>
          <a:p>
            <a:pPr indent="-320040">
              <a:spcBef>
                <a:spcPts val="930"/>
              </a:spcBef>
              <a:buFont typeface="Corbel" panose="020B0503020204020204" pitchFamily="34" charset="0"/>
              <a:buChar char="–"/>
            </a:pPr>
            <a:r>
              <a:rPr lang="en-GB" sz="2800" dirty="0">
                <a:solidFill>
                  <a:schemeClr val="tx1"/>
                </a:solidFill>
              </a:rPr>
              <a:t>the emergence of "lyric poetry," known as a genre in which the poet expresses his/her most sincere feelings, is dated to the 8th century BC. </a:t>
            </a:r>
            <a:endParaRPr lang="tr-TR" sz="2800" dirty="0">
              <a:solidFill>
                <a:schemeClr val="tx1"/>
              </a:solidFill>
            </a:endParaRPr>
          </a:p>
          <a:p>
            <a:pPr indent="-320040">
              <a:spcBef>
                <a:spcPts val="930"/>
              </a:spcBef>
              <a:buFont typeface="Corbel" panose="020B0503020204020204" pitchFamily="34" charset="0"/>
              <a:buChar char="–"/>
            </a:pPr>
            <a:r>
              <a:rPr lang="en-US" sz="2800" dirty="0">
                <a:solidFill>
                  <a:schemeClr val="tx1"/>
                </a:solidFill>
              </a:rPr>
              <a:t>changes in religious beliefs</a:t>
            </a:r>
          </a:p>
        </p:txBody>
      </p:sp>
      <p:sp>
        <p:nvSpPr>
          <p:cNvPr id="21" name="Rounded Rectangle 18">
            <a:extLst>
              <a:ext uri="{FF2B5EF4-FFF2-40B4-BE49-F238E27FC236}">
                <a16:creationId xmlns:a16="http://schemas.microsoft.com/office/drawing/2014/main" id="{C0279480-9DCB-4A52-99D2-EF55FEE1F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7012862"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BB56CAF-114A-46B7-A31D-ABC5E4D81540}"/>
              </a:ext>
            </a:extLst>
          </p:cNvPr>
          <p:cNvSpPr txBox="1"/>
          <p:nvPr/>
        </p:nvSpPr>
        <p:spPr>
          <a:xfrm>
            <a:off x="9642488" y="6602681"/>
            <a:ext cx="206178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Ancient World </a:t>
            </a:r>
            <a:r>
              <a:rPr lang="tr-TR" sz="900" i="1" dirty="0" err="1"/>
              <a:t>History</a:t>
            </a:r>
            <a:endParaRPr lang="en-GB" sz="900" dirty="0"/>
          </a:p>
        </p:txBody>
      </p:sp>
    </p:spTree>
    <p:extLst>
      <p:ext uri="{BB962C8B-B14F-4D97-AF65-F5344CB8AC3E}">
        <p14:creationId xmlns:p14="http://schemas.microsoft.com/office/powerpoint/2010/main" val="95119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37DB41-AD1D-43E2-A319-00B66F303928}"/>
              </a:ext>
            </a:extLst>
          </p:cNvPr>
          <p:cNvSpPr/>
          <p:nvPr/>
        </p:nvSpPr>
        <p:spPr>
          <a:xfrm>
            <a:off x="2065020" y="1891576"/>
            <a:ext cx="9685020" cy="2708434"/>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GB" sz="3200" dirty="0"/>
              <a:t>lyric poetry</a:t>
            </a:r>
            <a:r>
              <a:rPr lang="tr-TR" sz="3200" dirty="0"/>
              <a:t> </a:t>
            </a:r>
            <a:r>
              <a:rPr lang="en-GB" sz="3200" dirty="0"/>
              <a:t>reveals personal feelings, and keeps the religious characteristics, as well. </a:t>
            </a:r>
            <a:endParaRPr lang="tr-TR" sz="3200" dirty="0"/>
          </a:p>
          <a:p>
            <a:pPr marL="457200" indent="-457200">
              <a:spcBef>
                <a:spcPts val="600"/>
              </a:spcBef>
              <a:spcAft>
                <a:spcPts val="600"/>
              </a:spcAft>
              <a:buFont typeface="Arial" panose="020B0604020202020204" pitchFamily="34" charset="0"/>
              <a:buChar char="•"/>
            </a:pPr>
            <a:r>
              <a:rPr lang="en-GB" sz="3200" dirty="0"/>
              <a:t>appeared towards the end of the 8th century when the epic poem, carrying all the characteristics of the heroic age, did not satisfy the people.</a:t>
            </a:r>
          </a:p>
        </p:txBody>
      </p:sp>
    </p:spTree>
    <p:extLst>
      <p:ext uri="{BB962C8B-B14F-4D97-AF65-F5344CB8AC3E}">
        <p14:creationId xmlns:p14="http://schemas.microsoft.com/office/powerpoint/2010/main" val="138715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6B0133-F202-4CE4-87C2-D1AA6F2F5AFF}"/>
              </a:ext>
            </a:extLst>
          </p:cNvPr>
          <p:cNvSpPr/>
          <p:nvPr/>
        </p:nvSpPr>
        <p:spPr>
          <a:xfrm>
            <a:off x="2705100" y="1702500"/>
            <a:ext cx="9250680" cy="3046988"/>
          </a:xfrm>
          <a:prstGeom prst="rect">
            <a:avLst/>
          </a:prstGeom>
        </p:spPr>
        <p:txBody>
          <a:bodyPr wrap="square">
            <a:spAutoFit/>
          </a:bodyPr>
          <a:lstStyle/>
          <a:p>
            <a:pPr marL="457200" indent="-457200">
              <a:buFont typeface="Arial" panose="020B0604020202020204" pitchFamily="34" charset="0"/>
              <a:buChar char="•"/>
            </a:pPr>
            <a:r>
              <a:rPr lang="en-GB" sz="3200" dirty="0"/>
              <a:t>The lyrical element, first seen in songs and epics, turned into the form of lyric poetry, and became a literary genre starting from the 7th century BC.</a:t>
            </a:r>
            <a:endParaRPr lang="tr-TR" sz="3200" dirty="0"/>
          </a:p>
          <a:p>
            <a:pPr marL="457200" indent="-457200">
              <a:buFont typeface="Arial" panose="020B0604020202020204" pitchFamily="34" charset="0"/>
              <a:buChar char="•"/>
            </a:pPr>
            <a:r>
              <a:rPr lang="en-GB" sz="3200" dirty="0"/>
              <a:t>The poets who produced such works included issues related to love and patriotism, as well as moral advice and philosophical ideas</a:t>
            </a:r>
            <a:r>
              <a:rPr lang="tr-TR" sz="3200" dirty="0"/>
              <a:t>.</a:t>
            </a:r>
            <a:endParaRPr lang="en-GB" sz="3200" dirty="0"/>
          </a:p>
        </p:txBody>
      </p:sp>
    </p:spTree>
    <p:extLst>
      <p:ext uri="{BB962C8B-B14F-4D97-AF65-F5344CB8AC3E}">
        <p14:creationId xmlns:p14="http://schemas.microsoft.com/office/powerpoint/2010/main" val="340718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42E0E1-9606-4FFE-B7A2-3088D53FC58D}"/>
              </a:ext>
            </a:extLst>
          </p:cNvPr>
          <p:cNvSpPr/>
          <p:nvPr/>
        </p:nvSpPr>
        <p:spPr>
          <a:xfrm>
            <a:off x="2279042" y="2230501"/>
            <a:ext cx="8862060" cy="2062103"/>
          </a:xfrm>
          <a:prstGeom prst="rect">
            <a:avLst/>
          </a:prstGeom>
        </p:spPr>
        <p:txBody>
          <a:bodyPr wrap="square">
            <a:spAutoFit/>
          </a:bodyPr>
          <a:lstStyle/>
          <a:p>
            <a:r>
              <a:rPr lang="en-GB" sz="3200" dirty="0"/>
              <a:t>The development of this genre, in which especially personal and sometimes collective feelings and excitements were expressed, occurred at the same time to the development of music</a:t>
            </a:r>
            <a:r>
              <a:rPr lang="tr-TR" sz="3200" dirty="0"/>
              <a:t>.</a:t>
            </a:r>
            <a:endParaRPr lang="en-GB" sz="3200" dirty="0"/>
          </a:p>
        </p:txBody>
      </p:sp>
    </p:spTree>
    <p:extLst>
      <p:ext uri="{BB962C8B-B14F-4D97-AF65-F5344CB8AC3E}">
        <p14:creationId xmlns:p14="http://schemas.microsoft.com/office/powerpoint/2010/main" val="120403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0DEB47-9368-43F7-B9FD-11B22EFAC672}"/>
              </a:ext>
            </a:extLst>
          </p:cNvPr>
          <p:cNvSpPr/>
          <p:nvPr/>
        </p:nvSpPr>
        <p:spPr>
          <a:xfrm>
            <a:off x="1322401" y="1918075"/>
            <a:ext cx="7577262" cy="2062103"/>
          </a:xfrm>
          <a:prstGeom prst="rect">
            <a:avLst/>
          </a:prstGeom>
        </p:spPr>
        <p:txBody>
          <a:bodyPr wrap="square">
            <a:spAutoFit/>
          </a:bodyPr>
          <a:lstStyle/>
          <a:p>
            <a:r>
              <a:rPr lang="en-GB" sz="3200" b="1" dirty="0"/>
              <a:t>“</a:t>
            </a:r>
            <a:r>
              <a:rPr lang="en-GB" sz="3200" b="1" dirty="0" err="1"/>
              <a:t>lyrikos</a:t>
            </a:r>
            <a:r>
              <a:rPr lang="en-GB" sz="3200" b="1" dirty="0"/>
              <a:t>” is the poet </a:t>
            </a:r>
            <a:r>
              <a:rPr lang="en-GB" sz="3200" dirty="0"/>
              <a:t>who wrote poems to be sung in front of a certain group with the seven-string </a:t>
            </a:r>
            <a:r>
              <a:rPr lang="en-GB" sz="3200" b="1" dirty="0"/>
              <a:t>lyre (lyra) </a:t>
            </a:r>
            <a:r>
              <a:rPr lang="en-GB" sz="3200" dirty="0"/>
              <a:t>which is claimed to be found by the god Hermes.</a:t>
            </a:r>
            <a:endParaRPr lang="tr-TR" sz="3200" dirty="0"/>
          </a:p>
        </p:txBody>
      </p:sp>
      <p:pic>
        <p:nvPicPr>
          <p:cNvPr id="5" name="Picture 4" descr="A close up of a logo&#10;&#10;Description automatically generated">
            <a:extLst>
              <a:ext uri="{FF2B5EF4-FFF2-40B4-BE49-F238E27FC236}">
                <a16:creationId xmlns:a16="http://schemas.microsoft.com/office/drawing/2014/main" id="{FC606DB4-A151-443C-99F2-B9B2ABC24E4D}"/>
              </a:ext>
            </a:extLst>
          </p:cNvPr>
          <p:cNvPicPr>
            <a:picLocks noChangeAspect="1"/>
          </p:cNvPicPr>
          <p:nvPr/>
        </p:nvPicPr>
        <p:blipFill>
          <a:blip r:embed="rId2"/>
          <a:stretch>
            <a:fillRect/>
          </a:stretch>
        </p:blipFill>
        <p:spPr>
          <a:xfrm>
            <a:off x="9223513" y="2705861"/>
            <a:ext cx="2592125" cy="3758581"/>
          </a:xfrm>
          <a:prstGeom prst="rect">
            <a:avLst/>
          </a:prstGeom>
        </p:spPr>
      </p:pic>
      <p:sp>
        <p:nvSpPr>
          <p:cNvPr id="4" name="TextBox 3">
            <a:extLst>
              <a:ext uri="{FF2B5EF4-FFF2-40B4-BE49-F238E27FC236}">
                <a16:creationId xmlns:a16="http://schemas.microsoft.com/office/drawing/2014/main" id="{CCC9668E-034C-4EFD-8B55-B6616D713802}"/>
              </a:ext>
            </a:extLst>
          </p:cNvPr>
          <p:cNvSpPr txBox="1"/>
          <p:nvPr/>
        </p:nvSpPr>
        <p:spPr>
          <a:xfrm>
            <a:off x="9223513" y="6464442"/>
            <a:ext cx="1502334"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Angel</a:t>
            </a:r>
            <a:r>
              <a:rPr lang="tr-TR" sz="900" i="1" dirty="0"/>
              <a:t> Fire</a:t>
            </a:r>
            <a:endParaRPr lang="en-GB" sz="900" i="1" dirty="0"/>
          </a:p>
        </p:txBody>
      </p:sp>
    </p:spTree>
    <p:extLst>
      <p:ext uri="{BB962C8B-B14F-4D97-AF65-F5344CB8AC3E}">
        <p14:creationId xmlns:p14="http://schemas.microsoft.com/office/powerpoint/2010/main" val="277505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0BF1F4-6FCB-48F5-A1FB-8EEB76127387}"/>
              </a:ext>
            </a:extLst>
          </p:cNvPr>
          <p:cNvSpPr/>
          <p:nvPr/>
        </p:nvSpPr>
        <p:spPr>
          <a:xfrm>
            <a:off x="2499360" y="1320076"/>
            <a:ext cx="9433560" cy="3693319"/>
          </a:xfrm>
          <a:prstGeom prst="rect">
            <a:avLst/>
          </a:prstGeom>
        </p:spPr>
        <p:txBody>
          <a:bodyPr wrap="square">
            <a:spAutoFit/>
          </a:bodyPr>
          <a:lstStyle/>
          <a:p>
            <a:pPr marL="457200" indent="-457200">
              <a:spcAft>
                <a:spcPts val="600"/>
              </a:spcAft>
              <a:buFont typeface="Arial" panose="020B0604020202020204" pitchFamily="34" charset="0"/>
              <a:buChar char="•"/>
            </a:pPr>
            <a:r>
              <a:rPr lang="en-GB" sz="3200" dirty="0"/>
              <a:t>The lyric poetry</a:t>
            </a:r>
            <a:r>
              <a:rPr lang="tr-TR" sz="3200" dirty="0"/>
              <a:t> </a:t>
            </a:r>
            <a:r>
              <a:rPr lang="en-GB" sz="3200" dirty="0"/>
              <a:t>is divided into four types</a:t>
            </a:r>
            <a:r>
              <a:rPr lang="tr-TR" sz="3200" dirty="0"/>
              <a:t>:</a:t>
            </a:r>
          </a:p>
          <a:p>
            <a:pPr marL="2343150" lvl="4" indent="-514350">
              <a:buFont typeface="+mj-lt"/>
              <a:buAutoNum type="alphaLcParenR"/>
            </a:pPr>
            <a:r>
              <a:rPr lang="en-GB" sz="3200" dirty="0"/>
              <a:t>elegiac poetry,</a:t>
            </a:r>
            <a:endParaRPr lang="tr-TR" sz="3200" dirty="0"/>
          </a:p>
          <a:p>
            <a:pPr marL="2343150" lvl="4" indent="-514350">
              <a:buFont typeface="+mj-lt"/>
              <a:buAutoNum type="alphaLcParenR"/>
            </a:pPr>
            <a:r>
              <a:rPr lang="en-GB" sz="3200" dirty="0"/>
              <a:t>iambic poetry (</a:t>
            </a:r>
            <a:r>
              <a:rPr lang="en-GB" sz="3200" dirty="0" err="1"/>
              <a:t>iambos</a:t>
            </a:r>
            <a:r>
              <a:rPr lang="en-GB" sz="3200" dirty="0"/>
              <a:t>),</a:t>
            </a:r>
            <a:endParaRPr lang="tr-TR" sz="3200" dirty="0"/>
          </a:p>
          <a:p>
            <a:pPr marL="2343150" lvl="4" indent="-514350">
              <a:buFont typeface="+mj-lt"/>
              <a:buAutoNum type="alphaLcParenR"/>
            </a:pPr>
            <a:r>
              <a:rPr lang="en-GB" sz="3200" dirty="0"/>
              <a:t>solo lyric (or monodic lyric) </a:t>
            </a:r>
            <a:endParaRPr lang="tr-TR" sz="3200" dirty="0"/>
          </a:p>
          <a:p>
            <a:pPr marL="2343150" lvl="4" indent="-514350">
              <a:buFont typeface="+mj-lt"/>
              <a:buAutoNum type="alphaLcParenR"/>
            </a:pPr>
            <a:r>
              <a:rPr lang="en-GB" sz="3200" dirty="0"/>
              <a:t>choral lyric</a:t>
            </a:r>
            <a:r>
              <a:rPr lang="tr-TR" sz="3200" dirty="0"/>
              <a:t> </a:t>
            </a:r>
          </a:p>
          <a:p>
            <a:pPr marL="457200" indent="-457200">
              <a:spcBef>
                <a:spcPts val="600"/>
              </a:spcBef>
              <a:buFont typeface="Arial" panose="020B0604020202020204" pitchFamily="34" charset="0"/>
              <a:buChar char="•"/>
            </a:pPr>
            <a:r>
              <a:rPr lang="en-GB" sz="3200" dirty="0"/>
              <a:t>makes use of the limitless possibilities of the human body, voice and instruments.</a:t>
            </a:r>
          </a:p>
        </p:txBody>
      </p:sp>
    </p:spTree>
    <p:extLst>
      <p:ext uri="{BB962C8B-B14F-4D97-AF65-F5344CB8AC3E}">
        <p14:creationId xmlns:p14="http://schemas.microsoft.com/office/powerpoint/2010/main" val="182329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FC52-9F08-47C0-B0C4-2428B470462A}"/>
              </a:ext>
            </a:extLst>
          </p:cNvPr>
          <p:cNvSpPr>
            <a:spLocks noGrp="1"/>
          </p:cNvSpPr>
          <p:nvPr>
            <p:ph type="title"/>
          </p:nvPr>
        </p:nvSpPr>
        <p:spPr>
          <a:xfrm>
            <a:off x="2933700" y="1097279"/>
            <a:ext cx="8770571" cy="1031781"/>
          </a:xfrm>
        </p:spPr>
        <p:txBody>
          <a:bodyPr/>
          <a:lstStyle/>
          <a:p>
            <a:r>
              <a:rPr lang="en-GB" dirty="0">
                <a:solidFill>
                  <a:schemeClr val="tx1"/>
                </a:solidFill>
              </a:rPr>
              <a:t>Elegiac lyric</a:t>
            </a:r>
          </a:p>
        </p:txBody>
      </p:sp>
      <p:sp>
        <p:nvSpPr>
          <p:cNvPr id="3" name="Content Placeholder 2">
            <a:extLst>
              <a:ext uri="{FF2B5EF4-FFF2-40B4-BE49-F238E27FC236}">
                <a16:creationId xmlns:a16="http://schemas.microsoft.com/office/drawing/2014/main" id="{3E968825-7282-4EEB-8697-FB6D61ECCD2E}"/>
              </a:ext>
            </a:extLst>
          </p:cNvPr>
          <p:cNvSpPr>
            <a:spLocks noGrp="1"/>
          </p:cNvSpPr>
          <p:nvPr>
            <p:ph idx="1"/>
          </p:nvPr>
        </p:nvSpPr>
        <p:spPr>
          <a:xfrm>
            <a:off x="2933700" y="3032760"/>
            <a:ext cx="8770571" cy="2042160"/>
          </a:xfrm>
        </p:spPr>
        <p:txBody>
          <a:bodyPr>
            <a:normAutofit/>
          </a:bodyPr>
          <a:lstStyle/>
          <a:p>
            <a:r>
              <a:rPr lang="en-GB" sz="3200" dirty="0">
                <a:solidFill>
                  <a:schemeClr val="tx1"/>
                </a:solidFill>
              </a:rPr>
              <a:t>one of the oldest forms of lyric poetry</a:t>
            </a:r>
            <a:endParaRPr lang="tr-TR" sz="3200" dirty="0">
              <a:solidFill>
                <a:schemeClr val="tx1"/>
              </a:solidFill>
            </a:endParaRPr>
          </a:p>
          <a:p>
            <a:r>
              <a:rPr lang="en-GB" sz="3200" dirty="0">
                <a:solidFill>
                  <a:schemeClr val="tx1"/>
                </a:solidFill>
              </a:rPr>
              <a:t>is similar to epos in terms of language and form.</a:t>
            </a:r>
            <a:endParaRPr lang="tr-TR" sz="3200" dirty="0">
              <a:solidFill>
                <a:schemeClr val="tx1"/>
              </a:solidFill>
            </a:endParaRPr>
          </a:p>
        </p:txBody>
      </p:sp>
    </p:spTree>
    <p:extLst>
      <p:ext uri="{BB962C8B-B14F-4D97-AF65-F5344CB8AC3E}">
        <p14:creationId xmlns:p14="http://schemas.microsoft.com/office/powerpoint/2010/main" val="887324358"/>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otalTime>335</TotalTime>
  <Words>754</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Schoolbook</vt:lpstr>
      <vt:lpstr>Corbel</vt:lpstr>
      <vt:lpstr>Feathered</vt:lpstr>
      <vt:lpstr>GENERAL CHARACTERISTICS AND TYPES OF THE OLD GREEK LYRIC POETRY</vt:lpstr>
      <vt:lpstr>PowerPoint Presentation</vt:lpstr>
      <vt:lpstr>lyric poetry</vt:lpstr>
      <vt:lpstr>PowerPoint Presentation</vt:lpstr>
      <vt:lpstr>PowerPoint Presentation</vt:lpstr>
      <vt:lpstr>PowerPoint Presentation</vt:lpstr>
      <vt:lpstr>PowerPoint Presentation</vt:lpstr>
      <vt:lpstr>PowerPoint Presentation</vt:lpstr>
      <vt:lpstr>Elegiac lyric</vt:lpstr>
      <vt:lpstr>Iambos </vt:lpstr>
      <vt:lpstr>choral lyric </vt:lpstr>
      <vt:lpstr>Monodic (or solo) lyric</vt:lpstr>
      <vt:lpstr>SAPPHO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AND TYPES OF THE OLD GREEK LYRIC POETRY</dc:title>
  <dc:creator>Lecturer</dc:creator>
  <cp:lastModifiedBy>Author</cp:lastModifiedBy>
  <cp:revision>57</cp:revision>
  <dcterms:created xsi:type="dcterms:W3CDTF">2020-10-26T20:22:07Z</dcterms:created>
  <dcterms:modified xsi:type="dcterms:W3CDTF">2022-06-28T18:38:25Z</dcterms:modified>
</cp:coreProperties>
</file>