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7"/>
  </p:notesMasterIdLst>
  <p:handoutMasterIdLst>
    <p:handoutMasterId r:id="rId18"/>
  </p:handoutMasterIdLst>
  <p:sldIdLst>
    <p:sldId id="668" r:id="rId4"/>
    <p:sldId id="669" r:id="rId5"/>
    <p:sldId id="670" r:id="rId6"/>
    <p:sldId id="671" r:id="rId7"/>
    <p:sldId id="672" r:id="rId8"/>
    <p:sldId id="673" r:id="rId9"/>
    <p:sldId id="674" r:id="rId10"/>
    <p:sldId id="675" r:id="rId11"/>
    <p:sldId id="676" r:id="rId12"/>
    <p:sldId id="677" r:id="rId13"/>
    <p:sldId id="678" r:id="rId14"/>
    <p:sldId id="679" r:id="rId15"/>
    <p:sldId id="680"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12.02.2020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2/12/2020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2/12/2020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2/12/2020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2/12/2020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2/12/2020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2/12/2020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2/12/2020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2/12/2020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2/12/2020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2/12/2020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2/12/2020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2/12/2020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2/12/2020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2/12/2020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2/12/2020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2/12/2020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2/12/2020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2/12/2020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2/12/2020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2/12/2020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2/12/2020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2/12/2020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308370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2/12/2020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2/12/2020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2/12/2020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2/12/2020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2/12/2020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2/12/2020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2/12/2020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2/12/2020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3" r:id="rId3"/>
    <p:sldLayoutId id="2147483694"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2" Type="http://schemas.openxmlformats.org/officeDocument/2006/relationships/image" Target="../media/image302.png"/><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259080"/>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402</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GAYRİMENKUL VE VARLIK DEĞERLEME II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Prof. Dr. </a:t>
            </a:r>
            <a:r>
              <a:rPr lang="en-US" sz="1600" b="1" dirty="0">
                <a:latin typeface="Arial" panose="020B0604020202020204" pitchFamily="34" charset="0"/>
                <a:ea typeface="Times New Roman" panose="02020603050405020304" pitchFamily="18" charset="0"/>
                <a:cs typeface="Arial" panose="020B0604020202020204" pitchFamily="34" charset="0"/>
              </a:rPr>
              <a:t>Harun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0" y="646189"/>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Taşınmaz Üzerindeki Hakların ve Faydaların Değerlenmesi</a:t>
            </a:r>
          </a:p>
        </p:txBody>
      </p:sp>
      <p:sp>
        <p:nvSpPr>
          <p:cNvPr id="8" name="Dikdörtgen 15"/>
          <p:cNvSpPr/>
          <p:nvPr/>
        </p:nvSpPr>
        <p:spPr>
          <a:xfrm>
            <a:off x="555172" y="1163715"/>
            <a:ext cx="8409214" cy="2531462"/>
          </a:xfrm>
          <a:prstGeom prst="rect">
            <a:avLst/>
          </a:prstGeom>
        </p:spPr>
        <p:txBody>
          <a:bodyPr wrap="square" lIns="68580" tIns="34290" rIns="68580" bIns="34290">
            <a:spAutoFit/>
          </a:bodyPr>
          <a:lstStyle/>
          <a:p>
            <a:pPr marL="290512" indent="-285750" algn="just">
              <a:spcAft>
                <a:spcPts val="450"/>
              </a:spcAft>
              <a:buClr>
                <a:srgbClr val="503FAE"/>
              </a:buClr>
              <a:buFont typeface="Wingdings" panose="05000000000000000000" pitchFamily="2" charset="2"/>
              <a:buChar char="q"/>
            </a:pPr>
            <a:r>
              <a:rPr lang="tr-TR" sz="2000" b="1" dirty="0">
                <a:ea typeface="Arial Unicode MS" panose="020B0604020202020204" pitchFamily="34" charset="-128"/>
                <a:cs typeface="Arial Unicode MS" panose="020B0604020202020204" pitchFamily="34" charset="-128"/>
              </a:rPr>
              <a:t>Örnek: </a:t>
            </a:r>
            <a:r>
              <a:rPr lang="tr-TR" sz="2000" dirty="0">
                <a:ea typeface="Arial Unicode MS" panose="020B0604020202020204" pitchFamily="34" charset="-128"/>
                <a:cs typeface="Arial Unicode MS" panose="020B0604020202020204" pitchFamily="34" charset="-128"/>
              </a:rPr>
              <a:t>Taşınmaz üzerinde 20 yıl süreli intifa hakkı tesis edilmiş olup, bu sürenin ilk 7 yılı dolmuştur. Kalan 13 yıl için intifa hakkı değeri saptanacaktır. Konu taşınmaz ve çevresinde yapılan araştırmada benzer özellikli taşınmazların piyasa değeri 120.000 TL ve aylık kira bedelinin 500 TL olduğu saptanmıştır. Her yıl kiranın % 5 oranında artacağı ve fırsat maliyetinin % 10 olduğu kabul edilerek; konu taşınmazın satışı, sigortalı iken doğal afete uğraması, kamulaştırılması ve diğer amaçlarla toplam değeri ile malik ve hak sahibinin payı ne </a:t>
            </a:r>
            <a:r>
              <a:rPr lang="tr-TR" sz="2000" dirty="0" smtClean="0">
                <a:ea typeface="Arial Unicode MS" panose="020B0604020202020204" pitchFamily="34" charset="-128"/>
                <a:cs typeface="Arial Unicode MS" panose="020B0604020202020204" pitchFamily="34" charset="-128"/>
              </a:rPr>
              <a:t>olur</a:t>
            </a:r>
            <a:r>
              <a:rPr lang="tr-TR" sz="2000" dirty="0">
                <a:ea typeface="Arial Unicode MS" panose="020B0604020202020204" pitchFamily="34" charset="-128"/>
                <a:cs typeface="Arial Unicode MS" panose="020B0604020202020204" pitchFamily="34" charset="-128"/>
              </a:rPr>
              <a:t> </a:t>
            </a:r>
            <a:r>
              <a:rPr lang="tr-TR" sz="2000" dirty="0" smtClean="0">
                <a:ea typeface="Arial Unicode MS" panose="020B0604020202020204" pitchFamily="34" charset="-128"/>
                <a:cs typeface="Arial Unicode MS" panose="020B0604020202020204" pitchFamily="34" charset="-128"/>
              </a:rPr>
              <a:t>(</a:t>
            </a:r>
            <a:r>
              <a:rPr lang="tr-TR" sz="2000" dirty="0" err="1" smtClean="0">
                <a:ea typeface="Arial Unicode MS" panose="020B0604020202020204" pitchFamily="34" charset="-128"/>
                <a:cs typeface="Arial Unicode MS" panose="020B0604020202020204" pitchFamily="34" charset="-128"/>
              </a:rPr>
              <a:t>Tanrıvermiş</a:t>
            </a:r>
            <a:r>
              <a:rPr lang="tr-TR" sz="2000" dirty="0" smtClean="0">
                <a:ea typeface="Arial Unicode MS" panose="020B0604020202020204" pitchFamily="34" charset="-128"/>
                <a:cs typeface="Arial Unicode MS" panose="020B0604020202020204" pitchFamily="34" charset="-128"/>
              </a:rPr>
              <a:t>, 2017).</a:t>
            </a:r>
            <a:endParaRPr lang="tr-TR" sz="2000" dirty="0">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8570401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0" y="646189"/>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Taşınmaz Üzerindeki Hakların ve Faydaların Değerlenmesi</a:t>
            </a:r>
          </a:p>
        </p:txBody>
      </p:sp>
      <p:sp>
        <p:nvSpPr>
          <p:cNvPr id="8" name="Dikdörtgen 15"/>
          <p:cNvSpPr/>
          <p:nvPr/>
        </p:nvSpPr>
        <p:spPr>
          <a:xfrm>
            <a:off x="555172" y="1163715"/>
            <a:ext cx="8409214" cy="1300356"/>
          </a:xfrm>
          <a:prstGeom prst="rect">
            <a:avLst/>
          </a:prstGeom>
        </p:spPr>
        <p:txBody>
          <a:bodyPr wrap="square" lIns="68580" tIns="34290" rIns="68580" bIns="34290">
            <a:spAutoFit/>
          </a:bodyPr>
          <a:lstStyle/>
          <a:p>
            <a:pPr marL="290512" indent="-285750" algn="just">
              <a:spcAft>
                <a:spcPts val="450"/>
              </a:spcAft>
              <a:buClr>
                <a:srgbClr val="503FAE"/>
              </a:buClr>
              <a:buFont typeface="Wingdings" panose="05000000000000000000" pitchFamily="2" charset="2"/>
              <a:buChar char="q"/>
            </a:pPr>
            <a:r>
              <a:rPr lang="tr-TR" sz="2000" b="1" dirty="0" smtClean="0">
                <a:ea typeface="Arial Unicode MS" panose="020B0604020202020204" pitchFamily="34" charset="-128"/>
                <a:cs typeface="Arial Unicode MS" panose="020B0604020202020204" pitchFamily="34" charset="-128"/>
              </a:rPr>
              <a:t>Çözüm: </a:t>
            </a:r>
            <a:r>
              <a:rPr lang="tr-TR" sz="2000" dirty="0" smtClean="0">
                <a:ea typeface="Arial Unicode MS" panose="020B0604020202020204" pitchFamily="34" charset="-128"/>
                <a:cs typeface="Arial Unicode MS" panose="020B0604020202020204" pitchFamily="34" charset="-128"/>
              </a:rPr>
              <a:t>Hak 20 yıl süreli olup, 7 yılı dolmuş ve kalan 13 yıl için intifa hakkı değeri saptanacaktır. Aylık kira bedeli 500 TL, yıllık kira artışı % 5 oranında ve fırsat maliyeti % 10 olduğuna göre kalan yararlanmanın bugünkü değeri aşağıdaki gibi hesaplanabilir:</a:t>
            </a:r>
            <a:endParaRPr lang="tr-TR" sz="2000" dirty="0">
              <a:ea typeface="Arial Unicode MS" panose="020B0604020202020204" pitchFamily="34" charset="-128"/>
              <a:cs typeface="Arial Unicode MS" panose="020B0604020202020204" pitchFamily="34" charset="-128"/>
            </a:endParaRPr>
          </a:p>
        </p:txBody>
      </p:sp>
      <mc:AlternateContent xmlns:mc="http://schemas.openxmlformats.org/markup-compatibility/2006" xmlns:a14="http://schemas.microsoft.com/office/drawing/2010/main">
        <mc:Choice Requires="a14">
          <p:sp>
            <p:nvSpPr>
              <p:cNvPr id="2" name="Rectangle 1"/>
              <p:cNvSpPr/>
              <p:nvPr/>
            </p:nvSpPr>
            <p:spPr>
              <a:xfrm>
                <a:off x="849086" y="2339920"/>
                <a:ext cx="6008914" cy="1745350"/>
              </a:xfrm>
              <a:prstGeom prst="rect">
                <a:avLst/>
              </a:prstGeom>
            </p:spPr>
            <p:txBody>
              <a:bodyPr wrap="square">
                <a:spAutoFit/>
              </a:bodyPr>
              <a:lstStyle/>
              <a:p>
                <a:pPr marL="257175" indent="-257175" algn="just">
                  <a:spcAft>
                    <a:spcPts val="450"/>
                  </a:spcAft>
                  <a:buFont typeface="Wingdings" panose="05000000000000000000" pitchFamily="2" charset="2"/>
                  <a:buChar char="Ø"/>
                </a:pPr>
                <a:endParaRPr lang="tr-TR" dirty="0"/>
              </a:p>
              <a:p>
                <a:pPr marL="257175" indent="-257175" algn="just">
                  <a:spcAft>
                    <a:spcPts val="450"/>
                  </a:spcAft>
                  <a:buFont typeface="Wingdings" panose="05000000000000000000" pitchFamily="2" charset="2"/>
                  <a:buChar char="Ø"/>
                </a:pPr>
                <a:r>
                  <a:rPr lang="tr-TR" dirty="0"/>
                  <a:t>BD = </a:t>
                </a:r>
                <a14:m>
                  <m:oMath xmlns:m="http://schemas.openxmlformats.org/officeDocument/2006/math">
                    <m:f>
                      <m:fPr>
                        <m:ctrlPr>
                          <a:rPr lang="tr-TR" i="1">
                            <a:latin typeface="Cambria Math"/>
                          </a:rPr>
                        </m:ctrlPr>
                      </m:fPr>
                      <m:num>
                        <m:r>
                          <a:rPr lang="tr-TR" i="1">
                            <a:latin typeface="Cambria Math" panose="02040503050406030204" pitchFamily="18" charset="0"/>
                          </a:rPr>
                          <m:t>𝐷𝑇</m:t>
                        </m:r>
                      </m:num>
                      <m:den>
                        <m:sSup>
                          <m:sSupPr>
                            <m:ctrlPr>
                              <a:rPr lang="tr-TR" i="1">
                                <a:latin typeface="Cambria Math"/>
                              </a:rPr>
                            </m:ctrlPr>
                          </m:sSupPr>
                          <m:e>
                            <m:r>
                              <a:rPr lang="tr-TR" i="1">
                                <a:latin typeface="Cambria Math" panose="02040503050406030204" pitchFamily="18" charset="0"/>
                              </a:rPr>
                              <m:t>(1+</m:t>
                            </m:r>
                            <m:r>
                              <a:rPr lang="tr-TR" i="1">
                                <a:latin typeface="Cambria Math" panose="02040503050406030204" pitchFamily="18" charset="0"/>
                              </a:rPr>
                              <m:t>𝑓</m:t>
                            </m:r>
                            <m:r>
                              <a:rPr lang="tr-TR" i="1">
                                <a:latin typeface="Cambria Math" panose="02040503050406030204" pitchFamily="18" charset="0"/>
                              </a:rPr>
                              <m:t>)</m:t>
                            </m:r>
                          </m:e>
                          <m:sup>
                            <m:r>
                              <a:rPr lang="tr-TR" i="1">
                                <a:latin typeface="Cambria Math" panose="02040503050406030204" pitchFamily="18" charset="0"/>
                              </a:rPr>
                              <m:t>𝑛</m:t>
                            </m:r>
                          </m:sup>
                        </m:sSup>
                      </m:den>
                    </m:f>
                  </m:oMath>
                </a14:m>
                <a:r>
                  <a:rPr lang="tr-TR" dirty="0"/>
                  <a:t> . </a:t>
                </a:r>
                <a14:m>
                  <m:oMath xmlns:m="http://schemas.openxmlformats.org/officeDocument/2006/math">
                    <m:f>
                      <m:fPr>
                        <m:ctrlPr>
                          <a:rPr lang="tr-TR" i="1">
                            <a:latin typeface="Cambria Math"/>
                          </a:rPr>
                        </m:ctrlPr>
                      </m:fPr>
                      <m:num>
                        <m:sSup>
                          <m:sSupPr>
                            <m:ctrlPr>
                              <a:rPr lang="tr-TR" i="1">
                                <a:latin typeface="Cambria Math"/>
                              </a:rPr>
                            </m:ctrlPr>
                          </m:sSupPr>
                          <m:e>
                            <m:r>
                              <a:rPr lang="tr-TR" i="1">
                                <a:latin typeface="Cambria Math" panose="02040503050406030204" pitchFamily="18" charset="0"/>
                              </a:rPr>
                              <m:t>(1+</m:t>
                            </m:r>
                            <m:r>
                              <a:rPr lang="tr-TR" i="1">
                                <a:latin typeface="Cambria Math" panose="02040503050406030204" pitchFamily="18" charset="0"/>
                              </a:rPr>
                              <m:t>𝑓</m:t>
                            </m:r>
                            <m:r>
                              <a:rPr lang="tr-TR" i="1">
                                <a:latin typeface="Cambria Math" panose="02040503050406030204" pitchFamily="18" charset="0"/>
                              </a:rPr>
                              <m:t>)</m:t>
                            </m:r>
                          </m:e>
                          <m:sup>
                            <m:r>
                              <a:rPr lang="tr-TR" i="1">
                                <a:latin typeface="Cambria Math" panose="02040503050406030204" pitchFamily="18" charset="0"/>
                              </a:rPr>
                              <m:t>𝑛</m:t>
                            </m:r>
                          </m:sup>
                        </m:sSup>
                        <m:r>
                          <a:rPr lang="tr-TR" i="1">
                            <a:latin typeface="Cambria Math" panose="02040503050406030204" pitchFamily="18" charset="0"/>
                          </a:rPr>
                          <m:t>− </m:t>
                        </m:r>
                        <m:sSup>
                          <m:sSupPr>
                            <m:ctrlPr>
                              <a:rPr lang="tr-TR" i="1">
                                <a:latin typeface="Cambria Math"/>
                              </a:rPr>
                            </m:ctrlPr>
                          </m:sSupPr>
                          <m:e>
                            <m:r>
                              <a:rPr lang="tr-TR" i="1">
                                <a:latin typeface="Cambria Math" panose="02040503050406030204" pitchFamily="18" charset="0"/>
                              </a:rPr>
                              <m:t>(1+</m:t>
                            </m:r>
                            <m:r>
                              <a:rPr lang="tr-TR" i="1">
                                <a:latin typeface="Cambria Math" panose="02040503050406030204" pitchFamily="18" charset="0"/>
                              </a:rPr>
                              <m:t>𝑟</m:t>
                            </m:r>
                            <m:r>
                              <a:rPr lang="tr-TR" i="1">
                                <a:latin typeface="Cambria Math" panose="02040503050406030204" pitchFamily="18" charset="0"/>
                              </a:rPr>
                              <m:t>)</m:t>
                            </m:r>
                          </m:e>
                          <m:sup>
                            <m:r>
                              <a:rPr lang="tr-TR" i="1">
                                <a:latin typeface="Cambria Math" panose="02040503050406030204" pitchFamily="18" charset="0"/>
                              </a:rPr>
                              <m:t>𝑛</m:t>
                            </m:r>
                          </m:sup>
                        </m:sSup>
                      </m:num>
                      <m:den>
                        <m:r>
                          <a:rPr lang="tr-TR" i="1">
                            <a:latin typeface="Cambria Math" panose="02040503050406030204" pitchFamily="18" charset="0"/>
                          </a:rPr>
                          <m:t>𝑓</m:t>
                        </m:r>
                        <m:r>
                          <a:rPr lang="tr-TR" i="1">
                            <a:latin typeface="Cambria Math" panose="02040503050406030204" pitchFamily="18" charset="0"/>
                          </a:rPr>
                          <m:t>−</m:t>
                        </m:r>
                        <m:r>
                          <a:rPr lang="tr-TR" i="1">
                            <a:latin typeface="Cambria Math" panose="02040503050406030204" pitchFamily="18" charset="0"/>
                          </a:rPr>
                          <m:t>𝑟</m:t>
                        </m:r>
                      </m:den>
                    </m:f>
                  </m:oMath>
                </a14:m>
                <a:endParaRPr lang="tr-TR" dirty="0"/>
              </a:p>
              <a:p>
                <a:pPr marL="257175" indent="-257175" algn="just">
                  <a:spcAft>
                    <a:spcPts val="450"/>
                  </a:spcAft>
                  <a:buFont typeface="Wingdings" panose="05000000000000000000" pitchFamily="2" charset="2"/>
                  <a:buChar char="Ø"/>
                </a:pPr>
                <a:endParaRPr lang="tr-TR" dirty="0"/>
              </a:p>
              <a:p>
                <a:pPr marL="257175" indent="-257175" algn="just">
                  <a:spcAft>
                    <a:spcPts val="450"/>
                  </a:spcAft>
                  <a:buFont typeface="Wingdings" panose="05000000000000000000" pitchFamily="2" charset="2"/>
                  <a:buChar char="Ø"/>
                </a:pPr>
                <a:r>
                  <a:rPr lang="tr-TR" dirty="0"/>
                  <a:t>BD = </a:t>
                </a:r>
                <a14:m>
                  <m:oMath xmlns:m="http://schemas.openxmlformats.org/officeDocument/2006/math">
                    <m:f>
                      <m:fPr>
                        <m:ctrlPr>
                          <a:rPr lang="tr-TR" i="1">
                            <a:latin typeface="Cambria Math"/>
                          </a:rPr>
                        </m:ctrlPr>
                      </m:fPr>
                      <m:num>
                        <m:r>
                          <a:rPr lang="tr-TR" i="1">
                            <a:latin typeface="Cambria Math" panose="02040503050406030204" pitchFamily="18" charset="0"/>
                          </a:rPr>
                          <m:t>500</m:t>
                        </m:r>
                      </m:num>
                      <m:den>
                        <m:sSup>
                          <m:sSupPr>
                            <m:ctrlPr>
                              <a:rPr lang="tr-TR" i="1">
                                <a:latin typeface="Cambria Math"/>
                              </a:rPr>
                            </m:ctrlPr>
                          </m:sSupPr>
                          <m:e>
                            <m:r>
                              <a:rPr lang="tr-TR" i="1">
                                <a:latin typeface="Cambria Math" panose="02040503050406030204" pitchFamily="18" charset="0"/>
                              </a:rPr>
                              <m:t>(1+0,0083)</m:t>
                            </m:r>
                          </m:e>
                          <m:sup>
                            <m:r>
                              <a:rPr lang="tr-TR" i="1">
                                <a:latin typeface="Cambria Math" panose="02040503050406030204" pitchFamily="18" charset="0"/>
                              </a:rPr>
                              <m:t>156</m:t>
                            </m:r>
                          </m:sup>
                        </m:sSup>
                      </m:den>
                    </m:f>
                  </m:oMath>
                </a14:m>
                <a:r>
                  <a:rPr lang="tr-TR" dirty="0"/>
                  <a:t> . </a:t>
                </a:r>
                <a14:m>
                  <m:oMath xmlns:m="http://schemas.openxmlformats.org/officeDocument/2006/math">
                    <m:f>
                      <m:fPr>
                        <m:ctrlPr>
                          <a:rPr lang="tr-TR" i="1">
                            <a:latin typeface="Cambria Math"/>
                          </a:rPr>
                        </m:ctrlPr>
                      </m:fPr>
                      <m:num>
                        <m:sSup>
                          <m:sSupPr>
                            <m:ctrlPr>
                              <a:rPr lang="tr-TR" i="1">
                                <a:latin typeface="Cambria Math"/>
                              </a:rPr>
                            </m:ctrlPr>
                          </m:sSupPr>
                          <m:e>
                            <m:r>
                              <a:rPr lang="tr-TR" i="1">
                                <a:latin typeface="Cambria Math" panose="02040503050406030204" pitchFamily="18" charset="0"/>
                              </a:rPr>
                              <m:t>(1+0,0083)</m:t>
                            </m:r>
                          </m:e>
                          <m:sup>
                            <m:r>
                              <a:rPr lang="tr-TR" i="1">
                                <a:latin typeface="Cambria Math" panose="02040503050406030204" pitchFamily="18" charset="0"/>
                              </a:rPr>
                              <m:t>156</m:t>
                            </m:r>
                          </m:sup>
                        </m:sSup>
                        <m:r>
                          <a:rPr lang="tr-TR" i="1">
                            <a:latin typeface="Cambria Math" panose="02040503050406030204" pitchFamily="18" charset="0"/>
                          </a:rPr>
                          <m:t>− </m:t>
                        </m:r>
                        <m:sSup>
                          <m:sSupPr>
                            <m:ctrlPr>
                              <a:rPr lang="tr-TR" i="1">
                                <a:latin typeface="Cambria Math"/>
                              </a:rPr>
                            </m:ctrlPr>
                          </m:sSupPr>
                          <m:e>
                            <m:r>
                              <a:rPr lang="tr-TR" i="1">
                                <a:latin typeface="Cambria Math" panose="02040503050406030204" pitchFamily="18" charset="0"/>
                              </a:rPr>
                              <m:t>(1+0,0042)</m:t>
                            </m:r>
                          </m:e>
                          <m:sup>
                            <m:r>
                              <a:rPr lang="tr-TR" i="1">
                                <a:latin typeface="Cambria Math" panose="02040503050406030204" pitchFamily="18" charset="0"/>
                              </a:rPr>
                              <m:t>156</m:t>
                            </m:r>
                          </m:sup>
                        </m:sSup>
                      </m:num>
                      <m:den>
                        <m:r>
                          <a:rPr lang="tr-TR" i="1">
                            <a:latin typeface="Cambria Math" panose="02040503050406030204" pitchFamily="18" charset="0"/>
                          </a:rPr>
                          <m:t>0,0083 −0,0042</m:t>
                        </m:r>
                      </m:den>
                    </m:f>
                  </m:oMath>
                </a14:m>
                <a:r>
                  <a:rPr lang="tr-TR" dirty="0"/>
                  <a:t> = 57.365,53</a:t>
                </a:r>
              </a:p>
            </p:txBody>
          </p:sp>
        </mc:Choice>
        <mc:Fallback xmlns="">
          <p:sp>
            <p:nvSpPr>
              <p:cNvPr id="2" name="Rectangle 1"/>
              <p:cNvSpPr>
                <a:spLocks noRot="1" noChangeAspect="1" noMove="1" noResize="1" noEditPoints="1" noAdjustHandles="1" noChangeArrowheads="1" noChangeShapeType="1" noTextEdit="1"/>
              </p:cNvSpPr>
              <p:nvPr/>
            </p:nvSpPr>
            <p:spPr>
              <a:xfrm>
                <a:off x="849086" y="2339920"/>
                <a:ext cx="6008914" cy="1745350"/>
              </a:xfrm>
              <a:prstGeom prst="rect">
                <a:avLst/>
              </a:prstGeom>
              <a:blipFill rotWithShape="1">
                <a:blip r:embed="rId2"/>
                <a:stretch>
                  <a:fillRect l="-609" b="-1399"/>
                </a:stretch>
              </a:blipFill>
            </p:spPr>
            <p:txBody>
              <a:bodyPr/>
              <a:lstStyle/>
              <a:p>
                <a:r>
                  <a:rPr lang="tr-TR">
                    <a:noFill/>
                  </a:rPr>
                  <a:t> </a:t>
                </a:r>
              </a:p>
            </p:txBody>
          </p:sp>
        </mc:Fallback>
      </mc:AlternateContent>
    </p:spTree>
    <p:extLst>
      <p:ext uri="{BB962C8B-B14F-4D97-AF65-F5344CB8AC3E}">
        <p14:creationId xmlns:p14="http://schemas.microsoft.com/office/powerpoint/2010/main" val="29560326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0" y="646189"/>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Taşınmaz Üzerindeki Hakların ve Faydaların Değerlenmesi</a:t>
            </a:r>
          </a:p>
        </p:txBody>
      </p:sp>
      <p:sp>
        <p:nvSpPr>
          <p:cNvPr id="8" name="Dikdörtgen 15"/>
          <p:cNvSpPr/>
          <p:nvPr/>
        </p:nvSpPr>
        <p:spPr>
          <a:xfrm>
            <a:off x="555172" y="1163715"/>
            <a:ext cx="8409214" cy="1608133"/>
          </a:xfrm>
          <a:prstGeom prst="rect">
            <a:avLst/>
          </a:prstGeom>
        </p:spPr>
        <p:txBody>
          <a:bodyPr wrap="square" lIns="68580" tIns="34290" rIns="68580" bIns="34290">
            <a:spAutoFit/>
          </a:bodyPr>
          <a:lstStyle/>
          <a:p>
            <a:pPr marL="290512" indent="-285750" algn="just">
              <a:spcAft>
                <a:spcPts val="450"/>
              </a:spcAft>
              <a:buClr>
                <a:srgbClr val="503FAE"/>
              </a:buClr>
              <a:buFont typeface="Wingdings" panose="05000000000000000000" pitchFamily="2" charset="2"/>
              <a:buChar char="q"/>
            </a:pPr>
            <a:r>
              <a:rPr lang="tr-TR" sz="2000" b="1" dirty="0" smtClean="0">
                <a:ea typeface="Arial Unicode MS" panose="020B0604020202020204" pitchFamily="34" charset="-128"/>
                <a:cs typeface="Arial Unicode MS" panose="020B0604020202020204" pitchFamily="34" charset="-128"/>
              </a:rPr>
              <a:t>Çözüm: </a:t>
            </a:r>
            <a:r>
              <a:rPr lang="tr-TR" sz="2000" dirty="0">
                <a:ea typeface="Arial Unicode MS" panose="020B0604020202020204" pitchFamily="34" charset="-128"/>
                <a:cs typeface="Arial Unicode MS" panose="020B0604020202020204" pitchFamily="34" charset="-128"/>
              </a:rPr>
              <a:t>Taşınmazın güncel piyasa değeri 120.000 – 57.365,53 = 62.634,47 TL olacaktır. Bu işlem, aylık kira oranı olan % 0,83 oranı ve 156 ay üzerinden saptanmıştır. Üzerinde 20 yıl süreli intifa hakkı olan taşınmazın kalan 13 yıllık yararlanma hakkı olduğu sürece piyasa benzerleri ile aynı değerde olması mümkün olamaz. Satış değeri en fazla 62.635 TL olabilir.</a:t>
            </a:r>
          </a:p>
        </p:txBody>
      </p:sp>
    </p:spTree>
    <p:extLst>
      <p:ext uri="{BB962C8B-B14F-4D97-AF65-F5344CB8AC3E}">
        <p14:creationId xmlns:p14="http://schemas.microsoft.com/office/powerpoint/2010/main" val="8737430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Dikdörtgen 15"/>
          <p:cNvSpPr/>
          <p:nvPr/>
        </p:nvSpPr>
        <p:spPr>
          <a:xfrm>
            <a:off x="555172" y="1163715"/>
            <a:ext cx="8409214" cy="2077492"/>
          </a:xfrm>
          <a:prstGeom prst="rect">
            <a:avLst/>
          </a:prstGeom>
        </p:spPr>
        <p:txBody>
          <a:bodyPr wrap="square" lIns="68580" tIns="34290" rIns="68580" bIns="34290">
            <a:spAutoFit/>
          </a:bodyPr>
          <a:lstStyle/>
          <a:p>
            <a:pPr marL="290512" indent="-285750" algn="just">
              <a:spcAft>
                <a:spcPts val="450"/>
              </a:spcAft>
              <a:buClr>
                <a:srgbClr val="503FAE"/>
              </a:buClr>
              <a:buFont typeface="Wingdings" panose="05000000000000000000" pitchFamily="2" charset="2"/>
              <a:buChar char="q"/>
            </a:pPr>
            <a:r>
              <a:rPr lang="tr-TR" sz="2000" b="1" dirty="0" smtClean="0">
                <a:ea typeface="Arial Unicode MS" panose="020B0604020202020204" pitchFamily="34" charset="-128"/>
                <a:cs typeface="Arial Unicode MS" panose="020B0604020202020204" pitchFamily="34" charset="-128"/>
              </a:rPr>
              <a:t>Kaynaklar</a:t>
            </a:r>
          </a:p>
          <a:p>
            <a:pPr marL="290512" indent="-285750" algn="just">
              <a:spcAft>
                <a:spcPts val="450"/>
              </a:spcAft>
              <a:buClr>
                <a:srgbClr val="503FAE"/>
              </a:buClr>
              <a:buFont typeface="Wingdings" panose="05000000000000000000" pitchFamily="2" charset="2"/>
              <a:buChar char="q"/>
            </a:pPr>
            <a:r>
              <a:rPr lang="tr-TR" sz="1400" dirty="0" err="1" smtClean="0">
                <a:ea typeface="Arial Unicode MS" panose="020B0604020202020204" pitchFamily="34" charset="-128"/>
                <a:cs typeface="Arial Unicode MS" panose="020B0604020202020204" pitchFamily="34" charset="-128"/>
              </a:rPr>
              <a:t>Aliefendioğlu</a:t>
            </a:r>
            <a:r>
              <a:rPr lang="tr-TR" sz="1400" dirty="0" smtClean="0">
                <a:ea typeface="Arial Unicode MS" panose="020B0604020202020204" pitchFamily="34" charset="-128"/>
                <a:cs typeface="Arial Unicode MS" panose="020B0604020202020204" pitchFamily="34" charset="-128"/>
              </a:rPr>
              <a:t>, Y.  ve </a:t>
            </a:r>
            <a:r>
              <a:rPr lang="tr-TR" sz="1400" dirty="0" err="1" smtClean="0">
                <a:ea typeface="Arial Unicode MS" panose="020B0604020202020204" pitchFamily="34" charset="-128"/>
                <a:cs typeface="Arial Unicode MS" panose="020B0604020202020204" pitchFamily="34" charset="-128"/>
              </a:rPr>
              <a:t>Tanrıvermiş</a:t>
            </a:r>
            <a:r>
              <a:rPr lang="tr-TR" sz="1400" dirty="0" smtClean="0">
                <a:ea typeface="Arial Unicode MS" panose="020B0604020202020204" pitchFamily="34" charset="-128"/>
                <a:cs typeface="Arial Unicode MS" panose="020B0604020202020204" pitchFamily="34" charset="-128"/>
              </a:rPr>
              <a:t>, H. </a:t>
            </a:r>
            <a:r>
              <a:rPr lang="tr-TR" sz="1400" dirty="0">
                <a:ea typeface="Arial Unicode MS" panose="020B0604020202020204" pitchFamily="34" charset="-128"/>
                <a:cs typeface="Arial Unicode MS" panose="020B0604020202020204" pitchFamily="34" charset="-128"/>
              </a:rPr>
              <a:t>2015. </a:t>
            </a:r>
            <a:r>
              <a:rPr lang="tr-TR" sz="1400" dirty="0" smtClean="0">
                <a:ea typeface="Arial Unicode MS" panose="020B0604020202020204" pitchFamily="34" charset="-128"/>
                <a:cs typeface="Arial Unicode MS" panose="020B0604020202020204" pitchFamily="34" charset="-128"/>
              </a:rPr>
              <a:t>Kentsel Dönüşüm Sürecinde Taşınmaz ve Proje Değerleme İşlemleri ve Sorunlarının Analizi: Kayseri Büyükşehir Belediyesi </a:t>
            </a:r>
            <a:r>
              <a:rPr lang="tr-TR" sz="1400" dirty="0" err="1" smtClean="0">
                <a:ea typeface="Arial Unicode MS" panose="020B0604020202020204" pitchFamily="34" charset="-128"/>
                <a:cs typeface="Arial Unicode MS" panose="020B0604020202020204" pitchFamily="34" charset="-128"/>
              </a:rPr>
              <a:t>Sahabiye</a:t>
            </a:r>
            <a:r>
              <a:rPr lang="tr-TR" sz="1400" dirty="0" smtClean="0">
                <a:ea typeface="Arial Unicode MS" panose="020B0604020202020204" pitchFamily="34" charset="-128"/>
                <a:cs typeface="Arial Unicode MS" panose="020B0604020202020204" pitchFamily="34" charset="-128"/>
              </a:rPr>
              <a:t> ve Fatih Mahalleleri Dönüşüm Projesi Örneği </a:t>
            </a:r>
            <a:r>
              <a:rPr lang="tr-TR" sz="1400" dirty="0">
                <a:ea typeface="Arial Unicode MS" panose="020B0604020202020204" pitchFamily="34" charset="-128"/>
                <a:cs typeface="Arial Unicode MS" panose="020B0604020202020204" pitchFamily="34" charset="-128"/>
              </a:rPr>
              <a:t>Çerçevesinde Değerlendirme, Uluslararası Sosyal Araştırmalar </a:t>
            </a:r>
            <a:r>
              <a:rPr lang="tr-TR" sz="1400" dirty="0" smtClean="0">
                <a:ea typeface="Arial Unicode MS" panose="020B0604020202020204" pitchFamily="34" charset="-128"/>
                <a:cs typeface="Arial Unicode MS" panose="020B0604020202020204" pitchFamily="34" charset="-128"/>
              </a:rPr>
              <a:t>Dergisi, 8(39).</a:t>
            </a:r>
          </a:p>
          <a:p>
            <a:pPr marL="290512" indent="-285750" algn="just">
              <a:spcAft>
                <a:spcPts val="450"/>
              </a:spcAft>
              <a:buClr>
                <a:srgbClr val="503FAE"/>
              </a:buClr>
              <a:buFont typeface="Wingdings" panose="05000000000000000000" pitchFamily="2" charset="2"/>
              <a:buChar char="q"/>
            </a:pPr>
            <a:r>
              <a:rPr lang="tr-TR" sz="1400" dirty="0" err="1" smtClean="0">
                <a:ea typeface="Arial Unicode MS" panose="020B0604020202020204" pitchFamily="34" charset="-128"/>
                <a:cs typeface="Arial Unicode MS" panose="020B0604020202020204" pitchFamily="34" charset="-128"/>
              </a:rPr>
              <a:t>Tanrıvermiş</a:t>
            </a:r>
            <a:r>
              <a:rPr lang="tr-TR" sz="1400" dirty="0">
                <a:ea typeface="Arial Unicode MS" panose="020B0604020202020204" pitchFamily="34" charset="-128"/>
                <a:cs typeface="Arial Unicode MS" panose="020B0604020202020204" pitchFamily="34" charset="-128"/>
              </a:rPr>
              <a:t>, H. 2017. Gayrimenkul Değerleme Esasları. SPL Sermaye Piyasası Lisanslama Sicil ve Eğitim Kuruluşu, Lisanslama Sınavları Çalışma Kitapları Ders Kodu: 1014 (Konut Değerleme Sınavı, Gayrimenkul Değerleme Sınavı), Ankara.</a:t>
            </a:r>
          </a:p>
          <a:p>
            <a:pPr marL="290512" indent="-285750" algn="just">
              <a:spcAft>
                <a:spcPts val="450"/>
              </a:spcAft>
              <a:buClr>
                <a:srgbClr val="503FAE"/>
              </a:buClr>
              <a:buFont typeface="Wingdings" panose="05000000000000000000" pitchFamily="2" charset="2"/>
              <a:buChar char="q"/>
            </a:pPr>
            <a:r>
              <a:rPr lang="tr-TR" sz="1400" dirty="0" err="1" smtClean="0">
                <a:ea typeface="Arial Unicode MS" panose="020B0604020202020204" pitchFamily="34" charset="-128"/>
                <a:cs typeface="Arial Unicode MS" panose="020B0604020202020204" pitchFamily="34" charset="-128"/>
              </a:rPr>
              <a:t>Taşkesen</a:t>
            </a:r>
            <a:r>
              <a:rPr lang="tr-TR" sz="1400" dirty="0" smtClean="0">
                <a:ea typeface="Arial Unicode MS" panose="020B0604020202020204" pitchFamily="34" charset="-128"/>
                <a:cs typeface="Arial Unicode MS" panose="020B0604020202020204" pitchFamily="34" charset="-128"/>
              </a:rPr>
              <a:t>, N. </a:t>
            </a:r>
            <a:r>
              <a:rPr lang="tr-TR" sz="1400" dirty="0">
                <a:ea typeface="Arial Unicode MS" panose="020B0604020202020204" pitchFamily="34" charset="-128"/>
                <a:cs typeface="Arial Unicode MS" panose="020B0604020202020204" pitchFamily="34" charset="-128"/>
              </a:rPr>
              <a:t>2013. </a:t>
            </a:r>
            <a:r>
              <a:rPr lang="tr-TR" sz="1400" dirty="0" err="1">
                <a:ea typeface="Arial Unicode MS" panose="020B0604020202020204" pitchFamily="34" charset="-128"/>
                <a:cs typeface="Arial Unicode MS" panose="020B0604020202020204" pitchFamily="34" charset="-128"/>
              </a:rPr>
              <a:t>Gayrimaddi</a:t>
            </a:r>
            <a:r>
              <a:rPr lang="tr-TR" sz="1400" dirty="0">
                <a:ea typeface="Arial Unicode MS" panose="020B0604020202020204" pitchFamily="34" charset="-128"/>
                <a:cs typeface="Arial Unicode MS" panose="020B0604020202020204" pitchFamily="34" charset="-128"/>
              </a:rPr>
              <a:t> Hakların Değerlemesi ve </a:t>
            </a:r>
            <a:r>
              <a:rPr lang="tr-TR" sz="1400" dirty="0" smtClean="0">
                <a:ea typeface="Arial Unicode MS" panose="020B0604020202020204" pitchFamily="34" charset="-128"/>
                <a:cs typeface="Arial Unicode MS" panose="020B0604020202020204" pitchFamily="34" charset="-128"/>
              </a:rPr>
              <a:t>Aktifleştirilmesi, Vergi Sorunları Dergisi.  </a:t>
            </a:r>
            <a:endParaRPr lang="tr-TR" sz="1400" dirty="0">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8340130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Dikdörtgen 15"/>
          <p:cNvSpPr/>
          <p:nvPr/>
        </p:nvSpPr>
        <p:spPr>
          <a:xfrm>
            <a:off x="865414" y="1789376"/>
            <a:ext cx="7266215" cy="3280385"/>
          </a:xfrm>
          <a:prstGeom prst="rect">
            <a:avLst/>
          </a:prstGeom>
        </p:spPr>
        <p:txBody>
          <a:bodyPr wrap="square" lIns="68580" tIns="34290" rIns="68580" bIns="34290">
            <a:spAutoFit/>
          </a:bodyPr>
          <a:lstStyle/>
          <a:p>
            <a:pPr marL="4762" algn="ctr">
              <a:spcAft>
                <a:spcPts val="450"/>
              </a:spcAft>
              <a:buClr>
                <a:srgbClr val="503FAE"/>
              </a:buClr>
            </a:pPr>
            <a:r>
              <a:rPr lang="tr-TR" sz="2400" b="1" dirty="0">
                <a:ea typeface="Arial Unicode MS" panose="020B0604020202020204" pitchFamily="34" charset="-128"/>
                <a:cs typeface="Arial Unicode MS" panose="020B0604020202020204" pitchFamily="34" charset="-128"/>
              </a:rPr>
              <a:t>GGY 402</a:t>
            </a:r>
          </a:p>
          <a:p>
            <a:pPr marL="4762" algn="ctr">
              <a:spcAft>
                <a:spcPts val="450"/>
              </a:spcAft>
              <a:buClr>
                <a:srgbClr val="503FAE"/>
              </a:buClr>
            </a:pPr>
            <a:r>
              <a:rPr lang="tr-TR" sz="2400" b="1" dirty="0">
                <a:ea typeface="Arial Unicode MS" panose="020B0604020202020204" pitchFamily="34" charset="-128"/>
                <a:cs typeface="Arial Unicode MS" panose="020B0604020202020204" pitchFamily="34" charset="-128"/>
              </a:rPr>
              <a:t>GAYRİMENKUL VE VARLIK DEĞERLEME II</a:t>
            </a:r>
          </a:p>
          <a:p>
            <a:pPr marL="4762" algn="ctr">
              <a:spcAft>
                <a:spcPts val="450"/>
              </a:spcAft>
              <a:buClr>
                <a:srgbClr val="503FAE"/>
              </a:buClr>
            </a:pPr>
            <a:r>
              <a:rPr lang="tr-TR" sz="2400" b="1" dirty="0">
                <a:ea typeface="Arial Unicode MS" panose="020B0604020202020204" pitchFamily="34" charset="-128"/>
                <a:cs typeface="Arial Unicode MS" panose="020B0604020202020204" pitchFamily="34" charset="-128"/>
              </a:rPr>
              <a:t>	</a:t>
            </a:r>
          </a:p>
          <a:p>
            <a:pPr marL="4762" algn="ctr">
              <a:spcAft>
                <a:spcPts val="450"/>
              </a:spcAft>
              <a:buClr>
                <a:srgbClr val="503FAE"/>
              </a:buClr>
            </a:pPr>
            <a:r>
              <a:rPr lang="tr-TR" sz="2400" b="1" dirty="0">
                <a:ea typeface="Arial Unicode MS" panose="020B0604020202020204" pitchFamily="34" charset="-128"/>
                <a:cs typeface="Arial Unicode MS" panose="020B0604020202020204" pitchFamily="34" charset="-128"/>
              </a:rPr>
              <a:t>10. HAFTA</a:t>
            </a:r>
          </a:p>
          <a:p>
            <a:pPr marL="4762" algn="ctr">
              <a:spcAft>
                <a:spcPts val="450"/>
              </a:spcAft>
              <a:buClr>
                <a:srgbClr val="503FAE"/>
              </a:buClr>
            </a:pPr>
            <a:r>
              <a:rPr lang="tr-TR" sz="2400" b="1" dirty="0">
                <a:ea typeface="Arial Unicode MS" panose="020B0604020202020204" pitchFamily="34" charset="-128"/>
                <a:cs typeface="Arial Unicode MS" panose="020B0604020202020204" pitchFamily="34" charset="-128"/>
              </a:rPr>
              <a:t>Taşınmaz Üzerindeki Hakların ve Faydaların Değerlenmesi, Gayrimenkul Projelerinin Değerleme İşlemleri, Ticari İşletme ve Varlık Değerlemesi (TFRS/UFRS Yönünden Değerleme)</a:t>
            </a:r>
          </a:p>
        </p:txBody>
      </p:sp>
    </p:spTree>
    <p:extLst>
      <p:ext uri="{BB962C8B-B14F-4D97-AF65-F5344CB8AC3E}">
        <p14:creationId xmlns:p14="http://schemas.microsoft.com/office/powerpoint/2010/main" val="41097919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0" y="646189"/>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Taşınmaz Üzerindeki Hakların ve Faydaların Değerlenmesi</a:t>
            </a:r>
          </a:p>
        </p:txBody>
      </p:sp>
      <p:sp>
        <p:nvSpPr>
          <p:cNvPr id="8" name="Dikdörtgen 15"/>
          <p:cNvSpPr/>
          <p:nvPr/>
        </p:nvSpPr>
        <p:spPr>
          <a:xfrm>
            <a:off x="555172" y="1163715"/>
            <a:ext cx="8409214" cy="3454792"/>
          </a:xfrm>
          <a:prstGeom prst="rect">
            <a:avLst/>
          </a:prstGeom>
        </p:spPr>
        <p:txBody>
          <a:bodyPr wrap="square" lIns="68580" tIns="34290" rIns="68580" bIns="34290">
            <a:spAutoFit/>
          </a:bodyPr>
          <a:lstStyle/>
          <a:p>
            <a:pPr marL="290512" indent="-285750" algn="just">
              <a:spcAft>
                <a:spcPts val="450"/>
              </a:spcAft>
              <a:buClr>
                <a:srgbClr val="503FAE"/>
              </a:buClr>
              <a:buFont typeface="Wingdings" panose="05000000000000000000" pitchFamily="2" charset="2"/>
              <a:buChar char="q"/>
            </a:pPr>
            <a:r>
              <a:rPr lang="tr-TR" sz="2000" dirty="0">
                <a:ea typeface="Arial Unicode MS" panose="020B0604020202020204" pitchFamily="34" charset="-128"/>
                <a:cs typeface="Arial Unicode MS" panose="020B0604020202020204" pitchFamily="34" charset="-128"/>
              </a:rPr>
              <a:t>Mutlak haklar, sahibine bütün mallar üzerinde en geniş yetkiler tanıyan ve herkese karşı ileri sürülebilen haklar olarak maddi ve maddi olmayan varlıklar üzerinde ortaya çıkabilmektedir. Maddi olmayan varlıklar üzerindeki mutlak haklar, fikir eserleri şeklinde ortaya çıkabileceği gibi sınai eserler şeklinde de ortaya çıkabilmektedir. </a:t>
            </a:r>
            <a:r>
              <a:rPr lang="tr-TR" sz="2000" dirty="0" err="1" smtClean="0">
                <a:ea typeface="Arial Unicode MS" panose="020B0604020202020204" pitchFamily="34" charset="-128"/>
                <a:cs typeface="Arial Unicode MS" panose="020B0604020202020204" pitchFamily="34" charset="-128"/>
              </a:rPr>
              <a:t>Gayrimaddi</a:t>
            </a:r>
            <a:r>
              <a:rPr lang="tr-TR" sz="2000" dirty="0" smtClean="0">
                <a:ea typeface="Arial Unicode MS" panose="020B0604020202020204" pitchFamily="34" charset="-128"/>
                <a:cs typeface="Arial Unicode MS" panose="020B0604020202020204" pitchFamily="34" charset="-128"/>
              </a:rPr>
              <a:t> </a:t>
            </a:r>
            <a:r>
              <a:rPr lang="tr-TR" sz="2000" dirty="0">
                <a:ea typeface="Arial Unicode MS" panose="020B0604020202020204" pitchFamily="34" charset="-128"/>
                <a:cs typeface="Arial Unicode MS" panose="020B0604020202020204" pitchFamily="34" charset="-128"/>
              </a:rPr>
              <a:t>hak veya varlıklara ilişkin düzenlemeler Türk Medeni Kanun, Gelir Vergisi Kanunu, Vergi Usul Kanunu ve tali mevzuatta yer almakta olup, anılan düzenlemelerde konu daha çok vergisel açıdan ele alınmıştır. Özet olarak gayrimaddi haklar iktisadi işletmeye dahil bir varlık olarak Vergi Usul Kanunu hükümlerine göre değerlenmekte ve amortisman yoluyla itfa edilmekte ve muhasebe uygulamaları genel tebliğlerine göre muhasebeleştirilmektedir (Taşkesen 2013).</a:t>
            </a:r>
          </a:p>
        </p:txBody>
      </p:sp>
    </p:spTree>
    <p:extLst>
      <p:ext uri="{BB962C8B-B14F-4D97-AF65-F5344CB8AC3E}">
        <p14:creationId xmlns:p14="http://schemas.microsoft.com/office/powerpoint/2010/main" val="26219196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0" y="646189"/>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Taşınmaz Üzerindeki Hakların ve Faydaların Değerlenmesi</a:t>
            </a:r>
          </a:p>
        </p:txBody>
      </p:sp>
      <p:sp>
        <p:nvSpPr>
          <p:cNvPr id="8" name="Dikdörtgen 15"/>
          <p:cNvSpPr/>
          <p:nvPr/>
        </p:nvSpPr>
        <p:spPr>
          <a:xfrm>
            <a:off x="555172" y="1163715"/>
            <a:ext cx="8409214" cy="1608133"/>
          </a:xfrm>
          <a:prstGeom prst="rect">
            <a:avLst/>
          </a:prstGeom>
        </p:spPr>
        <p:txBody>
          <a:bodyPr wrap="square" lIns="68580" tIns="34290" rIns="68580" bIns="34290">
            <a:spAutoFit/>
          </a:bodyPr>
          <a:lstStyle/>
          <a:p>
            <a:pPr marL="290512" indent="-285750" algn="just">
              <a:spcAft>
                <a:spcPts val="450"/>
              </a:spcAft>
              <a:buClr>
                <a:srgbClr val="503FAE"/>
              </a:buClr>
              <a:buFont typeface="Wingdings" panose="05000000000000000000" pitchFamily="2" charset="2"/>
              <a:buChar char="q"/>
            </a:pPr>
            <a:r>
              <a:rPr lang="tr-TR" sz="2000" dirty="0">
                <a:ea typeface="Arial Unicode MS" panose="020B0604020202020204" pitchFamily="34" charset="-128"/>
                <a:cs typeface="Arial Unicode MS" panose="020B0604020202020204" pitchFamily="34" charset="-128"/>
              </a:rPr>
              <a:t>Dünyada değerleme çalışmaları; gayrimenkul ve şirket değerleme olmak üzere iki temel bileşene ayrılmaktadır. Ticari veya işletme değerleme çalışmasında; şirketler, kamu iktisadi teşebbüsleri ve kooperatiflerin varlık değerleme çalışmalarının Türk Ticaret Kanunu ve muhasebe standartlarına uygun olarak yapılması gerekmektedir. </a:t>
            </a:r>
          </a:p>
        </p:txBody>
      </p:sp>
    </p:spTree>
    <p:extLst>
      <p:ext uri="{BB962C8B-B14F-4D97-AF65-F5344CB8AC3E}">
        <p14:creationId xmlns:p14="http://schemas.microsoft.com/office/powerpoint/2010/main" val="31895851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0" y="646189"/>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Taşınmaz Üzerindeki Hakların ve Faydaların Değerlenmesi</a:t>
            </a:r>
          </a:p>
        </p:txBody>
      </p:sp>
      <p:sp>
        <p:nvSpPr>
          <p:cNvPr id="8" name="Dikdörtgen 15"/>
          <p:cNvSpPr/>
          <p:nvPr/>
        </p:nvSpPr>
        <p:spPr>
          <a:xfrm>
            <a:off x="555172" y="1163715"/>
            <a:ext cx="8409214" cy="3454792"/>
          </a:xfrm>
          <a:prstGeom prst="rect">
            <a:avLst/>
          </a:prstGeom>
        </p:spPr>
        <p:txBody>
          <a:bodyPr wrap="square" lIns="68580" tIns="34290" rIns="68580" bIns="34290">
            <a:spAutoFit/>
          </a:bodyPr>
          <a:lstStyle/>
          <a:p>
            <a:pPr marL="290512" indent="-285750" algn="just">
              <a:spcAft>
                <a:spcPts val="450"/>
              </a:spcAft>
              <a:buClr>
                <a:srgbClr val="503FAE"/>
              </a:buClr>
              <a:buFont typeface="Wingdings" panose="05000000000000000000" pitchFamily="2" charset="2"/>
              <a:buChar char="q"/>
            </a:pPr>
            <a:r>
              <a:rPr lang="tr-TR" sz="2000" dirty="0">
                <a:ea typeface="Arial Unicode MS" panose="020B0604020202020204" pitchFamily="34" charset="-128"/>
                <a:cs typeface="Arial Unicode MS" panose="020B0604020202020204" pitchFamily="34" charset="-128"/>
              </a:rPr>
              <a:t>Halen birçok kamu iktisadi teşebbüsü, şirket ve kooperatif tarafından Türkiye Finansal Raporlama Standartları (TFRS) kapsamında özellikle Gerçeğe Uygun Değerin Ölçümü Standardı (TFRS 13) ve Maddi Olmayan Varlıklar Standardı (TMS 38)’na uygun olarak boş arazi ve arsalar, yapı ve tesisler ile yardımcı ve tamamlayıcı tesisleri değerleme çalışmaları yanında sınırlı ayni haklar ve gayrimaddi varlıkların değerleme çalışmasının yapılması ile tespit edilen varlıkların ayrıntılı değerleme raporunun (gerçeğe uygun değer veya adil piyasa değeri, yeniden üretim maliyeti, ekonomik/yararlı ömrü ve kalıntı değerinin analizi gibi) hazırlanması işi ihale edilmekte ve bu çalışmaları da Sermaye Piyasası Kurulu mevzuatı dışındaki işler kapsamında değerleme uzmanları ve firmaları </a:t>
            </a:r>
            <a:r>
              <a:rPr lang="tr-TR" sz="2000" dirty="0" smtClean="0">
                <a:ea typeface="Arial Unicode MS" panose="020B0604020202020204" pitchFamily="34" charset="-128"/>
                <a:cs typeface="Arial Unicode MS" panose="020B0604020202020204" pitchFamily="34" charset="-128"/>
              </a:rPr>
              <a:t>yürütmektedir</a:t>
            </a:r>
            <a:r>
              <a:rPr lang="tr-TR" sz="2000" dirty="0">
                <a:ea typeface="Arial Unicode MS" panose="020B0604020202020204" pitchFamily="34" charset="-128"/>
                <a:cs typeface="Arial Unicode MS" panose="020B0604020202020204" pitchFamily="34" charset="-128"/>
              </a:rPr>
              <a:t> </a:t>
            </a:r>
            <a:r>
              <a:rPr lang="tr-TR" sz="2000" dirty="0" smtClean="0">
                <a:ea typeface="Arial Unicode MS" panose="020B0604020202020204" pitchFamily="34" charset="-128"/>
                <a:cs typeface="Arial Unicode MS" panose="020B0604020202020204" pitchFamily="34" charset="-128"/>
              </a:rPr>
              <a:t>(</a:t>
            </a:r>
            <a:r>
              <a:rPr lang="tr-TR" sz="2000" dirty="0" err="1" smtClean="0">
                <a:ea typeface="Arial Unicode MS" panose="020B0604020202020204" pitchFamily="34" charset="-128"/>
                <a:cs typeface="Arial Unicode MS" panose="020B0604020202020204" pitchFamily="34" charset="-128"/>
              </a:rPr>
              <a:t>Tanrıvermiş</a:t>
            </a:r>
            <a:r>
              <a:rPr lang="tr-TR" sz="2000" dirty="0" smtClean="0">
                <a:ea typeface="Arial Unicode MS" panose="020B0604020202020204" pitchFamily="34" charset="-128"/>
                <a:cs typeface="Arial Unicode MS" panose="020B0604020202020204" pitchFamily="34" charset="-128"/>
              </a:rPr>
              <a:t>, 2017).</a:t>
            </a:r>
            <a:endParaRPr lang="tr-TR" sz="2000" dirty="0">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4914857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0" y="646189"/>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Taşınmaz Üzerindeki Hakların ve Faydaların Değerlenmesi</a:t>
            </a:r>
          </a:p>
        </p:txBody>
      </p:sp>
      <p:sp>
        <p:nvSpPr>
          <p:cNvPr id="8" name="Dikdörtgen 15"/>
          <p:cNvSpPr/>
          <p:nvPr/>
        </p:nvSpPr>
        <p:spPr>
          <a:xfrm>
            <a:off x="555172" y="1163715"/>
            <a:ext cx="8409214" cy="3147015"/>
          </a:xfrm>
          <a:prstGeom prst="rect">
            <a:avLst/>
          </a:prstGeom>
        </p:spPr>
        <p:txBody>
          <a:bodyPr wrap="square" lIns="68580" tIns="34290" rIns="68580" bIns="34290">
            <a:spAutoFit/>
          </a:bodyPr>
          <a:lstStyle/>
          <a:p>
            <a:pPr marL="290512" indent="-285750" algn="just">
              <a:spcAft>
                <a:spcPts val="450"/>
              </a:spcAft>
              <a:buClr>
                <a:srgbClr val="503FAE"/>
              </a:buClr>
              <a:buFont typeface="Wingdings" panose="05000000000000000000" pitchFamily="2" charset="2"/>
              <a:buChar char="q"/>
            </a:pPr>
            <a:r>
              <a:rPr lang="tr-TR" sz="2000" dirty="0">
                <a:ea typeface="Arial Unicode MS" panose="020B0604020202020204" pitchFamily="34" charset="-128"/>
                <a:cs typeface="Arial Unicode MS" panose="020B0604020202020204" pitchFamily="34" charset="-128"/>
              </a:rPr>
              <a:t>Taşınmaz lehine irtifak hakkı, bir taşınmaz üzerinde diğer bir taşınmaz lehine konulmuş bir yük olup, yüklü taşınmazın malikini mülkiyet hakkının sağladığı bazı yetkileri kullanmaktan kaçınmaya veya yararlanan taşınmaz malikinin yüklü taşınmazı belirli şekilde kullanmasına katlanmaya zorunlu </a:t>
            </a:r>
            <a:r>
              <a:rPr lang="tr-TR" sz="2000" dirty="0" smtClean="0">
                <a:ea typeface="Arial Unicode MS" panose="020B0604020202020204" pitchFamily="34" charset="-128"/>
                <a:cs typeface="Arial Unicode MS" panose="020B0604020202020204" pitchFamily="34" charset="-128"/>
              </a:rPr>
              <a:t>kılar (Türk Medeni Kanunu). Bir </a:t>
            </a:r>
            <a:r>
              <a:rPr lang="tr-TR" sz="2000" dirty="0">
                <a:ea typeface="Arial Unicode MS" panose="020B0604020202020204" pitchFamily="34" charset="-128"/>
                <a:cs typeface="Arial Unicode MS" panose="020B0604020202020204" pitchFamily="34" charset="-128"/>
              </a:rPr>
              <a:t>taşınmazın üzerinde irtifak hakları, rehin hakları ve taşınmazı yükü tesis edilmiş ise, taşınmazın toplam değerinin; hak sahibi ve malik arasında ayrıştırılması gerekir. Özellikle sınırlı ayni hak tesis edilmiş taşınmazların satışı, kamulaştırılması ve kentsel dönüşme girmesi gibi nedenlerle taşınmazın değerinin; çıplak mülkiyet ve sınırlı ayni hak sahibinin payı olarak iki kısma ayrılması gerekli olur.</a:t>
            </a:r>
          </a:p>
        </p:txBody>
      </p:sp>
    </p:spTree>
    <p:extLst>
      <p:ext uri="{BB962C8B-B14F-4D97-AF65-F5344CB8AC3E}">
        <p14:creationId xmlns:p14="http://schemas.microsoft.com/office/powerpoint/2010/main" val="16100286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0" y="646189"/>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Taşınmaz Üzerindeki Hakların ve Faydaların Değerlenmesi</a:t>
            </a:r>
          </a:p>
        </p:txBody>
      </p:sp>
      <p:sp>
        <p:nvSpPr>
          <p:cNvPr id="8" name="Dikdörtgen 15"/>
          <p:cNvSpPr/>
          <p:nvPr/>
        </p:nvSpPr>
        <p:spPr>
          <a:xfrm>
            <a:off x="555172" y="1163715"/>
            <a:ext cx="8409214" cy="4993675"/>
          </a:xfrm>
          <a:prstGeom prst="rect">
            <a:avLst/>
          </a:prstGeom>
        </p:spPr>
        <p:txBody>
          <a:bodyPr wrap="square" lIns="68580" tIns="34290" rIns="68580" bIns="34290">
            <a:spAutoFit/>
          </a:bodyPr>
          <a:lstStyle/>
          <a:p>
            <a:pPr marL="290512" indent="-285750" algn="just">
              <a:spcAft>
                <a:spcPts val="450"/>
              </a:spcAft>
              <a:buClr>
                <a:srgbClr val="503FAE"/>
              </a:buClr>
              <a:buFont typeface="Wingdings" panose="05000000000000000000" pitchFamily="2" charset="2"/>
              <a:buChar char="q"/>
            </a:pPr>
            <a:r>
              <a:rPr lang="tr-TR" sz="2000" dirty="0">
                <a:ea typeface="Arial Unicode MS" panose="020B0604020202020204" pitchFamily="34" charset="-128"/>
                <a:cs typeface="Arial Unicode MS" panose="020B0604020202020204" pitchFamily="34" charset="-128"/>
              </a:rPr>
              <a:t>Taşınmaz değerlemede tapu kütüğündeki bütün şerhler, beyanlar, irtifak hakları ve rehin hakları dikkate alınarak işlem yapılmakta, irtifak hakları ve rehin hakkı değere dönüşmektedir. Diğer bir ifade ile taşınmazın tapu kütüğündeki irtifak ve rehin hakları, şerhler ve beyanlar, taşınmazın cinsi ile hak sahipliğine ilişkin diğer hususların incelenerek tapu kütüğünde kayıtlı hakların ayrı ayrı taşınmazın değeri üzerindeki etkisinin analiz edilmesi gerekli olmaktadır. Özellikle kentsel dönüşüm proje alanlarında taşınmaz edinmek isteyen hak sahipleri için söz konusu hakların değere dönüşmesi mümkün olmadığına göre bağımsız bölüm veya müstakil konut üzerindeki bütün beyan, şerh, irtifak hakkı ve rehin hakkının yıkım sonrası arsa payı veya arsa üzerine taşınması gerekir. Ancak özellikle 5582 sayılı Konut Finansman Sistemi Kanunu kapsamında kredi ile satın alınan konutlar ile ipotekli taşınmazların yıkım sonrası söz konusu haklarının arsa payına taşınmasının tartışmalı bir durum olduğu bilinmektedir. Halen bu konuda farklı banka ve finansman kurumlarının farklı uygulama yapma eğiliminde oldukları görülmektedir (Aliefendioğlu ve Tanrıvermiş 2015).</a:t>
            </a:r>
          </a:p>
        </p:txBody>
      </p:sp>
    </p:spTree>
    <p:extLst>
      <p:ext uri="{BB962C8B-B14F-4D97-AF65-F5344CB8AC3E}">
        <p14:creationId xmlns:p14="http://schemas.microsoft.com/office/powerpoint/2010/main" val="8144675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0" y="646189"/>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Taşınmaz Üzerindeki Hakların ve Faydaların Değerlenmesi</a:t>
            </a:r>
          </a:p>
        </p:txBody>
      </p:sp>
      <p:sp>
        <p:nvSpPr>
          <p:cNvPr id="8" name="Dikdörtgen 15"/>
          <p:cNvSpPr/>
          <p:nvPr/>
        </p:nvSpPr>
        <p:spPr>
          <a:xfrm>
            <a:off x="555172" y="1163715"/>
            <a:ext cx="8409214" cy="3518912"/>
          </a:xfrm>
          <a:prstGeom prst="rect">
            <a:avLst/>
          </a:prstGeom>
        </p:spPr>
        <p:txBody>
          <a:bodyPr wrap="square" lIns="68580" tIns="34290" rIns="68580" bIns="34290">
            <a:spAutoFit/>
          </a:bodyPr>
          <a:lstStyle/>
          <a:p>
            <a:pPr marL="290512" indent="-285750" algn="just">
              <a:spcAft>
                <a:spcPts val="450"/>
              </a:spcAft>
              <a:buClr>
                <a:srgbClr val="503FAE"/>
              </a:buClr>
              <a:buFont typeface="Wingdings" panose="05000000000000000000" pitchFamily="2" charset="2"/>
              <a:buChar char="q"/>
            </a:pPr>
            <a:r>
              <a:rPr lang="tr-TR" sz="2000" dirty="0">
                <a:ea typeface="Arial Unicode MS" panose="020B0604020202020204" pitchFamily="34" charset="-128"/>
                <a:cs typeface="Arial Unicode MS" panose="020B0604020202020204" pitchFamily="34" charset="-128"/>
              </a:rPr>
              <a:t>İrtifak hakları, rehin ve taşınmaz yükünün değerleme sürecinde bedel veya takdir edilen değere dönüştüğü daha önce açıklanmıştır. Bir hakkın değere dönüşmesi için öncelikle o hakkın parasal karşılığının hesaplanması veya tahmin edilmesi gerekir. Aşağıda seçilmiş sınırlı ayni haklarda değerleme işlemleri aşağıda özet olarak sunulmuştur:</a:t>
            </a:r>
          </a:p>
          <a:p>
            <a:pPr marL="290512" indent="-285750" algn="just">
              <a:spcAft>
                <a:spcPts val="450"/>
              </a:spcAft>
              <a:buClr>
                <a:srgbClr val="503FAE"/>
              </a:buClr>
              <a:buFont typeface="Wingdings" panose="05000000000000000000" pitchFamily="2" charset="2"/>
              <a:buChar char="q"/>
            </a:pPr>
            <a:r>
              <a:rPr lang="tr-TR" sz="2000" dirty="0">
                <a:ea typeface="Arial Unicode MS" panose="020B0604020202020204" pitchFamily="34" charset="-128"/>
                <a:cs typeface="Arial Unicode MS" panose="020B0604020202020204" pitchFamily="34" charset="-128"/>
              </a:rPr>
              <a:t>İntifa Hakkı: Taşınırlar, taşınmazlar, haklar veya bir mal varlığı üzerinde kurulabilen ve aksine düzenleme olmadıkça sahibine, konusu üzerinde tam yararlanma yetkisi sağlayan haktır. Gerçek kişilerde hak sahibinin ölümü; tüzel kişilerde kararlaştırılan sürenin dolması, süre kararlaştırılmamışsa kişiliğin ortadan kalkması ile sona erer. Ancak tüzel kişiler lehine tesis edilen intifa hakkı en çok 100 yıl devam edebilir.</a:t>
            </a:r>
          </a:p>
        </p:txBody>
      </p:sp>
    </p:spTree>
    <p:extLst>
      <p:ext uri="{BB962C8B-B14F-4D97-AF65-F5344CB8AC3E}">
        <p14:creationId xmlns:p14="http://schemas.microsoft.com/office/powerpoint/2010/main" val="14977097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0" y="646189"/>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Taşınmaz Üzerindeki Hakların ve Faydaların Değerlenmesi</a:t>
            </a:r>
          </a:p>
        </p:txBody>
      </p:sp>
      <p:sp>
        <p:nvSpPr>
          <p:cNvPr id="8" name="Dikdörtgen 15"/>
          <p:cNvSpPr/>
          <p:nvPr/>
        </p:nvSpPr>
        <p:spPr>
          <a:xfrm>
            <a:off x="555172" y="1163715"/>
            <a:ext cx="8409214" cy="3762568"/>
          </a:xfrm>
          <a:prstGeom prst="rect">
            <a:avLst/>
          </a:prstGeom>
        </p:spPr>
        <p:txBody>
          <a:bodyPr wrap="square" lIns="68580" tIns="34290" rIns="68580" bIns="34290">
            <a:spAutoFit/>
          </a:bodyPr>
          <a:lstStyle/>
          <a:p>
            <a:pPr marL="290512" indent="-285750" algn="just">
              <a:spcAft>
                <a:spcPts val="450"/>
              </a:spcAft>
              <a:buClr>
                <a:srgbClr val="503FAE"/>
              </a:buClr>
              <a:buFont typeface="Wingdings" panose="05000000000000000000" pitchFamily="2" charset="2"/>
              <a:buChar char="q"/>
            </a:pPr>
            <a:r>
              <a:rPr lang="tr-TR" sz="2000" dirty="0">
                <a:ea typeface="Arial Unicode MS" panose="020B0604020202020204" pitchFamily="34" charset="-128"/>
                <a:cs typeface="Arial Unicode MS" panose="020B0604020202020204" pitchFamily="34" charset="-128"/>
              </a:rPr>
              <a:t>İntifa hakkı, belirli bir gerçek veya tüzel kişiye hakkın konusu üzerinde tam bir yararlanma yetkisi veren, devredilemeyen ve miras yoluyla geçmeyen bir ayni haktır. Hakkın kullandırılmasının bir başkasına devredilmesi sadece borçlandırıcı bir etkiye sahiptir. Kullanmanın devredilmesiyle intifa hakkı sahibi ile üçüncü kişi arasında kişisel bir borç ilişkisi doğar. Taşınmazın vergileri intifa hakkı sahibince ödenir. Harçlar Kanununun 64’ncü maddesine göre tapu harçlarının hesabında, taşınmazın emlak vergisi değerinin 2/3’ü intifa, 1/3’ü çıplak mülkiyet olarak kabul edilmektedir. İntifa hakkı sahibinin bu hakkı süresince, taşınmazın belediyece tahakkuk edecek emlak vergilerini ödemesi gerekir. Hak tesisinde, hak sahibi o yılın sonuna kadar ilgili belediyeye değişiklik beyanı verir. Tapu harcı lehine intifa hakkı tesis edilen tarafından </a:t>
            </a:r>
            <a:r>
              <a:rPr lang="tr-TR" sz="2000" dirty="0" smtClean="0">
                <a:ea typeface="Arial Unicode MS" panose="020B0604020202020204" pitchFamily="34" charset="-128"/>
                <a:cs typeface="Arial Unicode MS" panose="020B0604020202020204" pitchFamily="34" charset="-128"/>
              </a:rPr>
              <a:t>ödenir (</a:t>
            </a:r>
            <a:r>
              <a:rPr lang="tr-TR" sz="2000" dirty="0" err="1" smtClean="0">
                <a:ea typeface="Arial Unicode MS" panose="020B0604020202020204" pitchFamily="34" charset="-128"/>
                <a:cs typeface="Arial Unicode MS" panose="020B0604020202020204" pitchFamily="34" charset="-128"/>
              </a:rPr>
              <a:t>Tanrıvermiş</a:t>
            </a:r>
            <a:r>
              <a:rPr lang="tr-TR" sz="2000" dirty="0" smtClean="0">
                <a:ea typeface="Arial Unicode MS" panose="020B0604020202020204" pitchFamily="34" charset="-128"/>
                <a:cs typeface="Arial Unicode MS" panose="020B0604020202020204" pitchFamily="34" charset="-128"/>
              </a:rPr>
              <a:t>, 2017).</a:t>
            </a:r>
            <a:endParaRPr lang="tr-TR" sz="2000" dirty="0">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6202039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25523</TotalTime>
  <Words>1242</Words>
  <Application>Microsoft Office PowerPoint</Application>
  <PresentationFormat>Ekran Gösterisi (4:3)</PresentationFormat>
  <Paragraphs>50</Paragraphs>
  <Slides>13</Slides>
  <Notes>0</Notes>
  <HiddenSlides>0</HiddenSlides>
  <MMClips>0</MMClips>
  <ScaleCrop>false</ScaleCrop>
  <HeadingPairs>
    <vt:vector size="4" baseType="variant">
      <vt:variant>
        <vt:lpstr>Tema</vt:lpstr>
      </vt:variant>
      <vt:variant>
        <vt:i4>3</vt:i4>
      </vt:variant>
      <vt:variant>
        <vt:lpstr>Slayt Başlıkları</vt:lpstr>
      </vt:variant>
      <vt:variant>
        <vt:i4>13</vt:i4>
      </vt:variant>
    </vt:vector>
  </HeadingPairs>
  <TitlesOfParts>
    <vt:vector size="16" baseType="lpstr">
      <vt:lpstr>ekonomi</vt:lpstr>
      <vt:lpstr>1_Rics</vt:lpstr>
      <vt:lpstr>h.t.</vt:lpstr>
      <vt:lpstr>PowerPoint Sunusu</vt:lpstr>
      <vt:lpstr>  </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920</cp:revision>
  <cp:lastPrinted>2016-10-24T07:53:35Z</cp:lastPrinted>
  <dcterms:created xsi:type="dcterms:W3CDTF">2016-09-18T09:35:24Z</dcterms:created>
  <dcterms:modified xsi:type="dcterms:W3CDTF">2020-02-12T14:10:08Z</dcterms:modified>
</cp:coreProperties>
</file>