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1" r:id="rId5"/>
    <p:sldId id="263" r:id="rId6"/>
    <p:sldId id="286" r:id="rId7"/>
    <p:sldId id="287" r:id="rId8"/>
    <p:sldId id="288" r:id="rId9"/>
    <p:sldId id="289" r:id="rId10"/>
    <p:sldId id="285" r:id="rId11"/>
    <p:sldId id="290" r:id="rId12"/>
    <p:sldId id="264" r:id="rId13"/>
    <p:sldId id="275" r:id="rId14"/>
    <p:sldId id="274" r:id="rId15"/>
    <p:sldId id="272" r:id="rId16"/>
    <p:sldId id="284" r:id="rId17"/>
    <p:sldId id="291" r:id="rId18"/>
    <p:sldId id="271" r:id="rId19"/>
    <p:sldId id="303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62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1EA4A-924A-4C20-9534-849A74E88E26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64110-D5E7-4D84-9E2E-98C8C65E51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7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4110-D5E7-4D84-9E2E-98C8C65E51E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95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959E-32CD-44A9-9750-9B8AEA2E2C3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7DAA-694B-489A-9DDE-82EEBA696C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584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959E-32CD-44A9-9750-9B8AEA2E2C3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7DAA-694B-489A-9DDE-82EEBA696C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747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959E-32CD-44A9-9750-9B8AEA2E2C3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7DAA-694B-489A-9DDE-82EEBA696C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4881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959E-32CD-44A9-9750-9B8AEA2E2C3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7DAA-694B-489A-9DDE-82EEBA696CDA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6900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959E-32CD-44A9-9750-9B8AEA2E2C3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7DAA-694B-489A-9DDE-82EEBA696C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8394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959E-32CD-44A9-9750-9B8AEA2E2C3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7DAA-694B-489A-9DDE-82EEBA696C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857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959E-32CD-44A9-9750-9B8AEA2E2C3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7DAA-694B-489A-9DDE-82EEBA696C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85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959E-32CD-44A9-9750-9B8AEA2E2C3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7DAA-694B-489A-9DDE-82EEBA696C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141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959E-32CD-44A9-9750-9B8AEA2E2C3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7DAA-694B-489A-9DDE-82EEBA696C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387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959E-32CD-44A9-9750-9B8AEA2E2C3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7DAA-694B-489A-9DDE-82EEBA696C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94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959E-32CD-44A9-9750-9B8AEA2E2C3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7DAA-694B-489A-9DDE-82EEBA696C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214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959E-32CD-44A9-9750-9B8AEA2E2C3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7DAA-694B-489A-9DDE-82EEBA696C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229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959E-32CD-44A9-9750-9B8AEA2E2C3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7DAA-694B-489A-9DDE-82EEBA696C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43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959E-32CD-44A9-9750-9B8AEA2E2C3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7DAA-694B-489A-9DDE-82EEBA696C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14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959E-32CD-44A9-9750-9B8AEA2E2C3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7DAA-694B-489A-9DDE-82EEBA696C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951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959E-32CD-44A9-9750-9B8AEA2E2C3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7DAA-694B-489A-9DDE-82EEBA696C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05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959E-32CD-44A9-9750-9B8AEA2E2C3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7DAA-694B-489A-9DDE-82EEBA696C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56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50000"/>
                    </a14:imgEffect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84959E-32CD-44A9-9750-9B8AEA2E2C3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BCD7DAA-694B-489A-9DDE-82EEBA696C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232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9.png"/><Relationship Id="rId7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microsoft.com/office/2007/relationships/hdphoto" Target="../media/hdphoto14.wdp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microsoft.com/office/2007/relationships/hdphoto" Target="../media/hdphoto8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53.png"/><Relationship Id="rId5" Type="http://schemas.microsoft.com/office/2007/relationships/hdphoto" Target="../media/hdphoto15.wdp"/><Relationship Id="rId10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microsoft.com/office/2007/relationships/hdphoto" Target="../media/hdphoto1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microsoft.com/office/2007/relationships/hdphoto" Target="../media/hdphoto18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microsoft.com/office/2007/relationships/hdphoto" Target="../media/hdphoto17.wdp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microsoft.com/office/2007/relationships/hdphoto" Target="../media/hdphoto19.wdp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microsoft.com/office/2007/relationships/hdphoto" Target="../media/hdphoto22.wdp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microsoft.com/office/2007/relationships/hdphoto" Target="../media/hdphoto23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10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561" y="865761"/>
            <a:ext cx="11313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Cambria Math"/>
                <a:sym typeface="Cambria Math"/>
              </a:rPr>
              <a:t>ANKARA UNIVERSITY</a:t>
            </a:r>
            <a:br>
              <a:rPr lang="tr-TR" sz="2800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Cambria Math"/>
                <a:sym typeface="Cambria Math"/>
              </a:rPr>
            </a:br>
            <a:r>
              <a:rPr lang="tr-TR" sz="2800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Cambria Math"/>
                <a:sym typeface="Cambria Math"/>
              </a:rPr>
              <a:t>DEPARTMENT OF ENERGY ENGINEERING</a:t>
            </a:r>
            <a:br>
              <a:rPr lang="tr-TR" sz="2800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Cambria Math"/>
                <a:sym typeface="Cambria Math"/>
              </a:rPr>
            </a:br>
            <a:r>
              <a:rPr lang="tr-TR" sz="2800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Cambria Math"/>
                <a:sym typeface="Cambria Math"/>
              </a:rPr>
              <a:t>NUMERICAL METHODS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Google Shape;139;p1" descr="https://lh6.googleusercontent.com/3HI9CH_uIXqR2y7hTNCdRX5J3bv7NKX8ciNBoEm1NNHXnrgICZlrLkOACs9r7bmtM3vECBJ67eKfMZ7gQnOhi8NnM21uG0FJf_fVCjSojiuTdE5z1MbwYC_Wrk8GxJSCYrytydc21w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78017" y="2738615"/>
            <a:ext cx="2174356" cy="22224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8;p1"/>
          <p:cNvSpPr txBox="1">
            <a:spLocks noGrp="1"/>
          </p:cNvSpPr>
          <p:nvPr>
            <p:ph type="subTitle" idx="1"/>
          </p:nvPr>
        </p:nvSpPr>
        <p:spPr>
          <a:xfrm>
            <a:off x="7879404" y="4228068"/>
            <a:ext cx="3784059" cy="2010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tr-TR" sz="2000" b="1" i="1" dirty="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INSTRUCTOR</a:t>
            </a:r>
            <a:endParaRPr sz="2000" b="1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tr-TR" sz="2000" b="1" i="1" dirty="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DR. ÖZGÜR SELİMOĞLU</a:t>
            </a:r>
            <a:endParaRPr sz="2000" b="1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66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9923" y="282103"/>
                <a:ext cx="11527277" cy="648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Example 1: </a:t>
                </a:r>
              </a:p>
              <a:p>
                <a:endParaRPr lang="tr-TR" sz="16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Calculate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exact value of the integral as an analytical.</a:t>
                </a:r>
                <a:r>
                  <a:rPr lang="tr-TR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Use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trapezoidal rule to estimate n = 1 and n = 2 integrals between a = 0 and b = 0.8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tr-TR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Calculate 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tr-TR" sz="1600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tr-TR" sz="16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Solution:</a:t>
                </a:r>
              </a:p>
              <a:p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a)</a:t>
                </a:r>
                <a:endParaRPr lang="tr-TR" sz="16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trlPr>
                          <a:rPr lang="tr-TR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tr-TR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tr-TR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tr-TR" sz="1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tr-TR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dx</m:t>
                        </m:r>
                      </m:e>
                    </m:nary>
                  </m:oMath>
                </a14:m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tr-TR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0.8</m:t>
                        </m:r>
                      </m:sup>
                      <m:e>
                        <m:r>
                          <a:rPr lang="tr-TR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(0.2+25</m:t>
                        </m:r>
                        <m:r>
                          <m:rPr>
                            <m:sty m:val="p"/>
                          </m:rPr>
                          <a:rPr lang="tr-TR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tr-TR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−200</m:t>
                        </m:r>
                        <m:r>
                          <m:rPr>
                            <m:sty m:val="p"/>
                          </m:rPr>
                          <a:rPr lang="tr-TR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tr-TR" sz="1400" b="0" i="0" baseline="30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tr-TR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+675</m:t>
                        </m:r>
                        <m:r>
                          <m:rPr>
                            <m:sty m:val="p"/>
                          </m:rPr>
                          <a:rPr lang="tr-TR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tr-TR" sz="1400" b="0" i="0" baseline="30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tr-TR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−900</m:t>
                        </m:r>
                        <m:r>
                          <m:rPr>
                            <m:sty m:val="p"/>
                          </m:rPr>
                          <a:rPr lang="tr-TR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tr-TR" sz="1400" b="0" i="0" baseline="30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tr-TR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+400</m:t>
                        </m:r>
                        <m:r>
                          <m:rPr>
                            <m:sty m:val="p"/>
                          </m:rPr>
                          <a:rPr lang="tr-TR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tr-TR" sz="1400" b="0" i="0" baseline="30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nary>
                  </m:oMath>
                </a14:m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)dx</a:t>
                </a:r>
              </a:p>
              <a:p>
                <a:pPr marL="342900" indent="-342900">
                  <a:buAutoNum type="alphaLcParenR"/>
                </a:pPr>
                <a:endParaRPr lang="tr-TR" sz="14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0.2x+25x</a:t>
                </a:r>
                <a:r>
                  <a:rPr lang="tr-TR" sz="1400" baseline="30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/2-200x</a:t>
                </a:r>
                <a:r>
                  <a:rPr lang="tr-TR" sz="1400" baseline="30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/3+675x</a:t>
                </a:r>
                <a:r>
                  <a:rPr lang="tr-TR" sz="1400" baseline="30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/4-900x</a:t>
                </a:r>
                <a:r>
                  <a:rPr lang="tr-TR" sz="1400" baseline="30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/5+400x</a:t>
                </a:r>
                <a:r>
                  <a:rPr lang="tr-TR" sz="1400" baseline="30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/6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tr-TR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f>
                      <m:fPr>
                        <m:type m:val="noBar"/>
                        <m:ctrlPr>
                          <a:rPr lang="tr-TR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0.8</m:t>
                        </m:r>
                      </m:num>
                      <m:den>
                        <m:r>
                          <a:rPr lang="tr-TR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tr-TR" sz="14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tr-TR" sz="14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(0.2(0.8) +25(0.8)</a:t>
                </a:r>
                <a:r>
                  <a:rPr lang="tr-TR" sz="1400" baseline="30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/2-200(0.8)</a:t>
                </a:r>
                <a:r>
                  <a:rPr lang="tr-TR" sz="1400" baseline="30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/3+675(0.8)</a:t>
                </a:r>
                <a:r>
                  <a:rPr lang="tr-TR" sz="1400" baseline="30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/4-900(0.8)</a:t>
                </a:r>
                <a:r>
                  <a:rPr lang="tr-TR" sz="1400" baseline="30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/5+400(0.8)</a:t>
                </a:r>
                <a:r>
                  <a:rPr lang="tr-TR" sz="1400" baseline="30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/6)-(0)</a:t>
                </a:r>
              </a:p>
              <a:p>
                <a:pPr algn="ctr"/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=1.640533367</a:t>
                </a:r>
                <a:endParaRPr lang="tr-TR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tr-TR" sz="16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Operation steps for n = 1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f(0)=0.2</a:t>
                </a:r>
              </a:p>
              <a:p>
                <a:pPr algn="ctr"/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f(0.8)= 0.232</a:t>
                </a:r>
              </a:p>
              <a:p>
                <a:pPr algn="ctr"/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 be substituted into Eq. (3) to yield</a:t>
                </a:r>
                <a:r>
                  <a:rPr lang="tr-TR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   </a:t>
                </a: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tr-TR" sz="16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h=b-a</a:t>
                </a: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endParaRPr lang="tr-TR" sz="16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sz="16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I=[f(0)+f(0.8)]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tr-T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tr-T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tr-T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I=[0.2+0.232]</a:t>
                </a:r>
                <a:r>
                  <a:rPr lang="tr-TR" sz="1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0.8</m:t>
                        </m:r>
                      </m:num>
                      <m:den>
                        <m:r>
                          <a:rPr lang="tr-TR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0.1728</a:t>
                </a:r>
              </a:p>
              <a:p>
                <a:pPr algn="ctr"/>
                <a:endParaRPr lang="tr-TR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which represents an error of</a:t>
                </a:r>
                <a:endParaRPr lang="tr-TR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tr-TR" sz="1600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=1.640533367-0.1728=1.467733</a:t>
                </a:r>
                <a:endParaRPr lang="tr-TR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23" y="282103"/>
                <a:ext cx="11527277" cy="6486648"/>
              </a:xfrm>
              <a:prstGeom prst="rect">
                <a:avLst/>
              </a:prstGeom>
              <a:blipFill>
                <a:blip r:embed="rId2"/>
                <a:stretch>
                  <a:fillRect l="-264" t="-376" b="-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748" y="378315"/>
            <a:ext cx="4128338" cy="334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518" y="4498554"/>
            <a:ext cx="1537173" cy="46392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Rounded Rectangle 1"/>
          <p:cNvSpPr/>
          <p:nvPr/>
        </p:nvSpPr>
        <p:spPr>
          <a:xfrm>
            <a:off x="5462078" y="3229582"/>
            <a:ext cx="1284051" cy="23346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ounded Rectangle 10"/>
          <p:cNvSpPr/>
          <p:nvPr/>
        </p:nvSpPr>
        <p:spPr>
          <a:xfrm>
            <a:off x="6562216" y="5696977"/>
            <a:ext cx="620949" cy="306751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ounded Rectangle 11"/>
          <p:cNvSpPr/>
          <p:nvPr/>
        </p:nvSpPr>
        <p:spPr>
          <a:xfrm>
            <a:off x="4685386" y="6417564"/>
            <a:ext cx="2882733" cy="294521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16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9923" y="282103"/>
                <a:ext cx="11527277" cy="6077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Operation steps for n = 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1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The distance a-b is divided into two and is calculated in two equal parts in the integral</a:t>
                </a:r>
                <a:r>
                  <a:rPr lang="en-US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tr-TR" sz="14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New point=(b-a)/2=(0.8-0)/2= 0.4</a:t>
                </a:r>
                <a:endParaRPr lang="tr-TR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tr-TR" sz="1400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tr-TR" sz="1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f(0)=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0.2</a:t>
                </a:r>
              </a:p>
              <a:p>
                <a:pPr algn="ctr"/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f(0.4)=2.456</a:t>
                </a:r>
                <a:endParaRPr lang="tr-TR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tr-TR" sz="1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f(0.8)= 0.232</a:t>
                </a:r>
              </a:p>
              <a:p>
                <a:pPr algn="ctr"/>
                <a:endParaRPr lang="tr-TR" sz="1400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tr-TR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r>
                            <a:rPr lang="tr-TR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tr-TR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1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tr-TR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dx</m:t>
                          </m:r>
                          <m:r>
                            <a:rPr lang="tr-TR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tr-TR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 sz="1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tr-TR" sz="1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.4</m:t>
                              </m:r>
                            </m:sub>
                            <m:sup>
                              <m:r>
                                <a:rPr lang="tr-TR" sz="1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0.8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tr-TR" sz="1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tr-TR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tr-TR" sz="1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dx</m:t>
                              </m:r>
                              <m:r>
                                <a:rPr lang="tr-TR" sz="1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tr-TR" sz="14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</a:t>
                </a: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tr-TR" sz="16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h=b-a)</a:t>
                </a:r>
              </a:p>
              <a:p>
                <a:pPr algn="ctr"/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</a:p>
              <a:p>
                <a:pPr algn="ctr"/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I=[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(f(0)+f(0.4))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0.4 −0</m:t>
                        </m:r>
                      </m:num>
                      <m:den>
                        <m:r>
                          <a:rPr lang="tr-T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]+</a:t>
                </a:r>
                <a:r>
                  <a:rPr lang="tr-TR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(f(0.4)+f(0.8))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</m:t>
                        </m:r>
                        <m:r>
                          <a:rPr lang="tr-T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tr-T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−0</m:t>
                        </m:r>
                        <m:r>
                          <a:rPr lang="tr-T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.4</m:t>
                        </m:r>
                      </m:num>
                      <m:den>
                        <m:r>
                          <a:rPr lang="tr-T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pPr algn="ctr"/>
                <a:endParaRPr lang="tr-TR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=[(0.2+2.456) 0.2]+[(2.456+0.232) </a:t>
                </a:r>
                <a14:m>
                  <m:oMath xmlns:m="http://schemas.openxmlformats.org/officeDocument/2006/math">
                    <m:r>
                      <a:rPr lang="tr-T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tr-TR" sz="1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] </a:t>
                </a:r>
              </a:p>
              <a:p>
                <a:pPr algn="ctr"/>
                <a:endParaRPr lang="tr-TR" sz="14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1.0688</a:t>
                </a:r>
              </a:p>
              <a:p>
                <a:pPr algn="ctr"/>
                <a:endParaRPr lang="tr-TR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tr-TR" sz="14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tr-TR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which represents an error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of</a:t>
                </a:r>
                <a:endParaRPr lang="tr-TR" sz="14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tr-TR" sz="1600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=1.640533367-1.0688=0.5717</a:t>
                </a:r>
              </a:p>
              <a:p>
                <a:pPr algn="ctr"/>
                <a:endParaRPr lang="tr-TR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tr-TR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the integral is calculated for smaller sections, the error rate will decrease.</a:t>
                </a:r>
                <a:endParaRPr lang="tr-TR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23" y="282103"/>
                <a:ext cx="11527277" cy="6077498"/>
              </a:xfrm>
              <a:prstGeom prst="rect">
                <a:avLst/>
              </a:prstGeom>
              <a:blipFill>
                <a:blip r:embed="rId2"/>
                <a:stretch>
                  <a:fillRect l="-159" t="-201" b="-1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5462078" y="1128409"/>
            <a:ext cx="1284051" cy="797668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580" y="2648982"/>
            <a:ext cx="2819400" cy="533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710136" y="4319081"/>
            <a:ext cx="856034" cy="282102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026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80" y="158043"/>
            <a:ext cx="113813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 n=1 to a percent relative error is ε t = 89.5%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reason for this large error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evident from the graphical depiction in Fig. 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(5)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Notice that the area under the straight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line neglects a significant portion of the integral lying above the line. In actual situations, we would have no foreknowledge of the true value. Therefore, an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approximate error estimate is required. To obtain this estimate, the function’s second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derivative over the interval can be computed by differentiating the original function twice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to give</a:t>
            </a: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average value of the second derivative can be computed using Eq.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which can be substituted into Eq.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yield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196" y="2383276"/>
            <a:ext cx="4841031" cy="836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546" y="4164866"/>
            <a:ext cx="2586139" cy="588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278" y="5011671"/>
            <a:ext cx="68801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which is of the same order of magnitude and sign as the true error. A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discrepancy does exist,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however, because of the fact that for an interval of this size, the average second derivative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not necessarily an accurate approximation of f (ξ). Thus, we denote that the error is approximate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by using the notation E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rather than exact by using E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2051" y="2383276"/>
            <a:ext cx="3173620" cy="262839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4067" y="1389737"/>
            <a:ext cx="3582293" cy="3884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9392" y="4187277"/>
            <a:ext cx="1513670" cy="54364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145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285" y="282102"/>
            <a:ext cx="11517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Simpson’s </a:t>
            </a:r>
            <a:r>
              <a:rPr lang="tr-TR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Rules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sz="16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Aside from applying the trapezoidal rule with finer segmentation, another way to obtain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more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accurate estimate of an integral is to use higher-order polynomials to connect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points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For example, if there is an extra point midway between </a:t>
            </a:r>
            <a:r>
              <a:rPr lang="en-US" sz="16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16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and </a:t>
            </a:r>
            <a:r>
              <a:rPr lang="en-US" sz="16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16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),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endParaRPr lang="tr-TR" b="1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7641" y="1617532"/>
            <a:ext cx="2042998" cy="38424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37770" y="5535038"/>
            <a:ext cx="4095345" cy="116955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1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Figure 6: 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(a</a:t>
            </a:r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Graphical depiction 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Simpson’s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1/3 rule: It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consists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taking the area under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parabola </a:t>
            </a:r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connecting 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three points</a:t>
            </a:r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(b) Graphical 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depiction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Simpson’s 3/8 rule: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consists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taking the area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under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 </a:t>
            </a:r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cubic equation 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connecting four </a:t>
            </a:r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points.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285" y="1322227"/>
            <a:ext cx="863816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16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hree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points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can be connected with a parabola (Fig.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6.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). If there are two points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equally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spaced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between f (a) and f (b), the four points can be connected with a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third-order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polynomial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(Fig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6.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). The formulas that result from taking the integrals under these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polynomials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are 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called Simpson’s rules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algn="just"/>
            <a:endParaRPr lang="tr-TR" sz="16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tr-TR" sz="1600" b="1" u="sng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Simpson’s 1/3 </a:t>
            </a:r>
            <a:r>
              <a:rPr lang="tr-TR" sz="1600" b="1" u="sng" dirty="0" smtClean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Rule</a:t>
            </a:r>
          </a:p>
          <a:p>
            <a:pPr algn="just"/>
            <a:endParaRPr lang="tr-TR" sz="1600" b="1" u="sng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Simpson’s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rule results when a second-order interpolating polynomial is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substituted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into 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Eq.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):</a:t>
            </a:r>
            <a:endParaRPr lang="tr-TR" sz="1600" b="1" u="sng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(13)</a:t>
            </a:r>
          </a:p>
          <a:p>
            <a:pPr algn="just"/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a and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are designated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600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x</a:t>
            </a:r>
            <a:r>
              <a:rPr lang="en-US" sz="1600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tr-TR" sz="1600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1600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(x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is 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represented 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by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second-order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Lagrange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polynomial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Eq.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integral becomes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818" y="4231102"/>
            <a:ext cx="3895725" cy="86677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443" y="3430621"/>
            <a:ext cx="2501843" cy="5571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639" y="5484161"/>
            <a:ext cx="39814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551" y="223433"/>
            <a:ext cx="11712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After integration and algebraic manipulation, the following formula results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			(14)</a:t>
            </a:r>
          </a:p>
          <a:p>
            <a:pPr algn="just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where, for this case, </a:t>
            </a:r>
            <a:r>
              <a:rPr lang="en-US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 = (b − a)/2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This equation is known as Simpson’s 1/3 rule. It is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second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Newton-Cotes closed integration formula. The label “1/3” stems from the fact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that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divided by 3 in Eq.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(14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). An alternative derivation is shown in Box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where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Newton-Gregory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polynomial is integrated to obtain the same formula.</a:t>
            </a: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Simpson’s 1/3 rule can also be expressed using the format of Eq.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(5):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		(15)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852" y="666649"/>
            <a:ext cx="2095500" cy="485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055" y="1976806"/>
            <a:ext cx="1943100" cy="31432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5597" y="2291131"/>
            <a:ext cx="2400300" cy="63817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236" y="3025493"/>
            <a:ext cx="5770731" cy="33910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57596" y="6499286"/>
            <a:ext cx="4786009" cy="30777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Box 2 :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Derivation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Error Estimate of Simpson’s 1/3 Rule</a:t>
            </a:r>
            <a:endParaRPr lang="tr-TR" sz="1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42" y="204281"/>
            <a:ext cx="118482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where a = x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b = x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and x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the point midway between a and b, which is given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by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(b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a)/2. Notice that, according to Eq.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(15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), the middle point is weighted by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two-thirds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two end points by one-sixth.</a:t>
            </a: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 can be shown that a single-segment application of Simpson’s 1/3 rule has a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truncation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error 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(Box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2)</a:t>
            </a: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or, because h = (b − a)/2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			(16)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249" y="1035278"/>
            <a:ext cx="1743075" cy="542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9560" b="6882"/>
          <a:stretch/>
        </p:blipFill>
        <p:spPr>
          <a:xfrm>
            <a:off x="5108236" y="1883906"/>
            <a:ext cx="1943100" cy="525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0646" y="2659360"/>
            <a:ext cx="1647825" cy="46672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55642" y="2572087"/>
            <a:ext cx="96692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where ξ lies somewhere in the interval from a to b. Thus, Simpson’s 1/3 rule is more accurate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than the trapezoidal rule. However, comparison with Eq. (6) indicates that it is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more accurate than expected. Rather than being proportional to the third derivative, the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error is proportional to the fourth derivative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Multiple-Application Simpson’s 1/3 Rule</a:t>
            </a:r>
            <a:endParaRPr lang="tr-TR" b="1" u="sng" dirty="0">
              <a:solidFill>
                <a:schemeClr val="accent6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8096" y="3991765"/>
            <a:ext cx="3000375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11702" y="6213095"/>
            <a:ext cx="3492230" cy="52322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Figure 7 :Graphical </a:t>
            </a:r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representation 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the </a:t>
            </a:r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multiple application 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Simpson’s </a:t>
            </a:r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1/3 rule.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3464" y="3991765"/>
            <a:ext cx="80836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Just as with the trapezoidal rule, Simpson’s rule can be improved by dividing the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integration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interval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into a number of segments of equal width (Fig.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):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(17)</a:t>
            </a:r>
          </a:p>
          <a:p>
            <a:pPr algn="just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total integral can be represented as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2868" y="4659549"/>
            <a:ext cx="1085870" cy="548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1492" y="5611528"/>
            <a:ext cx="3308621" cy="60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4007" y="963266"/>
                <a:ext cx="11614825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Substituting Simpson’s 1/3 rule for the individual integral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yields</a:t>
                </a:r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or, combining terms and using Eq.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(17),</a:t>
                </a:r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							(18)</a:t>
                </a:r>
              </a:p>
              <a:p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An error estimate for the multiple-application Simpson’s rule is obtained in the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same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fashion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for the trapezoidal rule by summing the individual errors for the segments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averaging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derivative to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yield</a:t>
                </a:r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							(19)</a:t>
                </a:r>
              </a:p>
              <a:p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en-US" sz="1600" baseline="30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(4)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average fourth derivative for the interval.</a:t>
                </a:r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07" y="963266"/>
                <a:ext cx="11614825" cy="4524315"/>
              </a:xfrm>
              <a:prstGeom prst="rect">
                <a:avLst/>
              </a:prstGeom>
              <a:blipFill>
                <a:blip r:embed="rId2"/>
                <a:stretch>
                  <a:fillRect l="-262" t="-539" r="-367" b="-9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144" y="1463299"/>
            <a:ext cx="3638550" cy="89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2156" y="2700290"/>
            <a:ext cx="34385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9408" y="4343593"/>
            <a:ext cx="1533222" cy="5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82315" y="419505"/>
            <a:ext cx="1973573" cy="2693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12093" y="3210127"/>
            <a:ext cx="2869660" cy="116955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Figure 8 :Illustration </a:t>
            </a:r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how 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Simpson’s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1/3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3/8 rules can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applied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tandem to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handle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multiple </a:t>
            </a:r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applications with 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odd numbers </a:t>
            </a:r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intervals.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647" y="223736"/>
            <a:ext cx="894944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u="sng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Simpson’s 3/8 </a:t>
            </a:r>
            <a:r>
              <a:rPr lang="tr-TR" sz="1600" b="1" u="sng" dirty="0" smtClean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Rule</a:t>
            </a:r>
          </a:p>
          <a:p>
            <a:endParaRPr lang="tr-TR" sz="1600" b="1" u="sng" dirty="0">
              <a:solidFill>
                <a:schemeClr val="accent6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a similar manner to the derivation of the trapezoidal and Simpson’s 1/3 rule, a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third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order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Lagrange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polynomial can be fit to four points and integrated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u="sng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u="sng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u="sng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u="sng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u="sng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u="sng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where h = (b − a)/3. This equation is called Simpson’s 3/8 rule because h is multiplied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by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3/8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It is the third Newton-Cotes closed integration formula. The 3/8 rule can also be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expressed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form of Eq.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(5):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(20)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Thus, the two interior points are given weights of three-eighths, whereas the end points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are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weighted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with one-eighth. Simpson’s 3/8 rule has an error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(21)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795" y="1408890"/>
            <a:ext cx="310515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4795" y="3226822"/>
            <a:ext cx="2695575" cy="676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9252" y="4517052"/>
            <a:ext cx="2046660" cy="14237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2647" y="6078189"/>
            <a:ext cx="11682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Simpson’s 1/3 rule is usually the method of preference because it attains third-order accuracy with three points rather than the four points required for the 3/8 version. However, the 3/8 rule has utility when the number of segments is odd.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557" y="282102"/>
            <a:ext cx="1139109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Example 2</a:t>
            </a:r>
            <a:r>
              <a:rPr lang="tr-TR" sz="1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tr-TR" sz="16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Eq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(E.2)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with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 = 4 to estimate the integral of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from a = 0 to b = 0.8. Recall that the exact integral is 1.640533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Solution</a:t>
            </a:r>
            <a:r>
              <a:rPr lang="tr-TR" sz="16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 </a:t>
            </a:r>
          </a:p>
          <a:p>
            <a:pPr algn="just"/>
            <a:endParaRPr lang="tr-TR" sz="16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 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4 (h = 0.2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From Eq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(E.2)</a:t>
            </a:r>
          </a:p>
          <a:p>
            <a:pPr algn="just"/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									(E.2)</a:t>
            </a:r>
          </a:p>
          <a:p>
            <a:pPr algn="just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estimated error [Eq. 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E.2.a)]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(E.2.a)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0342" y="3223304"/>
            <a:ext cx="3467100" cy="89535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145" y="670080"/>
            <a:ext cx="4153495" cy="388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033" y="2166189"/>
            <a:ext cx="3087721" cy="944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5159" y="4217778"/>
            <a:ext cx="5013656" cy="983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0033" y="6160978"/>
            <a:ext cx="2955284" cy="6261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4143" y="5397676"/>
            <a:ext cx="1703117" cy="56505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046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7755" y="1809136"/>
            <a:ext cx="10982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unito"/>
                <a:sym typeface="Nunito"/>
              </a:rPr>
              <a:t>REFERENCES</a:t>
            </a:r>
          </a:p>
          <a:p>
            <a:pPr lvl="0"/>
            <a:endParaRPr lang="tr-TR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Jaan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Kiusalaas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“Numerical Methods in Engineering with Python 3”,3rd Edition, Cambridge, NY, 2013</a:t>
            </a:r>
            <a:endParaRPr lang="tr-TR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S.C. </a:t>
            </a:r>
            <a:r>
              <a:rPr lang="en-US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Chapra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and R.P. </a:t>
            </a:r>
            <a:r>
              <a:rPr lang="en-US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Canale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“Numerical Methods for Engineers”, 6th ed., McGraw-Hill,, NY, 2010</a:t>
            </a:r>
            <a:endParaRPr lang="tr-TR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93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940" y="1556426"/>
            <a:ext cx="10836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unito"/>
                <a:sym typeface="Nunito"/>
              </a:rPr>
              <a:t>CONTENTS</a:t>
            </a:r>
            <a:endParaRPr lang="tr-TR" b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/>
            <a:endParaRPr lang="tr-TR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Numerical Integration </a:t>
            </a:r>
            <a:endParaRPr lang="tr-TR" sz="3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tr-TR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a) 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Newton-Cotes 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Formulas</a:t>
            </a:r>
            <a:endParaRPr lang="tr-TR" sz="3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tr-TR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b) 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Romberg 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Gaussian Integration</a:t>
            </a:r>
            <a:endParaRPr lang="tr-TR" sz="3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20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62647"/>
            <a:ext cx="12192000" cy="457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Numerical Integration</a:t>
            </a:r>
            <a:endParaRPr lang="tr-TR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404" y="1605064"/>
            <a:ext cx="116731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Numerical integration, also known as quadrature, is intrinsically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much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more accurate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procedure 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than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numerical differentiation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Quadrature approximates the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definite integral</a:t>
            </a:r>
          </a:p>
          <a:p>
            <a:pPr algn="just"/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			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			(1)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by the sum</a:t>
            </a:r>
          </a:p>
          <a:p>
            <a:pPr algn="just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All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rules of quadrature are derived from polynomial interpolation of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integrand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Therefore, they work best if f (x) can be approximated by a polynomial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Methods of numerical integration can be divided into two groups: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Newton-Cotes formulas and Gaussian quadrature.  They are most useful if f (x) has already been computed at equal intervals. Because Newton-Cotes formulas are based on local interpolation, they require only a piecewise fit to a polynomial.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Gaussian quadrature requires fewer evaluations of the integrand for a given level of precision, it is popular in cases where f (x) is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hard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to evaluate. Another advantage of Gaussian quadrature is its ability to handle </a:t>
            </a:r>
            <a:r>
              <a:rPr lang="en-US" sz="16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integrable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singularities, enabling us to evaluate expressions such as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652" y="1008940"/>
            <a:ext cx="4868694" cy="512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442" y="2191195"/>
            <a:ext cx="1143562" cy="615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071" y="2942701"/>
            <a:ext cx="1226303" cy="603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757" y="5705260"/>
            <a:ext cx="1300163" cy="62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557" y="272374"/>
            <a:ext cx="1159537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u="sng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Newton-Cotes </a:t>
            </a:r>
            <a:r>
              <a:rPr lang="tr-TR" b="1" u="sng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Formulas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u="sng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Newton-Cotes formulas are the most common numerical integration schemes.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They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are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based on the strategy of replacing a complicated function or tabulated data with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approximating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function that is easy to integrate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b="1" u="sng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		(1)</a:t>
            </a:r>
          </a:p>
          <a:p>
            <a:pPr algn="just"/>
            <a:endParaRPr lang="tr-TR" sz="1600" b="1" u="sng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where </a:t>
            </a:r>
            <a:r>
              <a:rPr lang="en-US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1600" baseline="-250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(x) = a polynomial of the form</a:t>
            </a:r>
            <a:endParaRPr lang="tr-TR" sz="1600" b="1" u="sng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650" y="1548725"/>
            <a:ext cx="2795183" cy="567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046" y="2542573"/>
            <a:ext cx="3626390" cy="374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36995" y="5774881"/>
            <a:ext cx="3035029" cy="95410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Figure 1: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approximation of an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integral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by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area under (a) a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single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straight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line and (b) a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single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parabola</a:t>
            </a:r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0343" y="3203821"/>
            <a:ext cx="600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where n is the order of the polynomial. For example, in Fig.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1.a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first-order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polynomial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(a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straight line) is used as an approximation. In Fig.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1.b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parabola is employed for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same 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purpose.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022" y="3203821"/>
            <a:ext cx="2355993" cy="2317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696" y="6000866"/>
            <a:ext cx="2548647" cy="73866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Figure 2: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approximation of an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integral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by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area under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three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straight-line </a:t>
            </a:r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segments.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21021" y="4362453"/>
            <a:ext cx="6099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integral can also be approximated using a series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polynomials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applied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piecewise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function or data over segments of constant length. For example, in Fig.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three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straight-line segments are used to approximate the integral. Higher-order polynomials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can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utilized for the same purpose.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1285" y="1450310"/>
            <a:ext cx="21145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130" y="729575"/>
            <a:ext cx="116537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Trapezoidal </a:t>
            </a:r>
            <a:r>
              <a:rPr lang="tr-TR" b="1" u="sng" dirty="0" smtClean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Rule</a:t>
            </a:r>
          </a:p>
          <a:p>
            <a:endParaRPr lang="tr-TR" b="1" u="sng" dirty="0">
              <a:solidFill>
                <a:schemeClr val="accent6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trapezoidal rule is the first of the Newton-Cotes closed integration formulas. It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corresponds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case where the polynomial in Eq.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first-order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b="1" u="sng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b="1" u="sng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From the linear interpolation formula, it is represented as the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Eq.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formula of a straight line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b="1" u="sng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			(2)</a:t>
            </a: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area under this straight line is an estimate of the integral of f (x) between the limits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and 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result of the integration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			(3)</a:t>
            </a: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which is called the trapezoidal rule.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2510" y="2234831"/>
            <a:ext cx="2590800" cy="47625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769" y="1730006"/>
            <a:ext cx="2143125" cy="504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694" y="2727564"/>
            <a:ext cx="2362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918" y="3665405"/>
            <a:ext cx="2790825" cy="5810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7463" y="4860522"/>
            <a:ext cx="16668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220" y="651753"/>
            <a:ext cx="82036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Geometrically, the trapezoidal rule is equivalent to approximating the area of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trapezoid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under the straight line connecting f (a) and f (b) in Fig.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Recall from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geometry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that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formula for computing the area of a trapezoid is the height times the average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bases (Fig.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4.a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).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our case, the concept is the same but the trapezoid is on its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side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(Fig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). Therefore, the integral estimate can be represented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(4)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6514" y="262647"/>
            <a:ext cx="3248025" cy="2295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96514" y="2665379"/>
            <a:ext cx="3248025" cy="52322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Figure 3: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Graphical depiction of the trapezoidal rule.</a:t>
            </a:r>
            <a:endParaRPr lang="tr-TR" sz="1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406" y="3188599"/>
            <a:ext cx="440055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220" y="5564221"/>
            <a:ext cx="4760069" cy="95410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Figure 4: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(a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The formula for computing the area of a trapezoid: height times the average of the bases.</a:t>
            </a: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(b) For the trapezoidal rule, the concept is the same but the trapezoid is on its side.</a:t>
            </a:r>
            <a:endParaRPr lang="tr-TR" sz="1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5460" y="2275260"/>
            <a:ext cx="1981200" cy="41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9940" y="3501957"/>
            <a:ext cx="6484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</a:t>
            </a: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(5)</a:t>
            </a: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where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for the trapezoidal rule, the average height is the average of the function values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end points, or [ f (a) + f (b)]/2.</a:t>
            </a: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All the Newton-Cotes closed formulas can be expressed in the general format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Eq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(4).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0115" y="4007911"/>
            <a:ext cx="1981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128" y="194553"/>
            <a:ext cx="11601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Error of the Trapezoidal 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Rule</a:t>
            </a:r>
            <a:endParaRPr lang="tr-TR" b="1" u="sng" dirty="0" smtClean="0">
              <a:solidFill>
                <a:schemeClr val="accent6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b="1" u="sng" dirty="0">
              <a:solidFill>
                <a:schemeClr val="accent6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When we employ the integral under a straight-line segment to approximate the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integral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under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curve, we obviously can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experience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 error that may be substantial (Fig.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). An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estimate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 the local truncation error of a single application of the trapezoidal rule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(Box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1)</a:t>
            </a:r>
          </a:p>
          <a:p>
            <a:pPr algn="just"/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	(6)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9524" y="2283005"/>
            <a:ext cx="3173620" cy="26283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90484" y="5135428"/>
            <a:ext cx="4301516" cy="113805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sz="1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Figure 5: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Graphical depiction of the use of a single</a:t>
            </a:r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application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the trapezoidal rule to</a:t>
            </a:r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approximate the</a:t>
            </a:r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integral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tr-TR" sz="1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f(x) = 0.2 + 25x − 200x</a:t>
            </a:r>
            <a:r>
              <a:rPr lang="en-US" sz="1400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+ 675x</a:t>
            </a:r>
            <a:r>
              <a:rPr lang="en-US" sz="1400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− 900x</a:t>
            </a:r>
            <a:r>
              <a:rPr lang="en-US" sz="1400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+ 400x</a:t>
            </a:r>
            <a:r>
              <a:rPr lang="en-US" sz="1400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from </a:t>
            </a:r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0 to 0.8.</a:t>
            </a:r>
            <a:endParaRPr lang="tr-TR" sz="1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8723" y="1464551"/>
            <a:ext cx="1647825" cy="466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998" y="3417421"/>
            <a:ext cx="7013643" cy="272416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72374" y="2188627"/>
            <a:ext cx="78988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where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ξ lies somewhere in the interval from a to b. Equation (6) indicates that if the function being integrated is linear, the trapezoidal rule will be exact. Otherwise, for functions with second- and higher-order derivatives (that is, with curvature), some error can occur.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dirty="0"/>
          </a:p>
        </p:txBody>
      </p:sp>
      <p:sp>
        <p:nvSpPr>
          <p:cNvPr id="15" name="TextBox 14"/>
          <p:cNvSpPr txBox="1"/>
          <p:nvPr/>
        </p:nvSpPr>
        <p:spPr>
          <a:xfrm>
            <a:off x="1468876" y="6391072"/>
            <a:ext cx="5505855" cy="33855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Box 1: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Derivation and Error Estimate of the Trapezoidal Rule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128" y="194553"/>
            <a:ext cx="78826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u="sng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Multiple-Application Trapezoidal </a:t>
            </a:r>
            <a:r>
              <a:rPr lang="tr-TR" b="1" u="sng" dirty="0" smtClean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Rule</a:t>
            </a:r>
          </a:p>
          <a:p>
            <a:pPr algn="just"/>
            <a:endParaRPr lang="tr-TR" b="1" u="sng" dirty="0">
              <a:solidFill>
                <a:schemeClr val="accent6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One way to improve the accuracy of the trapezoidal rule is to divide the integration interval from a to b into a number of segments and apply the method to each segment (Fig.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).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areas of individual segments can then be added to yield the integral for the entire interval. The resulting equations are called multiple-application, or composite, integration formulas.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1379" y="6292056"/>
            <a:ext cx="4795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1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41" y="3549453"/>
            <a:ext cx="3295650" cy="95410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Figure 6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Illustration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the multiple-application trapezoidal rule. (a) Two segments, (b) three segments,</a:t>
            </a:r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(c) four segments, and (d) five segments.</a:t>
            </a:r>
            <a:endParaRPr lang="tr-TR" sz="1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7541" y="563885"/>
            <a:ext cx="3295650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219" y="2232498"/>
            <a:ext cx="3008279" cy="3683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219" y="6076613"/>
            <a:ext cx="3008280" cy="73866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Figure 7: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general format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nomenclature</a:t>
            </a:r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tr-TR" sz="1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 multiple-application integrals</a:t>
            </a:r>
            <a:r>
              <a:rPr lang="tr-T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0324" y="2232498"/>
            <a:ext cx="4484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Figure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shows the general format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nomenclature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 will use to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characterize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multiple-application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integrals. There are n + 1 equally spaced base points (x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x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x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. . .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600" baseline="-25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). Consequently, there are n segments of equal width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(7)</a:t>
            </a:r>
          </a:p>
          <a:p>
            <a:pPr algn="just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3234" y="5608328"/>
            <a:ext cx="4795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1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8199" y="3920247"/>
            <a:ext cx="1114404" cy="4849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60323" y="4854102"/>
            <a:ext cx="83657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a and b are designated as x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and </a:t>
            </a:r>
            <a:r>
              <a:rPr lang="en-US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600" baseline="-250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respectively, the total integral can be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represented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as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0486" y="5582641"/>
            <a:ext cx="3522730" cy="52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2128" y="194553"/>
                <a:ext cx="11734800" cy="6012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Substituting the trapezoidal rule for each integral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yields</a:t>
                </a:r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tr-TR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					(8)</a:t>
                </a:r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tr-TR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or, grouping terms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just"/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						(9)</a:t>
                </a:r>
              </a:p>
              <a:p>
                <a:pPr algn="just"/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or, using Eq.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(7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to express Eq.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(9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in the general form of Eq.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(5),</a:t>
                </a:r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						(10)</a:t>
                </a:r>
              </a:p>
              <a:p>
                <a:pPr algn="just"/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Because the summation of the coefficients of f (x) in the numerator divided by 2n is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equal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to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1, the average height represents a weighted average of the function values. According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Eq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(10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), the interior points are given twice the weight of the two end points f (x</a:t>
                </a:r>
                <a:r>
                  <a:rPr lang="en-US" sz="1600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 </a:t>
                </a:r>
                <a:r>
                  <a:rPr lang="tr-TR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(x</a:t>
                </a:r>
                <a:r>
                  <a:rPr lang="tr-TR" sz="1600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).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An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error for the multiple-application trapezoidal rule can be obtained by summing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individual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errors for each segment to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give</a:t>
                </a:r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tr-TR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					(11)</a:t>
                </a:r>
              </a:p>
              <a:p>
                <a:pPr algn="just"/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tr-TR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Therefore, f ’’</a:t>
                </a:r>
                <a:r>
                  <a:rPr lang="el-G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l-GR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ξ</a:t>
                </a:r>
                <a:r>
                  <a:rPr lang="tr-TR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 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tr-TR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’’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Eq.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(11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can be rewritten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as</a:t>
                </a:r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						(12)</a:t>
                </a:r>
              </a:p>
              <a:p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Thus, if the number of segments is doubled, the truncation error will be quartered.</a:t>
                </a:r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28" y="194553"/>
                <a:ext cx="11734800" cy="6012223"/>
              </a:xfrm>
              <a:prstGeom prst="rect">
                <a:avLst/>
              </a:prstGeom>
              <a:blipFill>
                <a:blip r:embed="rId2"/>
                <a:stretch>
                  <a:fillRect l="-312" t="-406" r="-260" b="-3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51379" y="6292056"/>
            <a:ext cx="4795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1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655" y="560049"/>
            <a:ext cx="4267200" cy="523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474" y="1264018"/>
            <a:ext cx="2416107" cy="6220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1474" y="2262026"/>
            <a:ext cx="2410738" cy="812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2942" y="3951705"/>
            <a:ext cx="1952625" cy="542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2419" y="5100078"/>
            <a:ext cx="1513670" cy="54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2832</TotalTime>
  <Words>1747</Words>
  <Application>Microsoft Office PowerPoint</Application>
  <PresentationFormat>Widescreen</PresentationFormat>
  <Paragraphs>272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Corbel</vt:lpstr>
      <vt:lpstr>Nunito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OSUser</dc:creator>
  <cp:lastModifiedBy>OSUser</cp:lastModifiedBy>
  <cp:revision>112</cp:revision>
  <dcterms:created xsi:type="dcterms:W3CDTF">2020-04-08T15:32:52Z</dcterms:created>
  <dcterms:modified xsi:type="dcterms:W3CDTF">2020-05-06T17:47:13Z</dcterms:modified>
</cp:coreProperties>
</file>