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84" r:id="rId7"/>
    <p:sldId id="279" r:id="rId8"/>
    <p:sldId id="280" r:id="rId9"/>
    <p:sldId id="282" r:id="rId10"/>
    <p:sldId id="283" r:id="rId11"/>
    <p:sldId id="285" r:id="rId12"/>
    <p:sldId id="286" r:id="rId13"/>
    <p:sldId id="287" r:id="rId14"/>
    <p:sldId id="288" r:id="rId15"/>
    <p:sldId id="289" r:id="rId16"/>
    <p:sldId id="291" r:id="rId17"/>
    <p:sldId id="292" r:id="rId18"/>
    <p:sldId id="293" r:id="rId19"/>
    <p:sldId id="294" r:id="rId20"/>
    <p:sldId id="295" r:id="rId21"/>
    <p:sldId id="296" r:id="rId22"/>
    <p:sldId id="297" r:id="rId23"/>
    <p:sldId id="298" r:id="rId24"/>
    <p:sldId id="299" r:id="rId25"/>
    <p:sldId id="278" r:id="rId26"/>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076"/>
  </p:normalViewPr>
  <p:slideViewPr>
    <p:cSldViewPr>
      <p:cViewPr varScale="1">
        <p:scale>
          <a:sx n="119" d="100"/>
          <a:sy n="119" d="100"/>
        </p:scale>
        <p:origin x="872"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3000" b="0" i="0">
                <a:solidFill>
                  <a:srgbClr val="FF000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144170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00000"/>
          </a:solidFill>
        </p:spPr>
        <p:txBody>
          <a:bodyPr wrap="square" lIns="0" tIns="0" rIns="0" bIns="0" rtlCol="0"/>
          <a:lstStyle/>
          <a:p>
            <a:endParaRPr/>
          </a:p>
        </p:txBody>
      </p:sp>
      <p:sp>
        <p:nvSpPr>
          <p:cNvPr id="17" name="bk object 17"/>
          <p:cNvSpPr/>
          <p:nvPr/>
        </p:nvSpPr>
        <p:spPr>
          <a:xfrm>
            <a:off x="0" y="0"/>
            <a:ext cx="12188952" cy="144170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81754" y="1332483"/>
            <a:ext cx="4428490" cy="635000"/>
          </a:xfrm>
          <a:prstGeom prst="rect">
            <a:avLst/>
          </a:prstGeom>
        </p:spPr>
        <p:txBody>
          <a:bodyPr wrap="square" lIns="0" tIns="0" rIns="0" bIns="0">
            <a:spAutoFit/>
          </a:bodyPr>
          <a:lstStyle>
            <a:lvl1pPr>
              <a:defRPr sz="4000" b="0" i="0">
                <a:solidFill>
                  <a:schemeClr val="tx1"/>
                </a:solidFill>
                <a:latin typeface="Verdana"/>
                <a:cs typeface="Verdana"/>
              </a:defRPr>
            </a:lvl1pPr>
          </a:lstStyle>
          <a:p>
            <a:endParaRPr/>
          </a:p>
        </p:txBody>
      </p:sp>
      <p:sp>
        <p:nvSpPr>
          <p:cNvPr id="3" name="Holder 3"/>
          <p:cNvSpPr>
            <a:spLocks noGrp="1"/>
          </p:cNvSpPr>
          <p:nvPr>
            <p:ph type="body" idx="1"/>
          </p:nvPr>
        </p:nvSpPr>
        <p:spPr>
          <a:xfrm>
            <a:off x="464502" y="2147223"/>
            <a:ext cx="11501120" cy="1475739"/>
          </a:xfrm>
          <a:prstGeom prst="rect">
            <a:avLst/>
          </a:prstGeom>
        </p:spPr>
        <p:txBody>
          <a:bodyPr wrap="square" lIns="0" tIns="0" rIns="0" bIns="0">
            <a:spAutoFit/>
          </a:bodyPr>
          <a:lstStyle>
            <a:lvl1pPr>
              <a:defRPr sz="3000" b="0" i="0">
                <a:solidFill>
                  <a:srgbClr val="FF0000"/>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nbtecer@ankara.edu.t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44"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64881" y="1415897"/>
            <a:ext cx="8597265" cy="1319530"/>
          </a:xfrm>
          <a:custGeom>
            <a:avLst/>
            <a:gdLst/>
            <a:ahLst/>
            <a:cxnLst/>
            <a:rect l="l" t="t" r="r" b="b"/>
            <a:pathLst>
              <a:path w="8597265" h="1319530">
                <a:moveTo>
                  <a:pt x="0" y="219862"/>
                </a:moveTo>
                <a:lnTo>
                  <a:pt x="4466" y="175552"/>
                </a:lnTo>
                <a:lnTo>
                  <a:pt x="17277" y="134281"/>
                </a:lnTo>
                <a:lnTo>
                  <a:pt x="37548" y="96935"/>
                </a:lnTo>
                <a:lnTo>
                  <a:pt x="64396" y="64396"/>
                </a:lnTo>
                <a:lnTo>
                  <a:pt x="96935" y="37549"/>
                </a:lnTo>
                <a:lnTo>
                  <a:pt x="134281" y="17277"/>
                </a:lnTo>
                <a:lnTo>
                  <a:pt x="175552" y="4466"/>
                </a:lnTo>
                <a:lnTo>
                  <a:pt x="219862" y="0"/>
                </a:lnTo>
                <a:lnTo>
                  <a:pt x="8376814" y="0"/>
                </a:lnTo>
                <a:lnTo>
                  <a:pt x="8421122" y="4466"/>
                </a:lnTo>
                <a:lnTo>
                  <a:pt x="8462392" y="17277"/>
                </a:lnTo>
                <a:lnTo>
                  <a:pt x="8499738" y="37549"/>
                </a:lnTo>
                <a:lnTo>
                  <a:pt x="8532277" y="64396"/>
                </a:lnTo>
                <a:lnTo>
                  <a:pt x="8559124" y="96935"/>
                </a:lnTo>
                <a:lnTo>
                  <a:pt x="8579396" y="134281"/>
                </a:lnTo>
                <a:lnTo>
                  <a:pt x="8592207" y="175552"/>
                </a:lnTo>
                <a:lnTo>
                  <a:pt x="8596674" y="219862"/>
                </a:lnTo>
                <a:lnTo>
                  <a:pt x="8596674" y="1099310"/>
                </a:lnTo>
                <a:lnTo>
                  <a:pt x="8592207" y="1143621"/>
                </a:lnTo>
                <a:lnTo>
                  <a:pt x="8579396" y="1184893"/>
                </a:lnTo>
                <a:lnTo>
                  <a:pt x="8559124" y="1222241"/>
                </a:lnTo>
                <a:lnTo>
                  <a:pt x="8532277" y="1254781"/>
                </a:lnTo>
                <a:lnTo>
                  <a:pt x="8499738" y="1281630"/>
                </a:lnTo>
                <a:lnTo>
                  <a:pt x="8462392" y="1301902"/>
                </a:lnTo>
                <a:lnTo>
                  <a:pt x="8421122" y="1314713"/>
                </a:lnTo>
                <a:lnTo>
                  <a:pt x="8376814" y="1319180"/>
                </a:lnTo>
                <a:lnTo>
                  <a:pt x="219862" y="1319180"/>
                </a:lnTo>
                <a:lnTo>
                  <a:pt x="175552" y="1314713"/>
                </a:lnTo>
                <a:lnTo>
                  <a:pt x="134281" y="1301902"/>
                </a:lnTo>
                <a:lnTo>
                  <a:pt x="96935" y="1281630"/>
                </a:lnTo>
                <a:lnTo>
                  <a:pt x="64396" y="1254781"/>
                </a:lnTo>
                <a:lnTo>
                  <a:pt x="37548" y="1222241"/>
                </a:lnTo>
                <a:lnTo>
                  <a:pt x="17277" y="1184893"/>
                </a:lnTo>
                <a:lnTo>
                  <a:pt x="4466" y="1143621"/>
                </a:lnTo>
                <a:lnTo>
                  <a:pt x="0" y="1099310"/>
                </a:lnTo>
                <a:lnTo>
                  <a:pt x="0" y="219862"/>
                </a:lnTo>
                <a:close/>
              </a:path>
            </a:pathLst>
          </a:custGeom>
          <a:ln w="12700">
            <a:solidFill>
              <a:srgbClr val="FE801A"/>
            </a:solidFill>
          </a:ln>
        </p:spPr>
        <p:txBody>
          <a:bodyPr wrap="square" lIns="0" tIns="0" rIns="0" bIns="0" rtlCol="0"/>
          <a:lstStyle/>
          <a:p>
            <a:endParaRPr/>
          </a:p>
        </p:txBody>
      </p:sp>
      <p:sp>
        <p:nvSpPr>
          <p:cNvPr id="5" name="object 5"/>
          <p:cNvSpPr txBox="1">
            <a:spLocks noGrp="1"/>
          </p:cNvSpPr>
          <p:nvPr>
            <p:ph type="title"/>
          </p:nvPr>
        </p:nvSpPr>
        <p:spPr>
          <a:xfrm>
            <a:off x="2131466" y="1602231"/>
            <a:ext cx="8460334" cy="863600"/>
          </a:xfrm>
          <a:prstGeom prst="rect">
            <a:avLst/>
          </a:prstGeom>
        </p:spPr>
        <p:txBody>
          <a:bodyPr vert="horz" wrap="square" lIns="0" tIns="12700" rIns="0" bIns="0" rtlCol="0">
            <a:spAutoFit/>
          </a:bodyPr>
          <a:lstStyle/>
          <a:p>
            <a:pPr marL="12700">
              <a:lnSpc>
                <a:spcPct val="100000"/>
              </a:lnSpc>
              <a:spcBef>
                <a:spcPts val="100"/>
              </a:spcBef>
            </a:pPr>
            <a:r>
              <a:rPr sz="5500" spc="-225" dirty="0">
                <a:solidFill>
                  <a:srgbClr val="92D050"/>
                </a:solidFill>
              </a:rPr>
              <a:t>GENEL</a:t>
            </a:r>
            <a:r>
              <a:rPr sz="5500" spc="-465" dirty="0">
                <a:solidFill>
                  <a:srgbClr val="92D050"/>
                </a:solidFill>
              </a:rPr>
              <a:t> </a:t>
            </a:r>
            <a:r>
              <a:rPr sz="5500" spc="-280" dirty="0">
                <a:solidFill>
                  <a:srgbClr val="92D050"/>
                </a:solidFill>
              </a:rPr>
              <a:t>MİKROBİYOLOJİ</a:t>
            </a:r>
            <a:endParaRPr sz="5500" dirty="0"/>
          </a:p>
        </p:txBody>
      </p:sp>
      <p:sp>
        <p:nvSpPr>
          <p:cNvPr id="6" name="object 6"/>
          <p:cNvSpPr txBox="1"/>
          <p:nvPr/>
        </p:nvSpPr>
        <p:spPr>
          <a:xfrm>
            <a:off x="2971800" y="3501614"/>
            <a:ext cx="5709159" cy="2465070"/>
          </a:xfrm>
          <a:prstGeom prst="rect">
            <a:avLst/>
          </a:prstGeom>
        </p:spPr>
        <p:txBody>
          <a:bodyPr vert="horz" wrap="square" lIns="0" tIns="173990" rIns="0" bIns="0" rtlCol="0">
            <a:spAutoFit/>
          </a:bodyPr>
          <a:lstStyle/>
          <a:p>
            <a:pPr marL="12700" algn="ctr">
              <a:lnSpc>
                <a:spcPct val="100000"/>
              </a:lnSpc>
              <a:spcBef>
                <a:spcPts val="1370"/>
              </a:spcBef>
            </a:pPr>
            <a:r>
              <a:rPr sz="3600" spc="-175" dirty="0">
                <a:solidFill>
                  <a:srgbClr val="FFFFFF"/>
                </a:solidFill>
                <a:latin typeface="Verdana"/>
                <a:cs typeface="Verdana"/>
              </a:rPr>
              <a:t>NİLGÜN </a:t>
            </a:r>
            <a:r>
              <a:rPr sz="3600" spc="-215" dirty="0">
                <a:solidFill>
                  <a:srgbClr val="FFFFFF"/>
                </a:solidFill>
                <a:latin typeface="Verdana"/>
                <a:cs typeface="Verdana"/>
              </a:rPr>
              <a:t>BAŞAK</a:t>
            </a:r>
            <a:r>
              <a:rPr sz="3600" spc="-440" dirty="0">
                <a:solidFill>
                  <a:srgbClr val="FFFFFF"/>
                </a:solidFill>
                <a:latin typeface="Verdana"/>
                <a:cs typeface="Verdana"/>
              </a:rPr>
              <a:t> </a:t>
            </a:r>
            <a:r>
              <a:rPr sz="3600" spc="-260" dirty="0">
                <a:solidFill>
                  <a:srgbClr val="FFFFFF"/>
                </a:solidFill>
                <a:latin typeface="Verdana"/>
                <a:cs typeface="Verdana"/>
              </a:rPr>
              <a:t>TECER</a:t>
            </a:r>
            <a:endParaRPr sz="3600" dirty="0">
              <a:latin typeface="Verdana"/>
              <a:cs typeface="Verdana"/>
            </a:endParaRPr>
          </a:p>
          <a:p>
            <a:pPr marL="927735" marR="920750" indent="635" algn="ctr">
              <a:lnSpc>
                <a:spcPct val="128200"/>
              </a:lnSpc>
              <a:spcBef>
                <a:spcPts val="30"/>
              </a:spcBef>
            </a:pPr>
            <a:r>
              <a:rPr sz="2200" spc="-105" dirty="0">
                <a:solidFill>
                  <a:srgbClr val="FFFFFF"/>
                </a:solidFill>
                <a:latin typeface="Verdana"/>
                <a:cs typeface="Verdana"/>
              </a:rPr>
              <a:t>ÖĞRETİM </a:t>
            </a:r>
            <a:r>
              <a:rPr sz="2200" spc="-165" dirty="0">
                <a:solidFill>
                  <a:srgbClr val="FFFFFF"/>
                </a:solidFill>
                <a:latin typeface="Verdana"/>
                <a:cs typeface="Verdana"/>
              </a:rPr>
              <a:t>GÖREVLİSİ  </a:t>
            </a:r>
            <a:r>
              <a:rPr sz="2200" spc="-15" dirty="0">
                <a:solidFill>
                  <a:srgbClr val="FFFFFF"/>
                </a:solidFill>
                <a:latin typeface="Verdana"/>
                <a:cs typeface="Verdana"/>
              </a:rPr>
              <a:t>ANKARA</a:t>
            </a:r>
            <a:r>
              <a:rPr sz="2200" spc="-210" dirty="0">
                <a:solidFill>
                  <a:srgbClr val="FFFFFF"/>
                </a:solidFill>
                <a:latin typeface="Verdana"/>
                <a:cs typeface="Verdana"/>
              </a:rPr>
              <a:t> </a:t>
            </a:r>
            <a:r>
              <a:rPr sz="2200" spc="-280" dirty="0">
                <a:solidFill>
                  <a:srgbClr val="FFFFFF"/>
                </a:solidFill>
                <a:latin typeface="Verdana"/>
                <a:cs typeface="Verdana"/>
              </a:rPr>
              <a:t>ÜNİVERSİTESİ</a:t>
            </a:r>
            <a:endParaRPr sz="2200" dirty="0">
              <a:latin typeface="Verdana"/>
              <a:cs typeface="Verdana"/>
            </a:endParaRPr>
          </a:p>
          <a:p>
            <a:pPr algn="ctr">
              <a:lnSpc>
                <a:spcPct val="100000"/>
              </a:lnSpc>
              <a:spcBef>
                <a:spcPts val="770"/>
              </a:spcBef>
            </a:pPr>
            <a:r>
              <a:rPr sz="2200" spc="-135" dirty="0">
                <a:solidFill>
                  <a:srgbClr val="FFFFFF"/>
                </a:solidFill>
                <a:latin typeface="Verdana"/>
                <a:cs typeface="Verdana"/>
              </a:rPr>
              <a:t>KALECİK </a:t>
            </a:r>
            <a:r>
              <a:rPr sz="2200" spc="-190" dirty="0">
                <a:solidFill>
                  <a:srgbClr val="FFFFFF"/>
                </a:solidFill>
                <a:latin typeface="Verdana"/>
                <a:cs typeface="Verdana"/>
              </a:rPr>
              <a:t>MESLEK</a:t>
            </a:r>
            <a:r>
              <a:rPr sz="2200" spc="-204" dirty="0">
                <a:solidFill>
                  <a:srgbClr val="FFFFFF"/>
                </a:solidFill>
                <a:latin typeface="Verdana"/>
                <a:cs typeface="Verdana"/>
              </a:rPr>
              <a:t> </a:t>
            </a:r>
            <a:r>
              <a:rPr sz="2200" spc="-175" dirty="0">
                <a:solidFill>
                  <a:srgbClr val="FFFFFF"/>
                </a:solidFill>
                <a:latin typeface="Verdana"/>
                <a:cs typeface="Verdana"/>
              </a:rPr>
              <a:t>YÜKSEKOKULU</a:t>
            </a:r>
            <a:endParaRPr sz="2200" dirty="0">
              <a:latin typeface="Verdana"/>
              <a:cs typeface="Verdana"/>
            </a:endParaRPr>
          </a:p>
          <a:p>
            <a:pPr algn="ctr">
              <a:lnSpc>
                <a:spcPct val="100000"/>
              </a:lnSpc>
              <a:spcBef>
                <a:spcPts val="765"/>
              </a:spcBef>
            </a:pPr>
            <a:r>
              <a:rPr sz="2200" spc="-114" dirty="0">
                <a:solidFill>
                  <a:srgbClr val="FFFFFF"/>
                </a:solidFill>
                <a:latin typeface="Verdana"/>
                <a:cs typeface="Verdana"/>
              </a:rPr>
              <a:t>E-posta:</a:t>
            </a:r>
            <a:r>
              <a:rPr sz="2200" spc="-175" dirty="0">
                <a:solidFill>
                  <a:srgbClr val="FFFFFF"/>
                </a:solidFill>
                <a:latin typeface="Verdana"/>
                <a:cs typeface="Verdana"/>
              </a:rPr>
              <a:t> </a:t>
            </a:r>
            <a:r>
              <a:rPr sz="2200" spc="-35" dirty="0">
                <a:solidFill>
                  <a:srgbClr val="FFFFFF"/>
                </a:solidFill>
                <a:latin typeface="Verdana"/>
                <a:cs typeface="Verdana"/>
                <a:hlinkClick r:id="rId4"/>
              </a:rPr>
              <a:t>nbtecer@ankara.edu.tr</a:t>
            </a:r>
            <a:endParaRPr sz="22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9D34F145-4F00-4744-906A-A46F77D21558}"/>
              </a:ext>
            </a:extLst>
          </p:cNvPr>
          <p:cNvSpPr>
            <a:spLocks noGrp="1"/>
          </p:cNvSpPr>
          <p:nvPr>
            <p:ph type="body" idx="1"/>
          </p:nvPr>
        </p:nvSpPr>
        <p:spPr>
          <a:xfrm>
            <a:off x="381000" y="2362200"/>
            <a:ext cx="11501120" cy="2154436"/>
          </a:xfrm>
        </p:spPr>
        <p:txBody>
          <a:bodyPr/>
          <a:lstStyle/>
          <a:p>
            <a:pPr algn="just"/>
            <a:r>
              <a:rPr lang="tr-TR" sz="2000" dirty="0">
                <a:solidFill>
                  <a:schemeClr val="bg1"/>
                </a:solidFill>
              </a:rPr>
              <a:t>Bununla beraber hiç bir gıdada patojen mikroorganizma bulunmasına izin verilmez. İnsan sağlığını doğrudan tehdit eden </a:t>
            </a:r>
            <a:r>
              <a:rPr lang="tr-TR" sz="2000" dirty="0" err="1">
                <a:solidFill>
                  <a:schemeClr val="bg1"/>
                </a:solidFill>
              </a:rPr>
              <a:t>Salmonella</a:t>
            </a:r>
            <a:r>
              <a:rPr lang="tr-TR" sz="2000" dirty="0">
                <a:solidFill>
                  <a:schemeClr val="bg1"/>
                </a:solidFill>
              </a:rPr>
              <a:t>, </a:t>
            </a:r>
            <a:r>
              <a:rPr lang="tr-TR" sz="2000" dirty="0" err="1">
                <a:solidFill>
                  <a:schemeClr val="bg1"/>
                </a:solidFill>
              </a:rPr>
              <a:t>Listeria</a:t>
            </a:r>
            <a:r>
              <a:rPr lang="tr-TR" sz="2000" dirty="0">
                <a:solidFill>
                  <a:schemeClr val="bg1"/>
                </a:solidFill>
              </a:rPr>
              <a:t> </a:t>
            </a:r>
            <a:r>
              <a:rPr lang="tr-TR" sz="2000" dirty="0" err="1">
                <a:solidFill>
                  <a:schemeClr val="bg1"/>
                </a:solidFill>
              </a:rPr>
              <a:t>monocytogenes</a:t>
            </a:r>
            <a:r>
              <a:rPr lang="tr-TR" sz="2000" dirty="0">
                <a:solidFill>
                  <a:schemeClr val="bg1"/>
                </a:solidFill>
              </a:rPr>
              <a:t>, </a:t>
            </a:r>
            <a:r>
              <a:rPr lang="tr-TR" sz="2000" dirty="0" err="1">
                <a:solidFill>
                  <a:schemeClr val="bg1"/>
                </a:solidFill>
              </a:rPr>
              <a:t>Escherichia</a:t>
            </a:r>
            <a:r>
              <a:rPr lang="tr-TR" sz="2000" dirty="0">
                <a:solidFill>
                  <a:schemeClr val="bg1"/>
                </a:solidFill>
              </a:rPr>
              <a:t> </a:t>
            </a:r>
            <a:r>
              <a:rPr lang="tr-TR" sz="2000" dirty="0" err="1">
                <a:solidFill>
                  <a:schemeClr val="bg1"/>
                </a:solidFill>
              </a:rPr>
              <a:t>coli</a:t>
            </a:r>
            <a:r>
              <a:rPr lang="tr-TR" sz="2000" dirty="0">
                <a:solidFill>
                  <a:schemeClr val="bg1"/>
                </a:solidFill>
              </a:rPr>
              <a:t> O157:H7 </a:t>
            </a:r>
            <a:r>
              <a:rPr lang="tr-TR" sz="2000" dirty="0" err="1">
                <a:solidFill>
                  <a:schemeClr val="bg1"/>
                </a:solidFill>
              </a:rPr>
              <a:t>serotipi</a:t>
            </a:r>
            <a:r>
              <a:rPr lang="tr-TR" sz="2000" dirty="0">
                <a:solidFill>
                  <a:schemeClr val="bg1"/>
                </a:solidFill>
              </a:rPr>
              <a:t> gibi </a:t>
            </a:r>
            <a:r>
              <a:rPr lang="tr-TR" sz="2000" dirty="0" err="1">
                <a:solidFill>
                  <a:schemeClr val="bg1"/>
                </a:solidFill>
              </a:rPr>
              <a:t>primer</a:t>
            </a:r>
            <a:r>
              <a:rPr lang="tr-TR" sz="2000" dirty="0">
                <a:solidFill>
                  <a:schemeClr val="bg1"/>
                </a:solidFill>
              </a:rPr>
              <a:t> patojenler hangi ülkede, hangi koşulla üretilirse üretilsin ve hangi çeşit olursa olsun gıdalarda bulunmamalıdır. Bu nedenle bu gibi mikroorganizmaların gıdalarda sayılmasına gerek yoktur. Bunların sayısı analiz edilen gıdada 0 olması gerektiğine göre belirli bir miktar (genellikle 25 g ya da 25 ml) gıdada bunların varlığının araştırılması yeterlidir. </a:t>
            </a:r>
          </a:p>
        </p:txBody>
      </p:sp>
      <p:sp>
        <p:nvSpPr>
          <p:cNvPr id="4" name="Unvan 1">
            <a:extLst>
              <a:ext uri="{FF2B5EF4-FFF2-40B4-BE49-F238E27FC236}">
                <a16:creationId xmlns:a16="http://schemas.microsoft.com/office/drawing/2014/main" id="{830BEFF7-7869-1145-A165-E344C31B2FF9}"/>
              </a:ext>
            </a:extLst>
          </p:cNvPr>
          <p:cNvSpPr>
            <a:spLocks noGrp="1"/>
          </p:cNvSpPr>
          <p:nvPr>
            <p:ph type="title"/>
          </p:nvPr>
        </p:nvSpPr>
        <p:spPr>
          <a:xfrm>
            <a:off x="1524000" y="1295400"/>
            <a:ext cx="8996046" cy="635000"/>
          </a:xfrm>
        </p:spPr>
        <p:txBody>
          <a:bodyPr/>
          <a:lstStyle/>
          <a:p>
            <a:pPr algn="ctr"/>
            <a:r>
              <a:rPr lang="tr-TR" dirty="0">
                <a:solidFill>
                  <a:schemeClr val="bg1"/>
                </a:solidFill>
              </a:rPr>
              <a:t>MİKROBİYOLOJİ LABORATUVARI </a:t>
            </a:r>
          </a:p>
        </p:txBody>
      </p:sp>
    </p:spTree>
    <p:extLst>
      <p:ext uri="{BB962C8B-B14F-4D97-AF65-F5344CB8AC3E}">
        <p14:creationId xmlns:p14="http://schemas.microsoft.com/office/powerpoint/2010/main" val="408877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9D7AFDC7-B781-4F41-A2C6-0D7C3316D44D}"/>
              </a:ext>
            </a:extLst>
          </p:cNvPr>
          <p:cNvSpPr>
            <a:spLocks noGrp="1"/>
          </p:cNvSpPr>
          <p:nvPr>
            <p:ph type="body" idx="1"/>
          </p:nvPr>
        </p:nvSpPr>
        <p:spPr>
          <a:xfrm>
            <a:off x="457200" y="2590800"/>
            <a:ext cx="11501120" cy="2308324"/>
          </a:xfrm>
        </p:spPr>
        <p:txBody>
          <a:bodyPr/>
          <a:lstStyle/>
          <a:p>
            <a:r>
              <a:rPr lang="tr-TR" dirty="0">
                <a:solidFill>
                  <a:schemeClr val="bg1"/>
                </a:solidFill>
              </a:rPr>
              <a:t>Mikrobiyoloji laboratuvarı için;</a:t>
            </a:r>
          </a:p>
          <a:p>
            <a:pPr marL="457200" indent="-457200">
              <a:buFont typeface="Wingdings" pitchFamily="2" charset="2"/>
              <a:buChar char="ü"/>
            </a:pPr>
            <a:r>
              <a:rPr lang="tr-TR" dirty="0">
                <a:solidFill>
                  <a:schemeClr val="bg1"/>
                </a:solidFill>
              </a:rPr>
              <a:t>personel</a:t>
            </a:r>
          </a:p>
          <a:p>
            <a:pPr marL="457200" indent="-457200">
              <a:buFont typeface="Wingdings" pitchFamily="2" charset="2"/>
              <a:buChar char="ü"/>
            </a:pPr>
            <a:r>
              <a:rPr lang="tr-TR" dirty="0">
                <a:solidFill>
                  <a:schemeClr val="bg1"/>
                </a:solidFill>
              </a:rPr>
              <a:t>fiziki yerleşim </a:t>
            </a:r>
          </a:p>
          <a:p>
            <a:pPr marL="457200" indent="-457200">
              <a:buFont typeface="Wingdings" pitchFamily="2" charset="2"/>
              <a:buChar char="ü"/>
            </a:pPr>
            <a:r>
              <a:rPr lang="tr-TR" dirty="0">
                <a:solidFill>
                  <a:schemeClr val="bg1"/>
                </a:solidFill>
              </a:rPr>
              <a:t>temel laboratuvar cihazları</a:t>
            </a:r>
          </a:p>
          <a:p>
            <a:r>
              <a:rPr lang="tr-TR" dirty="0"/>
              <a:t> </a:t>
            </a:r>
          </a:p>
        </p:txBody>
      </p:sp>
    </p:spTree>
    <p:extLst>
      <p:ext uri="{BB962C8B-B14F-4D97-AF65-F5344CB8AC3E}">
        <p14:creationId xmlns:p14="http://schemas.microsoft.com/office/powerpoint/2010/main" val="311586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9D7AFDC7-B781-4F41-A2C6-0D7C3316D44D}"/>
              </a:ext>
            </a:extLst>
          </p:cNvPr>
          <p:cNvSpPr>
            <a:spLocks noGrp="1"/>
          </p:cNvSpPr>
          <p:nvPr>
            <p:ph type="body" idx="1"/>
          </p:nvPr>
        </p:nvSpPr>
        <p:spPr>
          <a:xfrm>
            <a:off x="457200" y="2590800"/>
            <a:ext cx="11501120" cy="2308324"/>
          </a:xfrm>
        </p:spPr>
        <p:txBody>
          <a:bodyPr/>
          <a:lstStyle/>
          <a:p>
            <a:r>
              <a:rPr lang="tr-TR" dirty="0">
                <a:solidFill>
                  <a:schemeClr val="bg1"/>
                </a:solidFill>
              </a:rPr>
              <a:t>Mikrobiyoloji laboratuvarı için;</a:t>
            </a:r>
          </a:p>
          <a:p>
            <a:pPr marL="457200" indent="-457200">
              <a:buFont typeface="Wingdings" pitchFamily="2" charset="2"/>
              <a:buChar char="ü"/>
            </a:pPr>
            <a:r>
              <a:rPr lang="tr-TR" dirty="0">
                <a:solidFill>
                  <a:schemeClr val="bg1"/>
                </a:solidFill>
              </a:rPr>
              <a:t>personel</a:t>
            </a:r>
          </a:p>
          <a:p>
            <a:pPr marL="457200" indent="-457200">
              <a:buFont typeface="Wingdings" pitchFamily="2" charset="2"/>
              <a:buChar char="ü"/>
            </a:pPr>
            <a:r>
              <a:rPr lang="tr-TR" dirty="0">
                <a:solidFill>
                  <a:schemeClr val="bg1"/>
                </a:solidFill>
              </a:rPr>
              <a:t>fiziki yerleşim </a:t>
            </a:r>
          </a:p>
          <a:p>
            <a:pPr marL="457200" indent="-457200">
              <a:buFont typeface="Wingdings" pitchFamily="2" charset="2"/>
              <a:buChar char="ü"/>
            </a:pPr>
            <a:r>
              <a:rPr lang="tr-TR" dirty="0">
                <a:solidFill>
                  <a:schemeClr val="bg1"/>
                </a:solidFill>
              </a:rPr>
              <a:t>temel laboratuvar cihazları</a:t>
            </a:r>
          </a:p>
          <a:p>
            <a:r>
              <a:rPr lang="tr-TR" dirty="0"/>
              <a:t> </a:t>
            </a:r>
          </a:p>
        </p:txBody>
      </p:sp>
    </p:spTree>
    <p:extLst>
      <p:ext uri="{BB962C8B-B14F-4D97-AF65-F5344CB8AC3E}">
        <p14:creationId xmlns:p14="http://schemas.microsoft.com/office/powerpoint/2010/main" val="143287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710933"/>
            <a:ext cx="11501120" cy="2769989"/>
          </a:xfrm>
        </p:spPr>
        <p:txBody>
          <a:bodyPr/>
          <a:lstStyle/>
          <a:p>
            <a:pPr marL="514350" indent="-514350" algn="just">
              <a:buAutoNum type="arabicPeriod"/>
            </a:pPr>
            <a:r>
              <a:rPr lang="tr-TR" dirty="0">
                <a:solidFill>
                  <a:schemeClr val="bg1"/>
                </a:solidFill>
              </a:rPr>
              <a:t>Otoklav</a:t>
            </a:r>
          </a:p>
          <a:p>
            <a:pPr algn="just"/>
            <a:r>
              <a:rPr lang="tr-TR" dirty="0">
                <a:solidFill>
                  <a:schemeClr val="bg1"/>
                </a:solidFill>
              </a:rPr>
              <a:t>Sadece biyolojik </a:t>
            </a:r>
            <a:r>
              <a:rPr lang="tr-TR" dirty="0" err="1">
                <a:solidFill>
                  <a:schemeClr val="bg1"/>
                </a:solidFill>
              </a:rPr>
              <a:t>stabilite</a:t>
            </a:r>
            <a:r>
              <a:rPr lang="tr-TR" dirty="0">
                <a:solidFill>
                  <a:schemeClr val="bg1"/>
                </a:solidFill>
              </a:rPr>
              <a:t> testi ve mikroskobik testler yapan basit laboratuvarlar dışında bir gıda mikrobiyolojisi laboratuvarının en önemli cihazları arasında otoklav bulunmaktadır. Temel görevi basınç altında buharla sterilizasyondur. </a:t>
            </a:r>
          </a:p>
        </p:txBody>
      </p:sp>
    </p:spTree>
    <p:extLst>
      <p:ext uri="{BB962C8B-B14F-4D97-AF65-F5344CB8AC3E}">
        <p14:creationId xmlns:p14="http://schemas.microsoft.com/office/powerpoint/2010/main" val="270935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710933"/>
            <a:ext cx="11501120" cy="3231654"/>
          </a:xfrm>
        </p:spPr>
        <p:txBody>
          <a:bodyPr/>
          <a:lstStyle/>
          <a:p>
            <a:pPr algn="just"/>
            <a:r>
              <a:rPr lang="tr-TR" dirty="0">
                <a:solidFill>
                  <a:schemeClr val="bg1"/>
                </a:solidFill>
              </a:rPr>
              <a:t>2. </a:t>
            </a:r>
            <a:r>
              <a:rPr lang="tr-TR" dirty="0" err="1">
                <a:solidFill>
                  <a:schemeClr val="bg1"/>
                </a:solidFill>
              </a:rPr>
              <a:t>İnkübatör</a:t>
            </a:r>
            <a:endParaRPr lang="tr-TR" dirty="0">
              <a:solidFill>
                <a:schemeClr val="bg1"/>
              </a:solidFill>
            </a:endParaRPr>
          </a:p>
          <a:p>
            <a:pPr algn="just"/>
            <a:r>
              <a:rPr lang="tr-TR" dirty="0">
                <a:solidFill>
                  <a:schemeClr val="bg1"/>
                </a:solidFill>
              </a:rPr>
              <a:t>Yine laboratuvarın çalışma yüküne ve amaçlara göre farklı sıcaklıklarda çalışan (20-28℃; 37℃; 55℃ vb.), farklı büyüklüklerde, standart, anaerobik (vakumlu veya karbondioksitli), geri soğutmalı, çalkalamalı gibi çeşitli özelliklerde </a:t>
            </a:r>
            <a:r>
              <a:rPr lang="tr-TR" dirty="0" err="1">
                <a:solidFill>
                  <a:schemeClr val="bg1"/>
                </a:solidFill>
              </a:rPr>
              <a:t>inkübatör</a:t>
            </a:r>
            <a:r>
              <a:rPr lang="tr-TR" dirty="0">
                <a:solidFill>
                  <a:schemeClr val="bg1"/>
                </a:solidFill>
              </a:rPr>
              <a:t>(</a:t>
            </a:r>
            <a:r>
              <a:rPr lang="tr-TR" dirty="0" err="1">
                <a:solidFill>
                  <a:schemeClr val="bg1"/>
                </a:solidFill>
              </a:rPr>
              <a:t>ler</a:t>
            </a:r>
            <a:r>
              <a:rPr lang="tr-TR" dirty="0">
                <a:solidFill>
                  <a:schemeClr val="bg1"/>
                </a:solidFill>
              </a:rPr>
              <a:t>) mikrobiyoloji laboratuvarının önem sırası açısından önde gelen cihazları arasındadır. </a:t>
            </a:r>
          </a:p>
        </p:txBody>
      </p:sp>
    </p:spTree>
    <p:extLst>
      <p:ext uri="{BB962C8B-B14F-4D97-AF65-F5344CB8AC3E}">
        <p14:creationId xmlns:p14="http://schemas.microsoft.com/office/powerpoint/2010/main" val="150061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514600"/>
            <a:ext cx="11501120" cy="3323987"/>
          </a:xfrm>
        </p:spPr>
        <p:txBody>
          <a:bodyPr/>
          <a:lstStyle/>
          <a:p>
            <a:pPr algn="just"/>
            <a:r>
              <a:rPr lang="tr-TR" sz="2400" dirty="0">
                <a:solidFill>
                  <a:schemeClr val="bg1"/>
                </a:solidFill>
              </a:rPr>
              <a:t>3. Etüv (Kuru Hava </a:t>
            </a:r>
            <a:r>
              <a:rPr lang="tr-TR" sz="2400" dirty="0" err="1">
                <a:solidFill>
                  <a:schemeClr val="bg1"/>
                </a:solidFill>
              </a:rPr>
              <a:t>Sterilizatörü</a:t>
            </a:r>
            <a:r>
              <a:rPr lang="tr-TR" sz="2400" dirty="0">
                <a:solidFill>
                  <a:schemeClr val="bg1"/>
                </a:solidFill>
              </a:rPr>
              <a:t>)</a:t>
            </a:r>
          </a:p>
          <a:p>
            <a:pPr algn="just"/>
            <a:endParaRPr lang="tr-TR" sz="2400" dirty="0">
              <a:solidFill>
                <a:schemeClr val="bg1"/>
              </a:solidFill>
            </a:endParaRPr>
          </a:p>
          <a:p>
            <a:pPr algn="just"/>
            <a:r>
              <a:rPr lang="tr-TR" sz="2400" dirty="0">
                <a:solidFill>
                  <a:schemeClr val="bg1"/>
                </a:solidFill>
              </a:rPr>
              <a:t>Yıkanmış cam malzemenin kurutulması için 50-60 C sıcaklıklarda çalışan bir etüv ile cam ve metal malzemenin sterilizasyonu için, 180 C' da sıcaklıkta çalışan bir etüve gerek vardır. Sterilizasyon amaçlı etüv kurutma amacı ile de kullanılabilir. Etüvde sadece cam ve metal malzeme sterilize edilmeli, düzenli olarak temizlik yapılmalıdır. Kurutma amaçlı kullanılan ayrı bir etüv varsa düzenli temizliğe ilaveten belirli aralıklarla dezenfeksiyon yapılmalıdır. </a:t>
            </a:r>
          </a:p>
        </p:txBody>
      </p:sp>
    </p:spTree>
    <p:extLst>
      <p:ext uri="{BB962C8B-B14F-4D97-AF65-F5344CB8AC3E}">
        <p14:creationId xmlns:p14="http://schemas.microsoft.com/office/powerpoint/2010/main" val="2792732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514600"/>
            <a:ext cx="11501120" cy="2585323"/>
          </a:xfrm>
        </p:spPr>
        <p:txBody>
          <a:bodyPr/>
          <a:lstStyle/>
          <a:p>
            <a:pPr algn="just"/>
            <a:r>
              <a:rPr lang="tr-TR" sz="2400" dirty="0">
                <a:solidFill>
                  <a:schemeClr val="bg1"/>
                </a:solidFill>
              </a:rPr>
              <a:t>4. Su </a:t>
            </a:r>
            <a:r>
              <a:rPr lang="tr-TR" sz="2400" dirty="0" err="1">
                <a:solidFill>
                  <a:schemeClr val="bg1"/>
                </a:solidFill>
              </a:rPr>
              <a:t>destilasyonu</a:t>
            </a:r>
            <a:endParaRPr lang="tr-TR" sz="2400" dirty="0">
              <a:solidFill>
                <a:schemeClr val="bg1"/>
              </a:solidFill>
            </a:endParaRPr>
          </a:p>
          <a:p>
            <a:pPr algn="just"/>
            <a:endParaRPr lang="tr-TR" sz="2400" dirty="0">
              <a:solidFill>
                <a:schemeClr val="bg1"/>
              </a:solidFill>
            </a:endParaRPr>
          </a:p>
          <a:p>
            <a:pPr algn="just"/>
            <a:r>
              <a:rPr lang="tr-TR" sz="2400" dirty="0" err="1">
                <a:solidFill>
                  <a:schemeClr val="bg1"/>
                </a:solidFill>
              </a:rPr>
              <a:t>Besiyerlerinin</a:t>
            </a:r>
            <a:r>
              <a:rPr lang="tr-TR" sz="2400" dirty="0">
                <a:solidFill>
                  <a:schemeClr val="bg1"/>
                </a:solidFill>
              </a:rPr>
              <a:t> hazırlanması için kullanılacak olan su cam </a:t>
            </a:r>
            <a:r>
              <a:rPr lang="tr-TR" sz="2400" dirty="0" err="1">
                <a:solidFill>
                  <a:schemeClr val="bg1"/>
                </a:solidFill>
              </a:rPr>
              <a:t>destilatörde</a:t>
            </a:r>
            <a:r>
              <a:rPr lang="tr-TR" sz="2400" dirty="0">
                <a:solidFill>
                  <a:schemeClr val="bg1"/>
                </a:solidFill>
              </a:rPr>
              <a:t> </a:t>
            </a:r>
            <a:r>
              <a:rPr lang="tr-TR" sz="2400" dirty="0" err="1">
                <a:solidFill>
                  <a:schemeClr val="bg1"/>
                </a:solidFill>
              </a:rPr>
              <a:t>destile</a:t>
            </a:r>
            <a:r>
              <a:rPr lang="tr-TR" sz="2400" dirty="0">
                <a:solidFill>
                  <a:schemeClr val="bg1"/>
                </a:solidFill>
              </a:rPr>
              <a:t> edilmiş olmalıdır. Bunun nedeni metal </a:t>
            </a:r>
            <a:r>
              <a:rPr lang="tr-TR" sz="2400" dirty="0" err="1">
                <a:solidFill>
                  <a:schemeClr val="bg1"/>
                </a:solidFill>
              </a:rPr>
              <a:t>destilatörlerde</a:t>
            </a:r>
            <a:r>
              <a:rPr lang="tr-TR" sz="2400" dirty="0">
                <a:solidFill>
                  <a:schemeClr val="bg1"/>
                </a:solidFill>
              </a:rPr>
              <a:t> </a:t>
            </a:r>
            <a:r>
              <a:rPr lang="tr-TR" sz="2400" dirty="0" err="1">
                <a:solidFill>
                  <a:schemeClr val="bg1"/>
                </a:solidFill>
              </a:rPr>
              <a:t>destile</a:t>
            </a:r>
            <a:r>
              <a:rPr lang="tr-TR" sz="2400" dirty="0">
                <a:solidFill>
                  <a:schemeClr val="bg1"/>
                </a:solidFill>
              </a:rPr>
              <a:t> su içinde metal iyonları kalabilmesi, bunun </a:t>
            </a:r>
            <a:r>
              <a:rPr lang="tr-TR" sz="2400" dirty="0" err="1">
                <a:solidFill>
                  <a:schemeClr val="bg1"/>
                </a:solidFill>
              </a:rPr>
              <a:t>mikrobiyel</a:t>
            </a:r>
            <a:r>
              <a:rPr lang="tr-TR" sz="2400" dirty="0">
                <a:solidFill>
                  <a:schemeClr val="bg1"/>
                </a:solidFill>
              </a:rPr>
              <a:t> gelişmeyi </a:t>
            </a:r>
            <a:r>
              <a:rPr lang="tr-TR" sz="2400" dirty="0" err="1">
                <a:solidFill>
                  <a:schemeClr val="bg1"/>
                </a:solidFill>
              </a:rPr>
              <a:t>inhibe</a:t>
            </a:r>
            <a:r>
              <a:rPr lang="tr-TR" sz="2400" dirty="0">
                <a:solidFill>
                  <a:schemeClr val="bg1"/>
                </a:solidFill>
              </a:rPr>
              <a:t> edici özellik gösterebilmesi, oysa cam </a:t>
            </a:r>
            <a:r>
              <a:rPr lang="tr-TR" sz="2400" dirty="0" err="1">
                <a:solidFill>
                  <a:schemeClr val="bg1"/>
                </a:solidFill>
              </a:rPr>
              <a:t>destilatörlerden</a:t>
            </a:r>
            <a:r>
              <a:rPr lang="tr-TR" sz="2400" dirty="0">
                <a:solidFill>
                  <a:schemeClr val="bg1"/>
                </a:solidFill>
              </a:rPr>
              <a:t> suya bu şekilde bir olumsuzluk geçmemesidir.</a:t>
            </a:r>
          </a:p>
        </p:txBody>
      </p:sp>
    </p:spTree>
    <p:extLst>
      <p:ext uri="{BB962C8B-B14F-4D97-AF65-F5344CB8AC3E}">
        <p14:creationId xmlns:p14="http://schemas.microsoft.com/office/powerpoint/2010/main" val="330879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514600"/>
            <a:ext cx="11501120" cy="4062651"/>
          </a:xfrm>
        </p:spPr>
        <p:txBody>
          <a:bodyPr/>
          <a:lstStyle/>
          <a:p>
            <a:pPr algn="just"/>
            <a:r>
              <a:rPr lang="tr-TR" sz="2400" dirty="0">
                <a:solidFill>
                  <a:schemeClr val="bg1"/>
                </a:solidFill>
              </a:rPr>
              <a:t>5. Hassas Terazi</a:t>
            </a:r>
          </a:p>
          <a:p>
            <a:pPr algn="just"/>
            <a:endParaRPr lang="tr-TR" sz="2400" dirty="0">
              <a:solidFill>
                <a:schemeClr val="bg1"/>
              </a:solidFill>
            </a:endParaRPr>
          </a:p>
          <a:p>
            <a:pPr algn="just"/>
            <a:r>
              <a:rPr lang="tr-TR" sz="2400" dirty="0">
                <a:solidFill>
                  <a:schemeClr val="bg1"/>
                </a:solidFill>
              </a:rPr>
              <a:t>Tercihen ± 0,01 g ve ± 0,0001 g duyarlıkta 2 adet hassas terazi bulunmalı, teraziler kolaylıkla temizlenebilir modellerden seçilmelidir. Hassas terazi laboratuvarda titreşimlerden arındırılmış düzgün bir yere konulmalı (bir başka deyiş ile hassas terazinin bulunduğu tezgahta çalkalamalı su banyosu, </a:t>
            </a:r>
            <a:r>
              <a:rPr lang="tr-TR" sz="2400" dirty="0" err="1">
                <a:solidFill>
                  <a:schemeClr val="bg1"/>
                </a:solidFill>
              </a:rPr>
              <a:t>homojenizatör</a:t>
            </a:r>
            <a:r>
              <a:rPr lang="tr-TR" sz="2400" dirty="0">
                <a:solidFill>
                  <a:schemeClr val="bg1"/>
                </a:solidFill>
              </a:rPr>
              <a:t> vb. cihazlar olmamalı), hassas terazi yer değiştirilmemelidir. Terazi, haftada en az 1 kez standart ağırlık ile kontrol edilmeli, standart ağırlık ile ölçülen ağırlık arasında fark varsa yetkili servise başvurulmalı, yılda en az 1 kez yetkili servis tarafından kalibrasyon yapılmalıdır.</a:t>
            </a:r>
          </a:p>
        </p:txBody>
      </p:sp>
    </p:spTree>
    <p:extLst>
      <p:ext uri="{BB962C8B-B14F-4D97-AF65-F5344CB8AC3E}">
        <p14:creationId xmlns:p14="http://schemas.microsoft.com/office/powerpoint/2010/main" val="222152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514600"/>
            <a:ext cx="11501120" cy="2585323"/>
          </a:xfrm>
        </p:spPr>
        <p:txBody>
          <a:bodyPr/>
          <a:lstStyle/>
          <a:p>
            <a:pPr algn="just"/>
            <a:r>
              <a:rPr lang="tr-TR" sz="2400" dirty="0">
                <a:solidFill>
                  <a:schemeClr val="bg1"/>
                </a:solidFill>
              </a:rPr>
              <a:t>6. </a:t>
            </a:r>
            <a:r>
              <a:rPr lang="tr-TR" sz="2400" dirty="0" err="1">
                <a:solidFill>
                  <a:schemeClr val="bg1"/>
                </a:solidFill>
              </a:rPr>
              <a:t>pH</a:t>
            </a:r>
            <a:r>
              <a:rPr lang="tr-TR" sz="2400" dirty="0">
                <a:solidFill>
                  <a:schemeClr val="bg1"/>
                </a:solidFill>
              </a:rPr>
              <a:t> metre</a:t>
            </a:r>
          </a:p>
          <a:p>
            <a:pPr algn="just"/>
            <a:endParaRPr lang="tr-TR" sz="2400" dirty="0">
              <a:solidFill>
                <a:schemeClr val="bg1"/>
              </a:solidFill>
            </a:endParaRPr>
          </a:p>
          <a:p>
            <a:pPr algn="just"/>
            <a:r>
              <a:rPr lang="tr-TR" sz="2400" dirty="0" err="1">
                <a:solidFill>
                  <a:schemeClr val="bg1"/>
                </a:solidFill>
              </a:rPr>
              <a:t>pH</a:t>
            </a:r>
            <a:r>
              <a:rPr lang="tr-TR" sz="2400" dirty="0">
                <a:solidFill>
                  <a:schemeClr val="bg1"/>
                </a:solidFill>
              </a:rPr>
              <a:t> metre üretici firmanın önerisi doğrultusunda kullanılmalı, ölçümden ve temizlendikten sonra yine üretici firma önerisi doğrultusunda elektrot korunmalıdır. </a:t>
            </a:r>
            <a:r>
              <a:rPr lang="tr-TR" sz="2400" dirty="0" err="1">
                <a:solidFill>
                  <a:schemeClr val="bg1"/>
                </a:solidFill>
              </a:rPr>
              <a:t>pH</a:t>
            </a:r>
            <a:r>
              <a:rPr lang="tr-TR" sz="2400" dirty="0">
                <a:solidFill>
                  <a:schemeClr val="bg1"/>
                </a:solidFill>
              </a:rPr>
              <a:t> metre her gün standart test çözeltileri ile (en yaygın kullanılanlar 4,00; 7,00; 11,00) kontrol ve gerekirse kalibre edilmelidir.</a:t>
            </a:r>
          </a:p>
          <a:p>
            <a:pPr algn="just"/>
            <a:endParaRPr lang="tr-TR" sz="2400" dirty="0">
              <a:solidFill>
                <a:schemeClr val="bg1"/>
              </a:solidFill>
            </a:endParaRPr>
          </a:p>
        </p:txBody>
      </p:sp>
    </p:spTree>
    <p:extLst>
      <p:ext uri="{BB962C8B-B14F-4D97-AF65-F5344CB8AC3E}">
        <p14:creationId xmlns:p14="http://schemas.microsoft.com/office/powerpoint/2010/main" val="331034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514600"/>
            <a:ext cx="11501120" cy="2215991"/>
          </a:xfrm>
        </p:spPr>
        <p:txBody>
          <a:bodyPr/>
          <a:lstStyle/>
          <a:p>
            <a:pPr algn="just"/>
            <a:r>
              <a:rPr lang="tr-TR" sz="2400" dirty="0">
                <a:solidFill>
                  <a:schemeClr val="bg1"/>
                </a:solidFill>
              </a:rPr>
              <a:t>7. Karıştırıcılar</a:t>
            </a:r>
          </a:p>
          <a:p>
            <a:pPr algn="just"/>
            <a:endParaRPr lang="tr-TR" sz="2400" dirty="0">
              <a:solidFill>
                <a:schemeClr val="bg1"/>
              </a:solidFill>
            </a:endParaRPr>
          </a:p>
          <a:p>
            <a:pPr algn="just"/>
            <a:r>
              <a:rPr lang="tr-TR" sz="2400" dirty="0">
                <a:solidFill>
                  <a:schemeClr val="bg1"/>
                </a:solidFill>
              </a:rPr>
              <a:t>Amaca uygun manyetik karıştırıcı ve tüp karıştırıcısı her mikrobiyoloji laboratuvarında bulunması gereken basit ancak önemli cihazlardır. Manyetik karıştırıcının ısıtıcı tablaya sahip olması çoğu kez tercih edilen bir durumdur.</a:t>
            </a:r>
          </a:p>
        </p:txBody>
      </p:sp>
    </p:spTree>
    <p:extLst>
      <p:ext uri="{BB962C8B-B14F-4D97-AF65-F5344CB8AC3E}">
        <p14:creationId xmlns:p14="http://schemas.microsoft.com/office/powerpoint/2010/main" val="224875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55407" y="1347649"/>
            <a:ext cx="10656570" cy="680720"/>
          </a:xfrm>
          <a:prstGeom prst="rect">
            <a:avLst/>
          </a:prstGeom>
        </p:spPr>
        <p:txBody>
          <a:bodyPr vert="horz" wrap="square" lIns="0" tIns="12700" rIns="0" bIns="0" rtlCol="0">
            <a:spAutoFit/>
          </a:bodyPr>
          <a:lstStyle/>
          <a:p>
            <a:pPr marL="12700">
              <a:lnSpc>
                <a:spcPct val="100000"/>
              </a:lnSpc>
              <a:spcBef>
                <a:spcPts val="100"/>
              </a:spcBef>
            </a:pPr>
            <a:r>
              <a:rPr sz="4300" spc="-175" dirty="0">
                <a:solidFill>
                  <a:srgbClr val="FFFFFF"/>
                </a:solidFill>
              </a:rPr>
              <a:t>GENEL </a:t>
            </a:r>
            <a:r>
              <a:rPr sz="4300" spc="-220" dirty="0">
                <a:solidFill>
                  <a:srgbClr val="FFFFFF"/>
                </a:solidFill>
              </a:rPr>
              <a:t>MİKROBİYOLOJİ </a:t>
            </a:r>
            <a:r>
              <a:rPr sz="4300" spc="-120" dirty="0">
                <a:solidFill>
                  <a:srgbClr val="FFFFFF"/>
                </a:solidFill>
              </a:rPr>
              <a:t>KONU</a:t>
            </a:r>
            <a:r>
              <a:rPr sz="4300" spc="-605" dirty="0">
                <a:solidFill>
                  <a:srgbClr val="FFFFFF"/>
                </a:solidFill>
              </a:rPr>
              <a:t> </a:t>
            </a:r>
            <a:r>
              <a:rPr sz="4300" spc="-415" dirty="0">
                <a:solidFill>
                  <a:srgbClr val="FFFFFF"/>
                </a:solidFill>
              </a:rPr>
              <a:t>BASLIKLARI</a:t>
            </a:r>
            <a:endParaRPr sz="4300" dirty="0"/>
          </a:p>
        </p:txBody>
      </p:sp>
      <p:sp>
        <p:nvSpPr>
          <p:cNvPr id="5" name="object 5"/>
          <p:cNvSpPr txBox="1"/>
          <p:nvPr/>
        </p:nvSpPr>
        <p:spPr>
          <a:xfrm>
            <a:off x="455407" y="2276605"/>
            <a:ext cx="11425401" cy="4285084"/>
          </a:xfrm>
          <a:prstGeom prst="rect">
            <a:avLst/>
          </a:prstGeom>
        </p:spPr>
        <p:txBody>
          <a:bodyPr vert="horz" wrap="square" lIns="0" tIns="12700" rIns="0" bIns="0" rtlCol="0">
            <a:spAutoFit/>
          </a:bodyPr>
          <a:lstStyle/>
          <a:p>
            <a:pPr marL="285750" indent="-273050">
              <a:lnSpc>
                <a:spcPct val="100000"/>
              </a:lnSpc>
              <a:spcBef>
                <a:spcPts val="100"/>
              </a:spcBef>
              <a:buSzPct val="96296"/>
              <a:buFont typeface="Wingdings"/>
              <a:buChar char=""/>
              <a:tabLst>
                <a:tab pos="285750" algn="l"/>
              </a:tabLst>
            </a:pPr>
            <a:r>
              <a:rPr lang="tr-TR" sz="2000" spc="-140" dirty="0">
                <a:solidFill>
                  <a:srgbClr val="FFFFFF"/>
                </a:solidFill>
                <a:latin typeface="Verdana"/>
                <a:cs typeface="Verdana"/>
              </a:rPr>
              <a:t>MİKROBİYOLOJİ LABORATUVARINDA KULLANILAN ALET VE EKİPMANLAR</a:t>
            </a:r>
            <a:endParaRPr sz="2000" dirty="0">
              <a:latin typeface="Verdana"/>
              <a:cs typeface="Verdana"/>
            </a:endParaRPr>
          </a:p>
          <a:p>
            <a:pPr marL="285750" indent="-273050">
              <a:lnSpc>
                <a:spcPts val="3215"/>
              </a:lnSpc>
              <a:spcBef>
                <a:spcPts val="45"/>
              </a:spcBef>
              <a:buSzPct val="96296"/>
              <a:buFont typeface="Wingdings"/>
              <a:buChar char=""/>
              <a:tabLst>
                <a:tab pos="285750" algn="l"/>
              </a:tabLst>
            </a:pPr>
            <a:r>
              <a:rPr lang="tr-TR" sz="2000" spc="-145" dirty="0">
                <a:solidFill>
                  <a:srgbClr val="FFFFFF"/>
                </a:solidFill>
                <a:latin typeface="Verdana"/>
                <a:cs typeface="Verdana"/>
              </a:rPr>
              <a:t>PROKARYOTİK VE ÖKARYOTİK HÜCRELER ARASI FARKLILIKLAR</a:t>
            </a:r>
            <a:endParaRPr sz="2000" dirty="0">
              <a:latin typeface="Verdana"/>
              <a:cs typeface="Verdana"/>
            </a:endParaRPr>
          </a:p>
          <a:p>
            <a:pPr marL="285750" indent="-273050">
              <a:lnSpc>
                <a:spcPts val="3215"/>
              </a:lnSpc>
              <a:buSzPct val="96296"/>
              <a:buFont typeface="Wingdings"/>
              <a:buChar char=""/>
              <a:tabLst>
                <a:tab pos="285750" algn="l"/>
              </a:tabLst>
            </a:pPr>
            <a:r>
              <a:rPr lang="tr-TR" sz="2000" spc="-135" dirty="0">
                <a:solidFill>
                  <a:srgbClr val="FFFFFF"/>
                </a:solidFill>
                <a:latin typeface="Verdana"/>
                <a:cs typeface="Verdana"/>
              </a:rPr>
              <a:t>TAKSONOMİ VE ADLANDIRMA</a:t>
            </a:r>
            <a:endParaRPr sz="2000" dirty="0">
              <a:latin typeface="Verdana"/>
              <a:cs typeface="Verdana"/>
            </a:endParaRPr>
          </a:p>
          <a:p>
            <a:pPr marL="285750" indent="-273050">
              <a:lnSpc>
                <a:spcPct val="100000"/>
              </a:lnSpc>
              <a:spcBef>
                <a:spcPts val="75"/>
              </a:spcBef>
              <a:buSzPct val="96296"/>
              <a:buFont typeface="Wingdings"/>
              <a:buChar char=""/>
              <a:tabLst>
                <a:tab pos="285750" algn="l"/>
              </a:tabLst>
            </a:pPr>
            <a:r>
              <a:rPr lang="tr-TR" sz="2000" spc="-190" dirty="0">
                <a:solidFill>
                  <a:srgbClr val="FFFFFF"/>
                </a:solidFill>
                <a:latin typeface="Verdana"/>
                <a:cs typeface="Verdana"/>
              </a:rPr>
              <a:t>ASEPTİK ÇALIŞMA</a:t>
            </a:r>
            <a:endParaRPr sz="2000" dirty="0">
              <a:latin typeface="Verdana"/>
              <a:cs typeface="Verdana"/>
            </a:endParaRPr>
          </a:p>
          <a:p>
            <a:pPr marL="285750" indent="-273050">
              <a:lnSpc>
                <a:spcPts val="3229"/>
              </a:lnSpc>
              <a:spcBef>
                <a:spcPts val="45"/>
              </a:spcBef>
              <a:buSzPct val="96296"/>
              <a:buFont typeface="Wingdings"/>
              <a:buChar char=""/>
              <a:tabLst>
                <a:tab pos="285750" algn="l"/>
              </a:tabLst>
            </a:pPr>
            <a:r>
              <a:rPr lang="tr-TR" sz="2000" spc="-204" dirty="0">
                <a:solidFill>
                  <a:srgbClr val="FFFFFF"/>
                </a:solidFill>
                <a:latin typeface="Verdana"/>
                <a:cs typeface="Verdana"/>
              </a:rPr>
              <a:t>BAKTERİLERİN ÜREME VE ÜRETİLMELERİ</a:t>
            </a:r>
            <a:endParaRPr sz="2000" dirty="0">
              <a:latin typeface="Verdana"/>
              <a:cs typeface="Verdana"/>
            </a:endParaRPr>
          </a:p>
          <a:p>
            <a:pPr marL="285750" indent="-273050">
              <a:lnSpc>
                <a:spcPts val="3229"/>
              </a:lnSpc>
              <a:buSzPct val="96296"/>
              <a:buFont typeface="Wingdings"/>
              <a:buChar char=""/>
              <a:tabLst>
                <a:tab pos="285750" algn="l"/>
              </a:tabLst>
            </a:pPr>
            <a:r>
              <a:rPr lang="tr-TR" sz="2000" spc="-204" dirty="0">
                <a:solidFill>
                  <a:srgbClr val="FFFFFF"/>
                </a:solidFill>
                <a:latin typeface="Verdana"/>
                <a:cs typeface="Verdana"/>
              </a:rPr>
              <a:t>BESİYERİ ÇEŞİTLERİ VE HAZIRLANMASI</a:t>
            </a:r>
          </a:p>
          <a:p>
            <a:pPr marL="285750" indent="-273050">
              <a:lnSpc>
                <a:spcPts val="3229"/>
              </a:lnSpc>
              <a:buSzPct val="96296"/>
              <a:buFont typeface="Wingdings"/>
              <a:buChar char=""/>
              <a:tabLst>
                <a:tab pos="285750" algn="l"/>
              </a:tabLst>
            </a:pPr>
            <a:r>
              <a:rPr lang="tr-TR" sz="2000" spc="-204" dirty="0">
                <a:solidFill>
                  <a:srgbClr val="FFFFFF"/>
                </a:solidFill>
                <a:latin typeface="Verdana"/>
                <a:cs typeface="Verdana"/>
              </a:rPr>
              <a:t>MİKROSKOP</a:t>
            </a:r>
          </a:p>
          <a:p>
            <a:pPr marL="285750" indent="-273050">
              <a:lnSpc>
                <a:spcPts val="3229"/>
              </a:lnSpc>
              <a:buSzPct val="96296"/>
              <a:buFont typeface="Wingdings"/>
              <a:buChar char=""/>
              <a:tabLst>
                <a:tab pos="285750" algn="l"/>
              </a:tabLst>
            </a:pPr>
            <a:r>
              <a:rPr lang="tr-TR" sz="2000" spc="-204" dirty="0">
                <a:solidFill>
                  <a:srgbClr val="FFFFFF"/>
                </a:solidFill>
                <a:latin typeface="Verdana"/>
                <a:cs typeface="Verdana"/>
              </a:rPr>
              <a:t>MİKROORGANİZMALARIN BULAŞMA KAYNAKLARI</a:t>
            </a:r>
          </a:p>
          <a:p>
            <a:pPr marL="285750" indent="-273050">
              <a:lnSpc>
                <a:spcPts val="3229"/>
              </a:lnSpc>
              <a:buSzPct val="96296"/>
              <a:buFont typeface="Wingdings"/>
              <a:buChar char=""/>
              <a:tabLst>
                <a:tab pos="285750" algn="l"/>
              </a:tabLst>
            </a:pPr>
            <a:r>
              <a:rPr lang="tr-TR" sz="2000" spc="-204" dirty="0">
                <a:solidFill>
                  <a:srgbClr val="FFFFFF"/>
                </a:solidFill>
                <a:latin typeface="Verdana"/>
                <a:cs typeface="Verdana"/>
              </a:rPr>
              <a:t>MİKROORGANİZMALARIN GELİŞMELERİNİ ETKİLEYEN FAKTÖRLER</a:t>
            </a:r>
          </a:p>
          <a:p>
            <a:pPr marL="285750" indent="-273050">
              <a:lnSpc>
                <a:spcPts val="3229"/>
              </a:lnSpc>
              <a:buSzPct val="96296"/>
              <a:buFont typeface="Wingdings"/>
              <a:buChar char=""/>
              <a:tabLst>
                <a:tab pos="285750" algn="l"/>
              </a:tabLst>
            </a:pPr>
            <a:r>
              <a:rPr lang="tr-TR" sz="2000" spc="-204" dirty="0">
                <a:solidFill>
                  <a:srgbClr val="FFFFFF"/>
                </a:solidFill>
                <a:latin typeface="Verdana"/>
                <a:cs typeface="Verdana"/>
              </a:rPr>
              <a:t>İZOLASYON VE İDENTİFİKASYON</a:t>
            </a:r>
          </a:p>
          <a:p>
            <a:pPr marL="285750" indent="-273050">
              <a:lnSpc>
                <a:spcPts val="3229"/>
              </a:lnSpc>
              <a:buSzPct val="96296"/>
              <a:buFont typeface="Wingdings"/>
              <a:buChar char=""/>
              <a:tabLst>
                <a:tab pos="285750" algn="l"/>
              </a:tabLst>
            </a:pPr>
            <a:r>
              <a:rPr lang="tr-TR" sz="2000" spc="-204" dirty="0">
                <a:solidFill>
                  <a:srgbClr val="FFFFFF"/>
                </a:solidFill>
                <a:latin typeface="Verdana"/>
                <a:cs typeface="Verdana"/>
              </a:rPr>
              <a:t>MİKROORGANİZMALARIN MORFOLOJİK ÖZELLİKLERİ (</a:t>
            </a:r>
            <a:r>
              <a:rPr lang="tr-TR" sz="2000" spc="-95" dirty="0">
                <a:solidFill>
                  <a:srgbClr val="FFFFFF"/>
                </a:solidFill>
                <a:latin typeface="Verdana"/>
                <a:cs typeface="Verdana"/>
              </a:rPr>
              <a:t>PROKARYOTLAR-</a:t>
            </a:r>
            <a:r>
              <a:rPr lang="tr-TR" sz="2000" spc="-85" dirty="0">
                <a:solidFill>
                  <a:srgbClr val="FFFFFF"/>
                </a:solidFill>
                <a:latin typeface="Verdana"/>
                <a:cs typeface="Verdana"/>
              </a:rPr>
              <a:t>ÖKARYOTLAR-VİRÜSLER)</a:t>
            </a:r>
            <a:endParaRPr lang="tr-TR" sz="2000" dirty="0">
              <a:latin typeface="Verdana"/>
              <a:cs typeface="Verdana"/>
            </a:endParaRPr>
          </a:p>
        </p:txBody>
      </p:sp>
      <p:sp>
        <p:nvSpPr>
          <p:cNvPr id="6" name="object 6"/>
          <p:cNvSpPr/>
          <p:nvPr/>
        </p:nvSpPr>
        <p:spPr>
          <a:xfrm>
            <a:off x="10202811" y="2362492"/>
            <a:ext cx="316386" cy="89184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519206" y="2362492"/>
            <a:ext cx="891832" cy="31639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514600"/>
            <a:ext cx="11501120" cy="2215991"/>
          </a:xfrm>
        </p:spPr>
        <p:txBody>
          <a:bodyPr/>
          <a:lstStyle/>
          <a:p>
            <a:pPr algn="just"/>
            <a:r>
              <a:rPr lang="tr-TR" sz="2400" dirty="0">
                <a:solidFill>
                  <a:schemeClr val="bg1"/>
                </a:solidFill>
              </a:rPr>
              <a:t>8. </a:t>
            </a:r>
            <a:r>
              <a:rPr lang="tr-TR" sz="2400" dirty="0" err="1">
                <a:solidFill>
                  <a:schemeClr val="bg1"/>
                </a:solidFill>
              </a:rPr>
              <a:t>Homojenizatörler</a:t>
            </a:r>
            <a:endParaRPr lang="tr-TR" sz="2400" dirty="0">
              <a:solidFill>
                <a:schemeClr val="bg1"/>
              </a:solidFill>
            </a:endParaRPr>
          </a:p>
          <a:p>
            <a:pPr algn="just"/>
            <a:endParaRPr lang="tr-TR" sz="2400" dirty="0">
              <a:solidFill>
                <a:schemeClr val="bg1"/>
              </a:solidFill>
            </a:endParaRPr>
          </a:p>
          <a:p>
            <a:pPr algn="just"/>
            <a:r>
              <a:rPr lang="tr-TR" sz="2400" dirty="0">
                <a:solidFill>
                  <a:schemeClr val="bg1"/>
                </a:solidFill>
              </a:rPr>
              <a:t>Katı örneklerin ilk çözeltilerini yapmak için çok farklı sistemler ve cihazlar bulunmaktadır. Bu cihazlar başlıca steril torbalı </a:t>
            </a:r>
            <a:r>
              <a:rPr lang="tr-TR" sz="2400" dirty="0" err="1">
                <a:solidFill>
                  <a:schemeClr val="bg1"/>
                </a:solidFill>
              </a:rPr>
              <a:t>peristaltik</a:t>
            </a:r>
            <a:r>
              <a:rPr lang="tr-TR" sz="2400" dirty="0">
                <a:solidFill>
                  <a:schemeClr val="bg1"/>
                </a:solidFill>
              </a:rPr>
              <a:t> </a:t>
            </a:r>
            <a:r>
              <a:rPr lang="tr-TR" sz="2400" dirty="0" err="1">
                <a:solidFill>
                  <a:schemeClr val="bg1"/>
                </a:solidFill>
              </a:rPr>
              <a:t>homojenizatörler</a:t>
            </a:r>
            <a:r>
              <a:rPr lang="tr-TR" sz="2400" dirty="0">
                <a:solidFill>
                  <a:schemeClr val="bg1"/>
                </a:solidFill>
              </a:rPr>
              <a:t> (</a:t>
            </a:r>
            <a:r>
              <a:rPr lang="tr-TR" sz="2400" dirty="0" err="1">
                <a:solidFill>
                  <a:schemeClr val="bg1"/>
                </a:solidFill>
              </a:rPr>
              <a:t>stomacher</a:t>
            </a:r>
            <a:r>
              <a:rPr lang="tr-TR" sz="2400" dirty="0">
                <a:solidFill>
                  <a:schemeClr val="bg1"/>
                </a:solidFill>
              </a:rPr>
              <a:t>) ve </a:t>
            </a:r>
            <a:r>
              <a:rPr lang="tr-TR" sz="2400" dirty="0" err="1">
                <a:solidFill>
                  <a:schemeClr val="bg1"/>
                </a:solidFill>
              </a:rPr>
              <a:t>rotary</a:t>
            </a:r>
            <a:r>
              <a:rPr lang="tr-TR" sz="2400" dirty="0">
                <a:solidFill>
                  <a:schemeClr val="bg1"/>
                </a:solidFill>
              </a:rPr>
              <a:t> </a:t>
            </a:r>
            <a:r>
              <a:rPr lang="tr-TR" sz="2400" dirty="0" err="1">
                <a:solidFill>
                  <a:schemeClr val="bg1"/>
                </a:solidFill>
              </a:rPr>
              <a:t>homojenizatörler</a:t>
            </a:r>
            <a:r>
              <a:rPr lang="tr-TR" sz="2400" dirty="0">
                <a:solidFill>
                  <a:schemeClr val="bg1"/>
                </a:solidFill>
              </a:rPr>
              <a:t> (blender) olarak iki grupta toplanır.</a:t>
            </a:r>
          </a:p>
        </p:txBody>
      </p:sp>
    </p:spTree>
    <p:extLst>
      <p:ext uri="{BB962C8B-B14F-4D97-AF65-F5344CB8AC3E}">
        <p14:creationId xmlns:p14="http://schemas.microsoft.com/office/powerpoint/2010/main" val="45891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50158" y="2514600"/>
            <a:ext cx="11501120" cy="3693319"/>
          </a:xfrm>
        </p:spPr>
        <p:txBody>
          <a:bodyPr/>
          <a:lstStyle/>
          <a:p>
            <a:pPr algn="just"/>
            <a:r>
              <a:rPr lang="tr-TR" sz="2400" dirty="0">
                <a:solidFill>
                  <a:schemeClr val="bg1"/>
                </a:solidFill>
              </a:rPr>
              <a:t>9. Su Banyoları </a:t>
            </a:r>
          </a:p>
          <a:p>
            <a:pPr algn="just"/>
            <a:endParaRPr lang="tr-TR" sz="2400" dirty="0">
              <a:solidFill>
                <a:schemeClr val="bg1"/>
              </a:solidFill>
            </a:endParaRPr>
          </a:p>
          <a:p>
            <a:pPr algn="just"/>
            <a:r>
              <a:rPr lang="tr-TR" sz="2400" dirty="0" err="1">
                <a:solidFill>
                  <a:schemeClr val="bg1"/>
                </a:solidFill>
              </a:rPr>
              <a:t>Agarlı</a:t>
            </a:r>
            <a:r>
              <a:rPr lang="tr-TR" sz="2400" dirty="0">
                <a:solidFill>
                  <a:schemeClr val="bg1"/>
                </a:solidFill>
              </a:rPr>
              <a:t> </a:t>
            </a:r>
            <a:r>
              <a:rPr lang="tr-TR" sz="2400" dirty="0" err="1">
                <a:solidFill>
                  <a:schemeClr val="bg1"/>
                </a:solidFill>
              </a:rPr>
              <a:t>besiyerlerini</a:t>
            </a:r>
            <a:r>
              <a:rPr lang="tr-TR" sz="2400" dirty="0">
                <a:solidFill>
                  <a:schemeClr val="bg1"/>
                </a:solidFill>
              </a:rPr>
              <a:t> eritmek, veya sterilizasyon sonrası donmasını önlemek ve özel çalışmalarda </a:t>
            </a:r>
            <a:r>
              <a:rPr lang="tr-TR" sz="2400" dirty="0" err="1">
                <a:solidFill>
                  <a:schemeClr val="bg1"/>
                </a:solidFill>
              </a:rPr>
              <a:t>inkübasyon</a:t>
            </a:r>
            <a:r>
              <a:rPr lang="tr-TR" sz="2400" dirty="0">
                <a:solidFill>
                  <a:schemeClr val="bg1"/>
                </a:solidFill>
              </a:rPr>
              <a:t> sağlamak gibi amaçlarla laboratuvarda standart, çalkalamalı, </a:t>
            </a:r>
            <a:r>
              <a:rPr lang="tr-TR" sz="2400" dirty="0" err="1">
                <a:solidFill>
                  <a:schemeClr val="bg1"/>
                </a:solidFill>
              </a:rPr>
              <a:t>mikroprosesör</a:t>
            </a:r>
            <a:r>
              <a:rPr lang="tr-TR" sz="2400" dirty="0">
                <a:solidFill>
                  <a:schemeClr val="bg1"/>
                </a:solidFill>
              </a:rPr>
              <a:t> kontrollü su banyoları kullanılmaktadır. Su banyolarında kullanılan su sürekli olarak yenilenmeli, düzenli olarak temizlenmeli ve dezenfekte edilmelidir. Özel </a:t>
            </a:r>
            <a:r>
              <a:rPr lang="tr-TR" sz="2400" dirty="0" err="1">
                <a:solidFill>
                  <a:schemeClr val="bg1"/>
                </a:solidFill>
              </a:rPr>
              <a:t>inkübasyon</a:t>
            </a:r>
            <a:r>
              <a:rPr lang="tr-TR" sz="2400" dirty="0">
                <a:solidFill>
                  <a:schemeClr val="bg1"/>
                </a:solidFill>
              </a:rPr>
              <a:t> koşullarının sağlanması için kullanılacak su banyoları mutlaka </a:t>
            </a:r>
            <a:r>
              <a:rPr lang="tr-TR" sz="2400" dirty="0" err="1">
                <a:solidFill>
                  <a:schemeClr val="bg1"/>
                </a:solidFill>
              </a:rPr>
              <a:t>termostatik</a:t>
            </a:r>
            <a:r>
              <a:rPr lang="tr-TR" sz="2400" dirty="0">
                <a:solidFill>
                  <a:schemeClr val="bg1"/>
                </a:solidFill>
              </a:rPr>
              <a:t> kontrol ünitesine sahip olmalı, </a:t>
            </a:r>
            <a:r>
              <a:rPr lang="tr-TR" sz="2400" dirty="0" err="1">
                <a:solidFill>
                  <a:schemeClr val="bg1"/>
                </a:solidFill>
              </a:rPr>
              <a:t>termostatik</a:t>
            </a:r>
            <a:r>
              <a:rPr lang="tr-TR" sz="2400" dirty="0">
                <a:solidFill>
                  <a:schemeClr val="bg1"/>
                </a:solidFill>
              </a:rPr>
              <a:t> kontrol ünitesinden bağımsız çalışan ayrı bir termometre ile su sıcaklığı kontrol edilmelidir.</a:t>
            </a:r>
          </a:p>
        </p:txBody>
      </p:sp>
    </p:spTree>
    <p:extLst>
      <p:ext uri="{BB962C8B-B14F-4D97-AF65-F5344CB8AC3E}">
        <p14:creationId xmlns:p14="http://schemas.microsoft.com/office/powerpoint/2010/main" val="588780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48365" y="2590800"/>
            <a:ext cx="11501120" cy="3077766"/>
          </a:xfrm>
        </p:spPr>
        <p:txBody>
          <a:bodyPr/>
          <a:lstStyle/>
          <a:p>
            <a:pPr algn="just"/>
            <a:r>
              <a:rPr lang="tr-TR" sz="2000" dirty="0">
                <a:solidFill>
                  <a:schemeClr val="bg1"/>
                </a:solidFill>
              </a:rPr>
              <a:t>10. Aşılama kabini</a:t>
            </a:r>
          </a:p>
          <a:p>
            <a:pPr algn="just"/>
            <a:endParaRPr lang="tr-TR" sz="2000" dirty="0">
              <a:solidFill>
                <a:schemeClr val="bg1"/>
              </a:solidFill>
            </a:endParaRPr>
          </a:p>
          <a:p>
            <a:pPr algn="just"/>
            <a:r>
              <a:rPr lang="tr-TR" sz="2000" dirty="0">
                <a:solidFill>
                  <a:schemeClr val="bg1"/>
                </a:solidFill>
              </a:rPr>
              <a:t>Aşılama kabini, analiz edilecek ürüne dışarıdan toz ve mikroorganizma bulaşmasını önlemek amacıyla kullanılan kabinlerdir. Gıda mikrobiyolojisi laboratuvarında kullanılan aşılama kabininde 1 m</a:t>
            </a:r>
            <a:r>
              <a:rPr lang="tr-TR" sz="2000" baseline="30000" dirty="0">
                <a:solidFill>
                  <a:schemeClr val="bg1"/>
                </a:solidFill>
              </a:rPr>
              <a:t>3</a:t>
            </a:r>
            <a:r>
              <a:rPr lang="tr-TR" sz="2000" dirty="0">
                <a:solidFill>
                  <a:schemeClr val="bg1"/>
                </a:solidFill>
              </a:rPr>
              <a:t> havada 4000 'den fazla toz partikülü bulunmamalıdır. Gıda mikrobiyolojisi laboratuvarında düşey tip (</a:t>
            </a:r>
            <a:r>
              <a:rPr lang="tr-TR" sz="2000" dirty="0" err="1">
                <a:solidFill>
                  <a:schemeClr val="bg1"/>
                </a:solidFill>
              </a:rPr>
              <a:t>vertikal</a:t>
            </a:r>
            <a:r>
              <a:rPr lang="tr-TR" sz="2000" dirty="0">
                <a:solidFill>
                  <a:schemeClr val="bg1"/>
                </a:solidFill>
              </a:rPr>
              <a:t>) </a:t>
            </a:r>
            <a:r>
              <a:rPr lang="tr-TR" sz="2000" dirty="0" err="1">
                <a:solidFill>
                  <a:schemeClr val="bg1"/>
                </a:solidFill>
              </a:rPr>
              <a:t>laminar</a:t>
            </a:r>
            <a:r>
              <a:rPr lang="tr-TR" sz="2000" dirty="0">
                <a:solidFill>
                  <a:schemeClr val="bg1"/>
                </a:solidFill>
              </a:rPr>
              <a:t> </a:t>
            </a:r>
            <a:r>
              <a:rPr lang="tr-TR" sz="2000" dirty="0" err="1">
                <a:solidFill>
                  <a:schemeClr val="bg1"/>
                </a:solidFill>
              </a:rPr>
              <a:t>air-flow</a:t>
            </a:r>
            <a:r>
              <a:rPr lang="tr-TR" sz="2000" dirty="0">
                <a:solidFill>
                  <a:schemeClr val="bg1"/>
                </a:solidFill>
              </a:rPr>
              <a:t> cihazları (tip/sınıf II kabin) kullanılmalı, yatay tip (</a:t>
            </a:r>
            <a:r>
              <a:rPr lang="tr-TR" sz="2000" dirty="0" err="1">
                <a:solidFill>
                  <a:schemeClr val="bg1"/>
                </a:solidFill>
              </a:rPr>
              <a:t>horizontal</a:t>
            </a:r>
            <a:r>
              <a:rPr lang="tr-TR" sz="2000" dirty="0">
                <a:solidFill>
                  <a:schemeClr val="bg1"/>
                </a:solidFill>
              </a:rPr>
              <a:t>) </a:t>
            </a:r>
            <a:r>
              <a:rPr lang="tr-TR" sz="2000" dirty="0" err="1">
                <a:solidFill>
                  <a:schemeClr val="bg1"/>
                </a:solidFill>
              </a:rPr>
              <a:t>laminar</a:t>
            </a:r>
            <a:r>
              <a:rPr lang="tr-TR" sz="2000" dirty="0">
                <a:solidFill>
                  <a:schemeClr val="bg1"/>
                </a:solidFill>
              </a:rPr>
              <a:t> </a:t>
            </a:r>
            <a:r>
              <a:rPr lang="tr-TR" sz="2000" dirty="0" err="1">
                <a:solidFill>
                  <a:schemeClr val="bg1"/>
                </a:solidFill>
              </a:rPr>
              <a:t>air</a:t>
            </a:r>
            <a:r>
              <a:rPr lang="tr-TR" sz="2000" dirty="0">
                <a:solidFill>
                  <a:schemeClr val="bg1"/>
                </a:solidFill>
              </a:rPr>
              <a:t> </a:t>
            </a:r>
            <a:r>
              <a:rPr lang="tr-TR" sz="2000" dirty="0" err="1">
                <a:solidFill>
                  <a:schemeClr val="bg1"/>
                </a:solidFill>
              </a:rPr>
              <a:t>flow</a:t>
            </a:r>
            <a:r>
              <a:rPr lang="tr-TR" sz="2000" dirty="0">
                <a:solidFill>
                  <a:schemeClr val="bg1"/>
                </a:solidFill>
              </a:rPr>
              <a:t> cihazları ise ancak patojen riski olmadığında kullanılmalıdır. Çalışma sırasında genel amaçlı bir </a:t>
            </a:r>
            <a:r>
              <a:rPr lang="tr-TR" sz="2000" dirty="0" err="1">
                <a:solidFill>
                  <a:schemeClr val="bg1"/>
                </a:solidFill>
              </a:rPr>
              <a:t>agarlı</a:t>
            </a:r>
            <a:r>
              <a:rPr lang="tr-TR" sz="2000" dirty="0">
                <a:solidFill>
                  <a:schemeClr val="bg1"/>
                </a:solidFill>
              </a:rPr>
              <a:t> </a:t>
            </a:r>
            <a:r>
              <a:rPr lang="tr-TR" sz="2000" dirty="0" err="1">
                <a:solidFill>
                  <a:schemeClr val="bg1"/>
                </a:solidFill>
              </a:rPr>
              <a:t>besiyeri</a:t>
            </a:r>
            <a:r>
              <a:rPr lang="tr-TR" sz="2000" dirty="0">
                <a:solidFill>
                  <a:schemeClr val="bg1"/>
                </a:solidFill>
              </a:rPr>
              <a:t> (örneğin </a:t>
            </a:r>
            <a:r>
              <a:rPr lang="tr-TR" sz="2000" dirty="0" err="1">
                <a:solidFill>
                  <a:schemeClr val="bg1"/>
                </a:solidFill>
              </a:rPr>
              <a:t>Plate</a:t>
            </a:r>
            <a:r>
              <a:rPr lang="tr-TR" sz="2000" dirty="0">
                <a:solidFill>
                  <a:schemeClr val="bg1"/>
                </a:solidFill>
              </a:rPr>
              <a:t> </a:t>
            </a:r>
            <a:r>
              <a:rPr lang="tr-TR" sz="2000" dirty="0" err="1">
                <a:solidFill>
                  <a:schemeClr val="bg1"/>
                </a:solidFill>
              </a:rPr>
              <a:t>Count</a:t>
            </a:r>
            <a:r>
              <a:rPr lang="tr-TR" sz="2000" dirty="0">
                <a:solidFill>
                  <a:schemeClr val="bg1"/>
                </a:solidFill>
              </a:rPr>
              <a:t> </a:t>
            </a:r>
            <a:r>
              <a:rPr lang="tr-TR" sz="2000" dirty="0" err="1">
                <a:solidFill>
                  <a:schemeClr val="bg1"/>
                </a:solidFill>
              </a:rPr>
              <a:t>Agar</a:t>
            </a:r>
            <a:r>
              <a:rPr lang="tr-TR" sz="2000" dirty="0">
                <a:solidFill>
                  <a:schemeClr val="bg1"/>
                </a:solidFill>
              </a:rPr>
              <a:t>) kapağının açık bırakılması ve çalışma sonunda bu </a:t>
            </a:r>
            <a:r>
              <a:rPr lang="tr-TR" sz="2000" dirty="0" err="1">
                <a:solidFill>
                  <a:schemeClr val="bg1"/>
                </a:solidFill>
              </a:rPr>
              <a:t>petrinin</a:t>
            </a:r>
            <a:r>
              <a:rPr lang="tr-TR" sz="2000" dirty="0">
                <a:solidFill>
                  <a:schemeClr val="bg1"/>
                </a:solidFill>
              </a:rPr>
              <a:t> </a:t>
            </a:r>
            <a:r>
              <a:rPr lang="tr-TR" sz="2000" dirty="0" err="1">
                <a:solidFill>
                  <a:schemeClr val="bg1"/>
                </a:solidFill>
              </a:rPr>
              <a:t>inkübasyona</a:t>
            </a:r>
            <a:r>
              <a:rPr lang="tr-TR" sz="2000" dirty="0">
                <a:solidFill>
                  <a:schemeClr val="bg1"/>
                </a:solidFill>
              </a:rPr>
              <a:t> bırakılması ile kabindeki mikroorganizma yükü kontrol edilebilir.</a:t>
            </a:r>
          </a:p>
        </p:txBody>
      </p:sp>
    </p:spTree>
    <p:extLst>
      <p:ext uri="{BB962C8B-B14F-4D97-AF65-F5344CB8AC3E}">
        <p14:creationId xmlns:p14="http://schemas.microsoft.com/office/powerpoint/2010/main" val="3473849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48365" y="2590800"/>
            <a:ext cx="11501120" cy="2154436"/>
          </a:xfrm>
        </p:spPr>
        <p:txBody>
          <a:bodyPr/>
          <a:lstStyle/>
          <a:p>
            <a:pPr algn="just"/>
            <a:r>
              <a:rPr lang="tr-TR" sz="2000" dirty="0">
                <a:solidFill>
                  <a:schemeClr val="bg1"/>
                </a:solidFill>
              </a:rPr>
              <a:t>10. Diğer cihazlar</a:t>
            </a:r>
          </a:p>
          <a:p>
            <a:pPr algn="just"/>
            <a:endParaRPr lang="tr-TR" sz="2000" dirty="0">
              <a:solidFill>
                <a:schemeClr val="bg1"/>
              </a:solidFill>
            </a:endParaRPr>
          </a:p>
          <a:p>
            <a:pPr algn="just"/>
            <a:r>
              <a:rPr lang="tr-TR" sz="2000" dirty="0">
                <a:solidFill>
                  <a:schemeClr val="bg1"/>
                </a:solidFill>
              </a:rPr>
              <a:t>Laboratuvarın işlevine göre yeterli niteliklerde mikro dalga fırın, mikroskop ve/veya </a:t>
            </a:r>
            <a:r>
              <a:rPr lang="tr-TR" sz="2000" dirty="0" err="1">
                <a:solidFill>
                  <a:schemeClr val="bg1"/>
                </a:solidFill>
              </a:rPr>
              <a:t>binoküler</a:t>
            </a:r>
            <a:r>
              <a:rPr lang="tr-TR" sz="2000" dirty="0">
                <a:solidFill>
                  <a:schemeClr val="bg1"/>
                </a:solidFill>
              </a:rPr>
              <a:t>, santrifüj, vakum pompası, </a:t>
            </a:r>
            <a:r>
              <a:rPr lang="tr-TR" sz="2000" dirty="0" err="1">
                <a:solidFill>
                  <a:schemeClr val="bg1"/>
                </a:solidFill>
              </a:rPr>
              <a:t>membran</a:t>
            </a:r>
            <a:r>
              <a:rPr lang="tr-TR" sz="2000" dirty="0">
                <a:solidFill>
                  <a:schemeClr val="bg1"/>
                </a:solidFill>
              </a:rPr>
              <a:t> </a:t>
            </a:r>
            <a:r>
              <a:rPr lang="tr-TR" sz="2000" dirty="0" err="1">
                <a:solidFill>
                  <a:schemeClr val="bg1"/>
                </a:solidFill>
              </a:rPr>
              <a:t>filtrasyon</a:t>
            </a:r>
            <a:r>
              <a:rPr lang="tr-TR" sz="2000" dirty="0">
                <a:solidFill>
                  <a:schemeClr val="bg1"/>
                </a:solidFill>
              </a:rPr>
              <a:t> seti, soğutucu (buzdolabı ve/veya derin dondurucu), UV el lambası, koloni sayıcı, çalkalayıcı ve sallayıcı, </a:t>
            </a:r>
            <a:r>
              <a:rPr lang="tr-TR" sz="2000" dirty="0" err="1">
                <a:solidFill>
                  <a:schemeClr val="bg1"/>
                </a:solidFill>
              </a:rPr>
              <a:t>termokopul</a:t>
            </a:r>
            <a:r>
              <a:rPr lang="tr-TR" sz="2000" dirty="0">
                <a:solidFill>
                  <a:schemeClr val="bg1"/>
                </a:solidFill>
              </a:rPr>
              <a:t>, gibi cihazlara da gıda mikrobiyolojisi laboratuvarlarında sıklıkla rastlanmaktadır.</a:t>
            </a:r>
          </a:p>
        </p:txBody>
      </p:sp>
    </p:spTree>
    <p:extLst>
      <p:ext uri="{BB962C8B-B14F-4D97-AF65-F5344CB8AC3E}">
        <p14:creationId xmlns:p14="http://schemas.microsoft.com/office/powerpoint/2010/main" val="3735949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50BCBB-EC1B-C840-94CF-973DF97A2142}"/>
              </a:ext>
            </a:extLst>
          </p:cNvPr>
          <p:cNvSpPr>
            <a:spLocks noGrp="1"/>
          </p:cNvSpPr>
          <p:nvPr>
            <p:ph type="title"/>
          </p:nvPr>
        </p:nvSpPr>
        <p:spPr>
          <a:xfrm>
            <a:off x="450158" y="1479827"/>
            <a:ext cx="11582400" cy="1231106"/>
          </a:xfrm>
        </p:spPr>
        <p:txBody>
          <a:bodyPr/>
          <a:lstStyle/>
          <a:p>
            <a:r>
              <a:rPr lang="tr-TR" dirty="0">
                <a:solidFill>
                  <a:schemeClr val="bg1"/>
                </a:solidFill>
              </a:rPr>
              <a:t>Laboratuvar Cihazları ve Ekipman </a:t>
            </a:r>
            <a:br>
              <a:rPr lang="tr-TR" dirty="0">
                <a:solidFill>
                  <a:schemeClr val="bg1"/>
                </a:solidFill>
              </a:rPr>
            </a:br>
            <a:endParaRPr lang="tr-TR" dirty="0">
              <a:solidFill>
                <a:schemeClr val="bg1"/>
              </a:solidFill>
            </a:endParaRPr>
          </a:p>
        </p:txBody>
      </p:sp>
      <p:sp>
        <p:nvSpPr>
          <p:cNvPr id="3" name="Metin Yer Tutucusu 2">
            <a:extLst>
              <a:ext uri="{FF2B5EF4-FFF2-40B4-BE49-F238E27FC236}">
                <a16:creationId xmlns:a16="http://schemas.microsoft.com/office/drawing/2014/main" id="{B01DE731-F49B-324B-A177-34D919ACCAD2}"/>
              </a:ext>
            </a:extLst>
          </p:cNvPr>
          <p:cNvSpPr>
            <a:spLocks noGrp="1"/>
          </p:cNvSpPr>
          <p:nvPr>
            <p:ph type="body" idx="1"/>
          </p:nvPr>
        </p:nvSpPr>
        <p:spPr>
          <a:xfrm>
            <a:off x="448365" y="2590800"/>
            <a:ext cx="11501120" cy="4001095"/>
          </a:xfrm>
        </p:spPr>
        <p:txBody>
          <a:bodyPr/>
          <a:lstStyle/>
          <a:p>
            <a:pPr algn="just"/>
            <a:r>
              <a:rPr lang="tr-TR" sz="2000" dirty="0">
                <a:solidFill>
                  <a:schemeClr val="bg1"/>
                </a:solidFill>
              </a:rPr>
              <a:t>11. Ekipmanlar</a:t>
            </a:r>
          </a:p>
          <a:p>
            <a:pPr algn="just"/>
            <a:endParaRPr lang="tr-TR" sz="2000" dirty="0">
              <a:solidFill>
                <a:schemeClr val="bg1"/>
              </a:solidFill>
            </a:endParaRPr>
          </a:p>
          <a:p>
            <a:pPr algn="just"/>
            <a:r>
              <a:rPr lang="tr-TR" sz="2000" dirty="0">
                <a:solidFill>
                  <a:schemeClr val="bg1"/>
                </a:solidFill>
              </a:rPr>
              <a:t>Gıda mikrobiyolojisi laboratuvarının ekipmanı olarak ilk akla gelenler cam malzeme (</a:t>
            </a:r>
            <a:r>
              <a:rPr lang="tr-TR" sz="2000" dirty="0" err="1">
                <a:solidFill>
                  <a:schemeClr val="bg1"/>
                </a:solidFill>
              </a:rPr>
              <a:t>petri</a:t>
            </a:r>
            <a:r>
              <a:rPr lang="tr-TR" sz="2000" dirty="0">
                <a:solidFill>
                  <a:schemeClr val="bg1"/>
                </a:solidFill>
              </a:rPr>
              <a:t> kutuları, pipetler, ölçü silindirleri, balonlar, tüpler, </a:t>
            </a:r>
            <a:r>
              <a:rPr lang="tr-TR" sz="2000" dirty="0" err="1">
                <a:solidFill>
                  <a:schemeClr val="bg1"/>
                </a:solidFill>
              </a:rPr>
              <a:t>erlenler</a:t>
            </a:r>
            <a:r>
              <a:rPr lang="tr-TR" sz="2000" dirty="0">
                <a:solidFill>
                  <a:schemeClr val="bg1"/>
                </a:solidFill>
              </a:rPr>
              <a:t>, </a:t>
            </a:r>
            <a:r>
              <a:rPr lang="tr-TR" sz="2000" dirty="0" err="1">
                <a:solidFill>
                  <a:schemeClr val="bg1"/>
                </a:solidFill>
              </a:rPr>
              <a:t>drigalski</a:t>
            </a:r>
            <a:r>
              <a:rPr lang="tr-TR" sz="2000" dirty="0">
                <a:solidFill>
                  <a:schemeClr val="bg1"/>
                </a:solidFill>
              </a:rPr>
              <a:t> </a:t>
            </a:r>
            <a:r>
              <a:rPr lang="tr-TR" sz="2000" dirty="0" err="1">
                <a:solidFill>
                  <a:schemeClr val="bg1"/>
                </a:solidFill>
              </a:rPr>
              <a:t>spatülleri</a:t>
            </a:r>
            <a:r>
              <a:rPr lang="tr-TR" sz="2000" dirty="0">
                <a:solidFill>
                  <a:schemeClr val="bg1"/>
                </a:solidFill>
              </a:rPr>
              <a:t>, beherler, şişeler vs.), metal malzeme (</a:t>
            </a:r>
            <a:r>
              <a:rPr lang="tr-TR" sz="2000" dirty="0" err="1">
                <a:solidFill>
                  <a:schemeClr val="bg1"/>
                </a:solidFill>
              </a:rPr>
              <a:t>spatüller</a:t>
            </a:r>
            <a:r>
              <a:rPr lang="tr-TR" sz="2000" dirty="0">
                <a:solidFill>
                  <a:schemeClr val="bg1"/>
                </a:solidFill>
              </a:rPr>
              <a:t>, aşı özesi ve iğnesi vs.), plastik malzeme (bir kez kullanılıp atılan </a:t>
            </a:r>
            <a:r>
              <a:rPr lang="tr-TR" sz="2000" dirty="0" err="1">
                <a:solidFill>
                  <a:schemeClr val="bg1"/>
                </a:solidFill>
              </a:rPr>
              <a:t>petri</a:t>
            </a:r>
            <a:r>
              <a:rPr lang="tr-TR" sz="2000" dirty="0">
                <a:solidFill>
                  <a:schemeClr val="bg1"/>
                </a:solidFill>
              </a:rPr>
              <a:t> kutuları vs.), </a:t>
            </a:r>
            <a:r>
              <a:rPr lang="tr-TR" sz="2000" dirty="0" err="1">
                <a:solidFill>
                  <a:schemeClr val="bg1"/>
                </a:solidFill>
              </a:rPr>
              <a:t>bunzen</a:t>
            </a:r>
            <a:r>
              <a:rPr lang="tr-TR" sz="2000" dirty="0">
                <a:solidFill>
                  <a:schemeClr val="bg1"/>
                </a:solidFill>
              </a:rPr>
              <a:t> bekleri, tüp sporları ve sepetleri vb. malzeme ile temizlik ve dezenfeksiyon amaçlı malzeme, çeşitli boya ve çözelti kapları, çeşitli termometreler, manometreler özel amaçlı kaplardır. Bunlara ilaveten kirli malzemenin konulacağı özel kaplar, </a:t>
            </a:r>
            <a:r>
              <a:rPr lang="tr-TR" sz="2000" dirty="0" err="1">
                <a:solidFill>
                  <a:schemeClr val="bg1"/>
                </a:solidFill>
              </a:rPr>
              <a:t>besiyeri</a:t>
            </a:r>
            <a:r>
              <a:rPr lang="tr-TR" sz="2000" dirty="0">
                <a:solidFill>
                  <a:schemeClr val="bg1"/>
                </a:solidFill>
              </a:rPr>
              <a:t> ve kimyasal madde dolapları, cam malzeme dolapları, steril malzeme dolapları yine gıda mikrobiyolojisi laboratuvarının temel ekipmanı içinde yer almaktadır. Son zamanlarda sterilize edilebilir plastik malzemeden yapılmış olan </a:t>
            </a:r>
            <a:r>
              <a:rPr lang="tr-TR" sz="2000" dirty="0" err="1">
                <a:solidFill>
                  <a:schemeClr val="bg1"/>
                </a:solidFill>
              </a:rPr>
              <a:t>erlen</a:t>
            </a:r>
            <a:r>
              <a:rPr lang="tr-TR" sz="2000" dirty="0">
                <a:solidFill>
                  <a:schemeClr val="bg1"/>
                </a:solidFill>
              </a:rPr>
              <a:t>, balon, beher, ve mezürler gıda mikrobiyolojisi laboratuvarlarında yoğun olarak kullanılmaktadır.</a:t>
            </a:r>
          </a:p>
        </p:txBody>
      </p:sp>
    </p:spTree>
    <p:extLst>
      <p:ext uri="{BB962C8B-B14F-4D97-AF65-F5344CB8AC3E}">
        <p14:creationId xmlns:p14="http://schemas.microsoft.com/office/powerpoint/2010/main" val="21975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FFF3414-D0E2-C842-9188-8D8B6F2198D5}"/>
              </a:ext>
            </a:extLst>
          </p:cNvPr>
          <p:cNvSpPr txBox="1"/>
          <p:nvPr/>
        </p:nvSpPr>
        <p:spPr>
          <a:xfrm>
            <a:off x="3886200" y="2438400"/>
            <a:ext cx="4572000" cy="769441"/>
          </a:xfrm>
          <a:prstGeom prst="rect">
            <a:avLst/>
          </a:prstGeom>
          <a:noFill/>
        </p:spPr>
        <p:txBody>
          <a:bodyPr wrap="square" rtlCol="0">
            <a:spAutoFit/>
          </a:bodyPr>
          <a:lstStyle/>
          <a:p>
            <a:r>
              <a:rPr lang="tr-TR" sz="4400" b="1" dirty="0">
                <a:solidFill>
                  <a:schemeClr val="bg1"/>
                </a:solidFill>
              </a:rPr>
              <a:t>TEŞEKKÜRLER...</a:t>
            </a:r>
          </a:p>
        </p:txBody>
      </p:sp>
    </p:spTree>
    <p:extLst>
      <p:ext uri="{BB962C8B-B14F-4D97-AF65-F5344CB8AC3E}">
        <p14:creationId xmlns:p14="http://schemas.microsoft.com/office/powerpoint/2010/main" val="296038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584044" y="1605278"/>
            <a:ext cx="8779155" cy="406400"/>
          </a:xfrm>
          <a:prstGeom prst="rect">
            <a:avLst/>
          </a:prstGeom>
        </p:spPr>
        <p:txBody>
          <a:bodyPr vert="horz" wrap="square" lIns="0" tIns="12700" rIns="0" bIns="0" rtlCol="0">
            <a:spAutoFit/>
          </a:bodyPr>
          <a:lstStyle/>
          <a:p>
            <a:pPr marL="12700">
              <a:lnSpc>
                <a:spcPct val="100000"/>
              </a:lnSpc>
              <a:spcBef>
                <a:spcPts val="100"/>
              </a:spcBef>
            </a:pPr>
            <a:r>
              <a:rPr sz="2500" spc="-10" dirty="0">
                <a:solidFill>
                  <a:srgbClr val="92D050"/>
                </a:solidFill>
                <a:latin typeface="Verdana"/>
                <a:cs typeface="Verdana"/>
              </a:rPr>
              <a:t>Gözlem</a:t>
            </a:r>
            <a:r>
              <a:rPr sz="2500" spc="-190" dirty="0">
                <a:solidFill>
                  <a:srgbClr val="92D050"/>
                </a:solidFill>
                <a:latin typeface="Verdana"/>
                <a:cs typeface="Verdana"/>
              </a:rPr>
              <a:t> </a:t>
            </a:r>
            <a:r>
              <a:rPr sz="2500" spc="5" dirty="0">
                <a:solidFill>
                  <a:srgbClr val="92D050"/>
                </a:solidFill>
                <a:latin typeface="Verdana"/>
                <a:cs typeface="Verdana"/>
              </a:rPr>
              <a:t>alanında,</a:t>
            </a:r>
            <a:r>
              <a:rPr sz="2500" spc="-195" dirty="0">
                <a:solidFill>
                  <a:srgbClr val="92D050"/>
                </a:solidFill>
                <a:latin typeface="Verdana"/>
                <a:cs typeface="Verdana"/>
              </a:rPr>
              <a:t> </a:t>
            </a:r>
            <a:r>
              <a:rPr sz="2500" i="1" spc="-150" dirty="0">
                <a:solidFill>
                  <a:srgbClr val="92D050"/>
                </a:solidFill>
                <a:latin typeface="Verdana"/>
                <a:cs typeface="Verdana"/>
              </a:rPr>
              <a:t>şans</a:t>
            </a:r>
            <a:r>
              <a:rPr sz="2500" spc="-150" dirty="0">
                <a:solidFill>
                  <a:srgbClr val="92D050"/>
                </a:solidFill>
                <a:latin typeface="Verdana"/>
                <a:cs typeface="Verdana"/>
              </a:rPr>
              <a:t>,</a:t>
            </a:r>
            <a:r>
              <a:rPr sz="2500" spc="-195" dirty="0">
                <a:solidFill>
                  <a:srgbClr val="92D050"/>
                </a:solidFill>
                <a:latin typeface="Verdana"/>
                <a:cs typeface="Verdana"/>
              </a:rPr>
              <a:t> </a:t>
            </a:r>
            <a:r>
              <a:rPr sz="2500" spc="95" dirty="0">
                <a:solidFill>
                  <a:srgbClr val="92D050"/>
                </a:solidFill>
                <a:latin typeface="Verdana"/>
                <a:cs typeface="Verdana"/>
              </a:rPr>
              <a:t>sadece</a:t>
            </a:r>
            <a:r>
              <a:rPr sz="2500" spc="-190" dirty="0">
                <a:solidFill>
                  <a:srgbClr val="92D050"/>
                </a:solidFill>
                <a:latin typeface="Verdana"/>
                <a:cs typeface="Verdana"/>
              </a:rPr>
              <a:t> </a:t>
            </a:r>
            <a:r>
              <a:rPr sz="2500" spc="-114" dirty="0">
                <a:solidFill>
                  <a:srgbClr val="92D050"/>
                </a:solidFill>
                <a:latin typeface="Verdana"/>
                <a:cs typeface="Verdana"/>
              </a:rPr>
              <a:t>hazırlanmış</a:t>
            </a:r>
            <a:r>
              <a:rPr sz="2500" spc="-190" dirty="0">
                <a:solidFill>
                  <a:srgbClr val="92D050"/>
                </a:solidFill>
                <a:latin typeface="Verdana"/>
                <a:cs typeface="Verdana"/>
              </a:rPr>
              <a:t> </a:t>
            </a:r>
            <a:r>
              <a:rPr sz="2500" spc="-145" dirty="0">
                <a:solidFill>
                  <a:srgbClr val="92D050"/>
                </a:solidFill>
                <a:latin typeface="Verdana"/>
                <a:cs typeface="Verdana"/>
              </a:rPr>
              <a:t>zihinleri</a:t>
            </a:r>
            <a:endParaRPr sz="2500" dirty="0">
              <a:latin typeface="Verdana"/>
              <a:cs typeface="Verdana"/>
            </a:endParaRPr>
          </a:p>
        </p:txBody>
      </p:sp>
      <p:sp>
        <p:nvSpPr>
          <p:cNvPr id="5" name="object 5"/>
          <p:cNvSpPr txBox="1"/>
          <p:nvPr/>
        </p:nvSpPr>
        <p:spPr>
          <a:xfrm>
            <a:off x="4728121" y="1870455"/>
            <a:ext cx="1499235" cy="406400"/>
          </a:xfrm>
          <a:prstGeom prst="rect">
            <a:avLst/>
          </a:prstGeom>
        </p:spPr>
        <p:txBody>
          <a:bodyPr vert="horz" wrap="square" lIns="0" tIns="12700" rIns="0" bIns="0" rtlCol="0">
            <a:spAutoFit/>
          </a:bodyPr>
          <a:lstStyle/>
          <a:p>
            <a:pPr marL="12700">
              <a:lnSpc>
                <a:spcPct val="100000"/>
              </a:lnSpc>
              <a:spcBef>
                <a:spcPts val="100"/>
              </a:spcBef>
            </a:pPr>
            <a:r>
              <a:rPr sz="2500" spc="-90" dirty="0">
                <a:solidFill>
                  <a:srgbClr val="92D050"/>
                </a:solidFill>
                <a:latin typeface="Verdana"/>
                <a:cs typeface="Verdana"/>
              </a:rPr>
              <a:t>destekler.</a:t>
            </a:r>
            <a:endParaRPr sz="2500" dirty="0">
              <a:latin typeface="Verdana"/>
              <a:cs typeface="Verdana"/>
            </a:endParaRPr>
          </a:p>
        </p:txBody>
      </p:sp>
      <p:sp>
        <p:nvSpPr>
          <p:cNvPr id="6" name="object 6"/>
          <p:cNvSpPr txBox="1"/>
          <p:nvPr/>
        </p:nvSpPr>
        <p:spPr>
          <a:xfrm>
            <a:off x="1415770" y="2633980"/>
            <a:ext cx="8124190" cy="2756535"/>
          </a:xfrm>
          <a:prstGeom prst="rect">
            <a:avLst/>
          </a:prstGeom>
        </p:spPr>
        <p:txBody>
          <a:bodyPr vert="horz" wrap="square" lIns="0" tIns="73660" rIns="0" bIns="0" rtlCol="0">
            <a:spAutoFit/>
          </a:bodyPr>
          <a:lstStyle/>
          <a:p>
            <a:pPr marL="241300" indent="-228600">
              <a:lnSpc>
                <a:spcPct val="100000"/>
              </a:lnSpc>
              <a:spcBef>
                <a:spcPts val="580"/>
              </a:spcBef>
              <a:buFont typeface="Arial"/>
              <a:buChar char="•"/>
              <a:tabLst>
                <a:tab pos="240665" algn="l"/>
                <a:tab pos="241300" algn="l"/>
              </a:tabLst>
            </a:pPr>
            <a:r>
              <a:rPr sz="1600" spc="-45" dirty="0">
                <a:solidFill>
                  <a:srgbClr val="FFFFFF"/>
                </a:solidFill>
                <a:latin typeface="Verdana"/>
                <a:cs typeface="Verdana"/>
              </a:rPr>
              <a:t>Dans</a:t>
            </a:r>
            <a:r>
              <a:rPr sz="1600" spc="-120" dirty="0">
                <a:solidFill>
                  <a:srgbClr val="FFFFFF"/>
                </a:solidFill>
                <a:latin typeface="Verdana"/>
                <a:cs typeface="Verdana"/>
              </a:rPr>
              <a:t> </a:t>
            </a:r>
            <a:r>
              <a:rPr sz="1600" spc="-85" dirty="0">
                <a:solidFill>
                  <a:srgbClr val="FFFFFF"/>
                </a:solidFill>
                <a:latin typeface="Verdana"/>
                <a:cs typeface="Verdana"/>
              </a:rPr>
              <a:t>les</a:t>
            </a:r>
            <a:r>
              <a:rPr sz="1600" spc="-120" dirty="0">
                <a:solidFill>
                  <a:srgbClr val="FFFFFF"/>
                </a:solidFill>
                <a:latin typeface="Verdana"/>
                <a:cs typeface="Verdana"/>
              </a:rPr>
              <a:t> </a:t>
            </a:r>
            <a:r>
              <a:rPr sz="1600" spc="15" dirty="0">
                <a:solidFill>
                  <a:srgbClr val="FFFFFF"/>
                </a:solidFill>
                <a:latin typeface="Verdana"/>
                <a:cs typeface="Verdana"/>
              </a:rPr>
              <a:t>champs</a:t>
            </a:r>
            <a:r>
              <a:rPr sz="1600" spc="-120" dirty="0">
                <a:solidFill>
                  <a:srgbClr val="FFFFFF"/>
                </a:solidFill>
                <a:latin typeface="Verdana"/>
                <a:cs typeface="Verdana"/>
              </a:rPr>
              <a:t> </a:t>
            </a:r>
            <a:r>
              <a:rPr sz="1600" spc="90" dirty="0">
                <a:solidFill>
                  <a:srgbClr val="FFFFFF"/>
                </a:solidFill>
                <a:latin typeface="Verdana"/>
                <a:cs typeface="Verdana"/>
              </a:rPr>
              <a:t>de</a:t>
            </a:r>
            <a:r>
              <a:rPr sz="1600" spc="-125" dirty="0">
                <a:solidFill>
                  <a:srgbClr val="FFFFFF"/>
                </a:solidFill>
                <a:latin typeface="Verdana"/>
                <a:cs typeface="Verdana"/>
              </a:rPr>
              <a:t> </a:t>
            </a:r>
            <a:r>
              <a:rPr sz="1600" spc="-30" dirty="0">
                <a:solidFill>
                  <a:srgbClr val="FFFFFF"/>
                </a:solidFill>
                <a:latin typeface="Verdana"/>
                <a:cs typeface="Verdana"/>
              </a:rPr>
              <a:t>l’observation,</a:t>
            </a:r>
            <a:r>
              <a:rPr sz="1600" spc="-130" dirty="0">
                <a:solidFill>
                  <a:srgbClr val="FFFFFF"/>
                </a:solidFill>
                <a:latin typeface="Verdana"/>
                <a:cs typeface="Verdana"/>
              </a:rPr>
              <a:t> </a:t>
            </a:r>
            <a:r>
              <a:rPr sz="1600" spc="-20" dirty="0">
                <a:solidFill>
                  <a:srgbClr val="FFFFFF"/>
                </a:solidFill>
                <a:latin typeface="Verdana"/>
                <a:cs typeface="Verdana"/>
              </a:rPr>
              <a:t>le</a:t>
            </a:r>
            <a:r>
              <a:rPr sz="1600" spc="-120" dirty="0">
                <a:solidFill>
                  <a:srgbClr val="FFFFFF"/>
                </a:solidFill>
                <a:latin typeface="Verdana"/>
                <a:cs typeface="Verdana"/>
              </a:rPr>
              <a:t> </a:t>
            </a:r>
            <a:r>
              <a:rPr sz="1600" spc="-20" dirty="0">
                <a:solidFill>
                  <a:srgbClr val="FFFFFF"/>
                </a:solidFill>
                <a:latin typeface="Verdana"/>
                <a:cs typeface="Verdana"/>
              </a:rPr>
              <a:t>hasard</a:t>
            </a:r>
            <a:r>
              <a:rPr sz="1600" spc="-120" dirty="0">
                <a:solidFill>
                  <a:srgbClr val="FFFFFF"/>
                </a:solidFill>
                <a:latin typeface="Verdana"/>
                <a:cs typeface="Verdana"/>
              </a:rPr>
              <a:t> </a:t>
            </a:r>
            <a:r>
              <a:rPr sz="1600" spc="20" dirty="0">
                <a:solidFill>
                  <a:srgbClr val="FFFFFF"/>
                </a:solidFill>
                <a:latin typeface="Verdana"/>
                <a:cs typeface="Verdana"/>
              </a:rPr>
              <a:t>ne</a:t>
            </a:r>
            <a:r>
              <a:rPr sz="1600" spc="-125" dirty="0">
                <a:solidFill>
                  <a:srgbClr val="FFFFFF"/>
                </a:solidFill>
                <a:latin typeface="Verdana"/>
                <a:cs typeface="Verdana"/>
              </a:rPr>
              <a:t> </a:t>
            </a:r>
            <a:r>
              <a:rPr sz="1600" spc="-50" dirty="0">
                <a:solidFill>
                  <a:srgbClr val="FFFFFF"/>
                </a:solidFill>
                <a:latin typeface="Verdana"/>
                <a:cs typeface="Verdana"/>
              </a:rPr>
              <a:t>favorise</a:t>
            </a:r>
            <a:r>
              <a:rPr sz="1600" spc="-125" dirty="0">
                <a:solidFill>
                  <a:srgbClr val="FFFFFF"/>
                </a:solidFill>
                <a:latin typeface="Verdana"/>
                <a:cs typeface="Verdana"/>
              </a:rPr>
              <a:t> </a:t>
            </a:r>
            <a:r>
              <a:rPr sz="1600" spc="45" dirty="0">
                <a:solidFill>
                  <a:srgbClr val="FFFFFF"/>
                </a:solidFill>
                <a:latin typeface="Verdana"/>
                <a:cs typeface="Verdana"/>
              </a:rPr>
              <a:t>que</a:t>
            </a:r>
            <a:r>
              <a:rPr sz="1600" spc="-125" dirty="0">
                <a:solidFill>
                  <a:srgbClr val="FFFFFF"/>
                </a:solidFill>
                <a:latin typeface="Verdana"/>
                <a:cs typeface="Verdana"/>
              </a:rPr>
              <a:t> </a:t>
            </a:r>
            <a:r>
              <a:rPr sz="1600" spc="-85" dirty="0">
                <a:solidFill>
                  <a:srgbClr val="FFFFFF"/>
                </a:solidFill>
                <a:latin typeface="Verdana"/>
                <a:cs typeface="Verdana"/>
              </a:rPr>
              <a:t>les</a:t>
            </a:r>
            <a:r>
              <a:rPr sz="1600" spc="-114" dirty="0">
                <a:solidFill>
                  <a:srgbClr val="FFFFFF"/>
                </a:solidFill>
                <a:latin typeface="Verdana"/>
                <a:cs typeface="Verdana"/>
              </a:rPr>
              <a:t> </a:t>
            </a:r>
            <a:r>
              <a:rPr sz="1600" spc="-95" dirty="0">
                <a:solidFill>
                  <a:srgbClr val="FFFFFF"/>
                </a:solidFill>
                <a:latin typeface="Verdana"/>
                <a:cs typeface="Verdana"/>
              </a:rPr>
              <a:t>esprits</a:t>
            </a:r>
            <a:r>
              <a:rPr sz="1600" spc="-120" dirty="0">
                <a:solidFill>
                  <a:srgbClr val="FFFFFF"/>
                </a:solidFill>
                <a:latin typeface="Verdana"/>
                <a:cs typeface="Verdana"/>
              </a:rPr>
              <a:t> </a:t>
            </a:r>
            <a:r>
              <a:rPr sz="1600" spc="-35" dirty="0">
                <a:solidFill>
                  <a:srgbClr val="FFFFFF"/>
                </a:solidFill>
                <a:latin typeface="Verdana"/>
                <a:cs typeface="Verdana"/>
              </a:rPr>
              <a:t>préparés.</a:t>
            </a:r>
            <a:endParaRPr sz="1600" dirty="0">
              <a:latin typeface="Verdana"/>
              <a:cs typeface="Verdana"/>
            </a:endParaRPr>
          </a:p>
          <a:p>
            <a:pPr marL="1087755" lvl="1" indent="-228600">
              <a:lnSpc>
                <a:spcPct val="100000"/>
              </a:lnSpc>
              <a:spcBef>
                <a:spcPts val="480"/>
              </a:spcBef>
              <a:buFont typeface="Arial"/>
              <a:buChar char="•"/>
              <a:tabLst>
                <a:tab pos="1087755" algn="l"/>
                <a:tab pos="1088390" algn="l"/>
              </a:tabLst>
            </a:pPr>
            <a:r>
              <a:rPr sz="1600" spc="-175" dirty="0">
                <a:solidFill>
                  <a:srgbClr val="FFFFFF"/>
                </a:solidFill>
                <a:latin typeface="Verdana"/>
                <a:cs typeface="Verdana"/>
              </a:rPr>
              <a:t>In</a:t>
            </a:r>
            <a:r>
              <a:rPr sz="1600" spc="-130" dirty="0">
                <a:solidFill>
                  <a:srgbClr val="FFFFFF"/>
                </a:solidFill>
                <a:latin typeface="Verdana"/>
                <a:cs typeface="Verdana"/>
              </a:rPr>
              <a:t> </a:t>
            </a:r>
            <a:r>
              <a:rPr sz="1600" spc="-20" dirty="0">
                <a:solidFill>
                  <a:srgbClr val="FFFFFF"/>
                </a:solidFill>
                <a:latin typeface="Verdana"/>
                <a:cs typeface="Verdana"/>
              </a:rPr>
              <a:t>the</a:t>
            </a:r>
            <a:r>
              <a:rPr sz="1600" spc="-130" dirty="0">
                <a:solidFill>
                  <a:srgbClr val="FFFFFF"/>
                </a:solidFill>
                <a:latin typeface="Verdana"/>
                <a:cs typeface="Verdana"/>
              </a:rPr>
              <a:t> </a:t>
            </a:r>
            <a:r>
              <a:rPr sz="1600" spc="-25" dirty="0">
                <a:solidFill>
                  <a:srgbClr val="FFFFFF"/>
                </a:solidFill>
                <a:latin typeface="Verdana"/>
                <a:cs typeface="Verdana"/>
              </a:rPr>
              <a:t>field</a:t>
            </a:r>
            <a:r>
              <a:rPr sz="1600" spc="-125" dirty="0">
                <a:solidFill>
                  <a:srgbClr val="FFFFFF"/>
                </a:solidFill>
                <a:latin typeface="Verdana"/>
                <a:cs typeface="Verdana"/>
              </a:rPr>
              <a:t> </a:t>
            </a:r>
            <a:r>
              <a:rPr sz="1600" spc="5" dirty="0">
                <a:solidFill>
                  <a:srgbClr val="FFFFFF"/>
                </a:solidFill>
                <a:latin typeface="Verdana"/>
                <a:cs typeface="Verdana"/>
              </a:rPr>
              <a:t>of</a:t>
            </a:r>
            <a:r>
              <a:rPr sz="1600" spc="-130" dirty="0">
                <a:solidFill>
                  <a:srgbClr val="FFFFFF"/>
                </a:solidFill>
                <a:latin typeface="Verdana"/>
                <a:cs typeface="Verdana"/>
              </a:rPr>
              <a:t> </a:t>
            </a:r>
            <a:r>
              <a:rPr sz="1600" spc="-35" dirty="0">
                <a:solidFill>
                  <a:srgbClr val="FFFFFF"/>
                </a:solidFill>
                <a:latin typeface="Verdana"/>
                <a:cs typeface="Verdana"/>
              </a:rPr>
              <a:t>observation,</a:t>
            </a:r>
            <a:r>
              <a:rPr sz="1600" spc="-135" dirty="0">
                <a:solidFill>
                  <a:srgbClr val="FFFFFF"/>
                </a:solidFill>
                <a:latin typeface="Verdana"/>
                <a:cs typeface="Verdana"/>
              </a:rPr>
              <a:t> </a:t>
            </a:r>
            <a:r>
              <a:rPr sz="1600" spc="85" dirty="0">
                <a:solidFill>
                  <a:srgbClr val="FFFFFF"/>
                </a:solidFill>
                <a:latin typeface="Verdana"/>
                <a:cs typeface="Verdana"/>
              </a:rPr>
              <a:t>chance</a:t>
            </a:r>
            <a:r>
              <a:rPr sz="1600" spc="-125" dirty="0">
                <a:solidFill>
                  <a:srgbClr val="FFFFFF"/>
                </a:solidFill>
                <a:latin typeface="Verdana"/>
                <a:cs typeface="Verdana"/>
              </a:rPr>
              <a:t> </a:t>
            </a:r>
            <a:r>
              <a:rPr sz="1600" spc="-60" dirty="0">
                <a:solidFill>
                  <a:srgbClr val="FFFFFF"/>
                </a:solidFill>
                <a:latin typeface="Verdana"/>
                <a:cs typeface="Verdana"/>
              </a:rPr>
              <a:t>favors</a:t>
            </a:r>
            <a:r>
              <a:rPr sz="1600" spc="-125" dirty="0">
                <a:solidFill>
                  <a:srgbClr val="FFFFFF"/>
                </a:solidFill>
                <a:latin typeface="Verdana"/>
                <a:cs typeface="Verdana"/>
              </a:rPr>
              <a:t> </a:t>
            </a:r>
            <a:r>
              <a:rPr sz="1600" spc="-45" dirty="0">
                <a:solidFill>
                  <a:srgbClr val="FFFFFF"/>
                </a:solidFill>
                <a:latin typeface="Verdana"/>
                <a:cs typeface="Verdana"/>
              </a:rPr>
              <a:t>only</a:t>
            </a:r>
            <a:r>
              <a:rPr sz="1600" spc="-125" dirty="0">
                <a:solidFill>
                  <a:srgbClr val="FFFFFF"/>
                </a:solidFill>
                <a:latin typeface="Verdana"/>
                <a:cs typeface="Verdana"/>
              </a:rPr>
              <a:t> </a:t>
            </a:r>
            <a:r>
              <a:rPr sz="1600" spc="20" dirty="0">
                <a:solidFill>
                  <a:srgbClr val="FFFFFF"/>
                </a:solidFill>
                <a:latin typeface="Verdana"/>
                <a:cs typeface="Verdana"/>
              </a:rPr>
              <a:t>prepared</a:t>
            </a:r>
            <a:r>
              <a:rPr sz="1600" spc="-120" dirty="0">
                <a:solidFill>
                  <a:srgbClr val="FFFFFF"/>
                </a:solidFill>
                <a:latin typeface="Verdana"/>
                <a:cs typeface="Verdana"/>
              </a:rPr>
              <a:t> </a:t>
            </a:r>
            <a:r>
              <a:rPr sz="1600" spc="-80" dirty="0">
                <a:solidFill>
                  <a:srgbClr val="FFFFFF"/>
                </a:solidFill>
                <a:latin typeface="Verdana"/>
                <a:cs typeface="Verdana"/>
              </a:rPr>
              <a:t>minds.</a:t>
            </a:r>
            <a:endParaRPr sz="1600" dirty="0">
              <a:latin typeface="Verdana"/>
              <a:cs typeface="Verdana"/>
            </a:endParaRPr>
          </a:p>
          <a:p>
            <a:pPr algn="ctr">
              <a:lnSpc>
                <a:spcPct val="100000"/>
              </a:lnSpc>
              <a:spcBef>
                <a:spcPts val="1380"/>
              </a:spcBef>
            </a:pPr>
            <a:r>
              <a:rPr sz="3700" spc="-1065" dirty="0">
                <a:solidFill>
                  <a:srgbClr val="92D050"/>
                </a:solidFill>
                <a:latin typeface="Verdana"/>
                <a:cs typeface="Verdana"/>
              </a:rPr>
              <a:t>∞</a:t>
            </a:r>
            <a:endParaRPr sz="3700" dirty="0">
              <a:latin typeface="Verdana"/>
              <a:cs typeface="Verdana"/>
            </a:endParaRPr>
          </a:p>
          <a:p>
            <a:pPr algn="ctr">
              <a:lnSpc>
                <a:spcPct val="100000"/>
              </a:lnSpc>
              <a:spcBef>
                <a:spcPts val="70"/>
              </a:spcBef>
            </a:pPr>
            <a:r>
              <a:rPr sz="2500" spc="120" dirty="0">
                <a:solidFill>
                  <a:srgbClr val="92D050"/>
                </a:solidFill>
                <a:latin typeface="Verdana"/>
                <a:cs typeface="Verdana"/>
              </a:rPr>
              <a:t>Doğada </a:t>
            </a:r>
            <a:r>
              <a:rPr sz="2500" spc="-155" dirty="0">
                <a:solidFill>
                  <a:srgbClr val="92D050"/>
                </a:solidFill>
                <a:latin typeface="Verdana"/>
                <a:cs typeface="Verdana"/>
              </a:rPr>
              <a:t>sonsuz </a:t>
            </a:r>
            <a:r>
              <a:rPr sz="2500" i="1" spc="-100" dirty="0">
                <a:solidFill>
                  <a:srgbClr val="92D050"/>
                </a:solidFill>
                <a:latin typeface="Verdana"/>
                <a:cs typeface="Verdana"/>
              </a:rPr>
              <a:t>küçüklük</a:t>
            </a:r>
            <a:r>
              <a:rPr sz="2500" spc="-100" dirty="0">
                <a:solidFill>
                  <a:srgbClr val="92D050"/>
                </a:solidFill>
                <a:latin typeface="Verdana"/>
                <a:cs typeface="Verdana"/>
              </a:rPr>
              <a:t>tekinin </a:t>
            </a:r>
            <a:r>
              <a:rPr sz="2500" spc="-114" dirty="0">
                <a:solidFill>
                  <a:srgbClr val="92D050"/>
                </a:solidFill>
                <a:latin typeface="Verdana"/>
                <a:cs typeface="Verdana"/>
              </a:rPr>
              <a:t>rolü </a:t>
            </a:r>
            <a:r>
              <a:rPr sz="2500" spc="-155" dirty="0">
                <a:solidFill>
                  <a:srgbClr val="92D050"/>
                </a:solidFill>
                <a:latin typeface="Verdana"/>
                <a:cs typeface="Verdana"/>
              </a:rPr>
              <a:t>sonsuz</a:t>
            </a:r>
            <a:r>
              <a:rPr sz="2500" spc="-670" dirty="0">
                <a:solidFill>
                  <a:srgbClr val="92D050"/>
                </a:solidFill>
                <a:latin typeface="Verdana"/>
                <a:cs typeface="Verdana"/>
              </a:rPr>
              <a:t> </a:t>
            </a:r>
            <a:r>
              <a:rPr sz="2500" i="1" spc="-120" dirty="0">
                <a:solidFill>
                  <a:srgbClr val="92D050"/>
                </a:solidFill>
                <a:latin typeface="Verdana"/>
                <a:cs typeface="Verdana"/>
              </a:rPr>
              <a:t>büyük</a:t>
            </a:r>
            <a:r>
              <a:rPr sz="2500" spc="-120" dirty="0">
                <a:solidFill>
                  <a:srgbClr val="92D050"/>
                </a:solidFill>
                <a:latin typeface="Verdana"/>
                <a:cs typeface="Verdana"/>
              </a:rPr>
              <a:t>tür.</a:t>
            </a:r>
            <a:endParaRPr sz="2500" dirty="0">
              <a:latin typeface="Verdana"/>
              <a:cs typeface="Verdana"/>
            </a:endParaRPr>
          </a:p>
          <a:p>
            <a:pPr>
              <a:lnSpc>
                <a:spcPct val="100000"/>
              </a:lnSpc>
              <a:spcBef>
                <a:spcPts val="25"/>
              </a:spcBef>
            </a:pPr>
            <a:endParaRPr sz="3100" dirty="0">
              <a:latin typeface="Times New Roman"/>
              <a:cs typeface="Times New Roman"/>
            </a:endParaRPr>
          </a:p>
          <a:p>
            <a:pPr marL="1337945" lvl="2" indent="-228600">
              <a:lnSpc>
                <a:spcPct val="100000"/>
              </a:lnSpc>
              <a:buFont typeface="Arial"/>
              <a:buChar char="•"/>
              <a:tabLst>
                <a:tab pos="1337945" algn="l"/>
                <a:tab pos="1338580" algn="l"/>
              </a:tabLst>
            </a:pPr>
            <a:r>
              <a:rPr sz="1600" spc="-85" dirty="0">
                <a:solidFill>
                  <a:srgbClr val="FFFFFF"/>
                </a:solidFill>
                <a:latin typeface="Verdana"/>
                <a:cs typeface="Verdana"/>
              </a:rPr>
              <a:t>The</a:t>
            </a:r>
            <a:r>
              <a:rPr sz="1600" spc="-130" dirty="0">
                <a:solidFill>
                  <a:srgbClr val="FFFFFF"/>
                </a:solidFill>
                <a:latin typeface="Verdana"/>
                <a:cs typeface="Verdana"/>
              </a:rPr>
              <a:t> </a:t>
            </a:r>
            <a:r>
              <a:rPr sz="1600" spc="-15" dirty="0">
                <a:solidFill>
                  <a:srgbClr val="FFFFFF"/>
                </a:solidFill>
                <a:latin typeface="Verdana"/>
                <a:cs typeface="Verdana"/>
              </a:rPr>
              <a:t>direction</a:t>
            </a:r>
            <a:r>
              <a:rPr sz="1600" spc="-125" dirty="0">
                <a:solidFill>
                  <a:srgbClr val="FFFFFF"/>
                </a:solidFill>
                <a:latin typeface="Verdana"/>
                <a:cs typeface="Verdana"/>
              </a:rPr>
              <a:t> </a:t>
            </a:r>
            <a:r>
              <a:rPr sz="1600" spc="5" dirty="0">
                <a:solidFill>
                  <a:srgbClr val="FFFFFF"/>
                </a:solidFill>
                <a:latin typeface="Verdana"/>
                <a:cs typeface="Verdana"/>
              </a:rPr>
              <a:t>of</a:t>
            </a:r>
            <a:r>
              <a:rPr sz="1600" spc="-130" dirty="0">
                <a:solidFill>
                  <a:srgbClr val="FFFFFF"/>
                </a:solidFill>
                <a:latin typeface="Verdana"/>
                <a:cs typeface="Verdana"/>
              </a:rPr>
              <a:t> </a:t>
            </a:r>
            <a:r>
              <a:rPr sz="1600" spc="-25" dirty="0">
                <a:solidFill>
                  <a:srgbClr val="FFFFFF"/>
                </a:solidFill>
                <a:latin typeface="Verdana"/>
                <a:cs typeface="Verdana"/>
              </a:rPr>
              <a:t>eternal</a:t>
            </a:r>
            <a:r>
              <a:rPr sz="1600" spc="-125" dirty="0">
                <a:solidFill>
                  <a:srgbClr val="FFFFFF"/>
                </a:solidFill>
                <a:latin typeface="Verdana"/>
                <a:cs typeface="Verdana"/>
              </a:rPr>
              <a:t> </a:t>
            </a:r>
            <a:r>
              <a:rPr sz="1600" spc="-90" dirty="0">
                <a:solidFill>
                  <a:srgbClr val="FFFFFF"/>
                </a:solidFill>
                <a:latin typeface="Verdana"/>
                <a:cs typeface="Verdana"/>
              </a:rPr>
              <a:t>smallness</a:t>
            </a:r>
            <a:r>
              <a:rPr sz="1600" spc="-120" dirty="0">
                <a:solidFill>
                  <a:srgbClr val="FFFFFF"/>
                </a:solidFill>
                <a:latin typeface="Verdana"/>
                <a:cs typeface="Verdana"/>
              </a:rPr>
              <a:t> </a:t>
            </a:r>
            <a:r>
              <a:rPr sz="1600" spc="-80" dirty="0">
                <a:solidFill>
                  <a:srgbClr val="FFFFFF"/>
                </a:solidFill>
                <a:latin typeface="Verdana"/>
                <a:cs typeface="Verdana"/>
              </a:rPr>
              <a:t>in</a:t>
            </a:r>
            <a:r>
              <a:rPr sz="1600" spc="-125" dirty="0">
                <a:solidFill>
                  <a:srgbClr val="FFFFFF"/>
                </a:solidFill>
                <a:latin typeface="Verdana"/>
                <a:cs typeface="Verdana"/>
              </a:rPr>
              <a:t> </a:t>
            </a:r>
            <a:r>
              <a:rPr sz="1600" spc="-30" dirty="0">
                <a:solidFill>
                  <a:srgbClr val="FFFFFF"/>
                </a:solidFill>
                <a:latin typeface="Verdana"/>
                <a:cs typeface="Verdana"/>
              </a:rPr>
              <a:t>nature</a:t>
            </a:r>
            <a:r>
              <a:rPr sz="1600" spc="-130" dirty="0">
                <a:solidFill>
                  <a:srgbClr val="FFFFFF"/>
                </a:solidFill>
                <a:latin typeface="Verdana"/>
                <a:cs typeface="Verdana"/>
              </a:rPr>
              <a:t> </a:t>
            </a:r>
            <a:r>
              <a:rPr sz="1600" spc="-170" dirty="0">
                <a:solidFill>
                  <a:srgbClr val="FFFFFF"/>
                </a:solidFill>
                <a:latin typeface="Verdana"/>
                <a:cs typeface="Verdana"/>
              </a:rPr>
              <a:t>is</a:t>
            </a:r>
            <a:r>
              <a:rPr sz="1600" spc="-125" dirty="0">
                <a:solidFill>
                  <a:srgbClr val="FFFFFF"/>
                </a:solidFill>
                <a:latin typeface="Verdana"/>
                <a:cs typeface="Verdana"/>
              </a:rPr>
              <a:t> </a:t>
            </a:r>
            <a:r>
              <a:rPr sz="1600" spc="-65" dirty="0">
                <a:solidFill>
                  <a:srgbClr val="FFFFFF"/>
                </a:solidFill>
                <a:latin typeface="Verdana"/>
                <a:cs typeface="Verdana"/>
              </a:rPr>
              <a:t>infinite</a:t>
            </a:r>
            <a:r>
              <a:rPr sz="1600" spc="-135" dirty="0">
                <a:solidFill>
                  <a:srgbClr val="FFFFFF"/>
                </a:solidFill>
                <a:latin typeface="Verdana"/>
                <a:cs typeface="Verdana"/>
              </a:rPr>
              <a:t> </a:t>
            </a:r>
            <a:r>
              <a:rPr sz="1600" spc="-30" dirty="0">
                <a:solidFill>
                  <a:srgbClr val="FFFFFF"/>
                </a:solidFill>
                <a:latin typeface="Verdana"/>
                <a:cs typeface="Verdana"/>
              </a:rPr>
              <a:t>great.</a:t>
            </a:r>
            <a:endParaRPr sz="1600" dirty="0">
              <a:latin typeface="Verdana"/>
              <a:cs typeface="Verdana"/>
            </a:endParaRPr>
          </a:p>
          <a:p>
            <a:pPr marL="1148080" indent="-228600">
              <a:lnSpc>
                <a:spcPct val="100000"/>
              </a:lnSpc>
              <a:spcBef>
                <a:spcPts val="384"/>
              </a:spcBef>
              <a:buFont typeface="Arial"/>
              <a:buChar char="•"/>
              <a:tabLst>
                <a:tab pos="1148080" algn="l"/>
                <a:tab pos="1148715" algn="l"/>
              </a:tabLst>
            </a:pPr>
            <a:r>
              <a:rPr sz="1600" spc="-15" dirty="0">
                <a:solidFill>
                  <a:srgbClr val="FFFFFF"/>
                </a:solidFill>
                <a:latin typeface="Verdana"/>
                <a:cs typeface="Verdana"/>
              </a:rPr>
              <a:t>La</a:t>
            </a:r>
            <a:r>
              <a:rPr sz="1600" spc="-135" dirty="0">
                <a:solidFill>
                  <a:srgbClr val="FFFFFF"/>
                </a:solidFill>
                <a:latin typeface="Verdana"/>
                <a:cs typeface="Verdana"/>
              </a:rPr>
              <a:t> </a:t>
            </a:r>
            <a:r>
              <a:rPr sz="1600" spc="-15" dirty="0">
                <a:solidFill>
                  <a:srgbClr val="FFFFFF"/>
                </a:solidFill>
                <a:latin typeface="Verdana"/>
                <a:cs typeface="Verdana"/>
              </a:rPr>
              <a:t>direction</a:t>
            </a:r>
            <a:r>
              <a:rPr sz="1600" spc="-130" dirty="0">
                <a:solidFill>
                  <a:srgbClr val="FFFFFF"/>
                </a:solidFill>
                <a:latin typeface="Verdana"/>
                <a:cs typeface="Verdana"/>
              </a:rPr>
              <a:t> </a:t>
            </a:r>
            <a:r>
              <a:rPr sz="1600" spc="90" dirty="0">
                <a:solidFill>
                  <a:srgbClr val="FFFFFF"/>
                </a:solidFill>
                <a:latin typeface="Verdana"/>
                <a:cs typeface="Verdana"/>
              </a:rPr>
              <a:t>de</a:t>
            </a:r>
            <a:r>
              <a:rPr sz="1600" spc="-125" dirty="0">
                <a:solidFill>
                  <a:srgbClr val="FFFFFF"/>
                </a:solidFill>
                <a:latin typeface="Verdana"/>
                <a:cs typeface="Verdana"/>
              </a:rPr>
              <a:t> </a:t>
            </a:r>
            <a:r>
              <a:rPr sz="1600" spc="5" dirty="0">
                <a:solidFill>
                  <a:srgbClr val="FFFFFF"/>
                </a:solidFill>
                <a:latin typeface="Verdana"/>
                <a:cs typeface="Verdana"/>
              </a:rPr>
              <a:t>la</a:t>
            </a:r>
            <a:r>
              <a:rPr sz="1600" spc="-135" dirty="0">
                <a:solidFill>
                  <a:srgbClr val="FFFFFF"/>
                </a:solidFill>
                <a:latin typeface="Verdana"/>
                <a:cs typeface="Verdana"/>
              </a:rPr>
              <a:t> </a:t>
            </a:r>
            <a:r>
              <a:rPr sz="1600" spc="-45" dirty="0">
                <a:solidFill>
                  <a:srgbClr val="FFFFFF"/>
                </a:solidFill>
                <a:latin typeface="Verdana"/>
                <a:cs typeface="Verdana"/>
              </a:rPr>
              <a:t>petitesse</a:t>
            </a:r>
            <a:r>
              <a:rPr sz="1600" spc="-125" dirty="0">
                <a:solidFill>
                  <a:srgbClr val="FFFFFF"/>
                </a:solidFill>
                <a:latin typeface="Verdana"/>
                <a:cs typeface="Verdana"/>
              </a:rPr>
              <a:t> </a:t>
            </a:r>
            <a:r>
              <a:rPr sz="1600" spc="-30" dirty="0">
                <a:solidFill>
                  <a:srgbClr val="FFFFFF"/>
                </a:solidFill>
                <a:latin typeface="Verdana"/>
                <a:cs typeface="Verdana"/>
              </a:rPr>
              <a:t>éternelle</a:t>
            </a:r>
            <a:r>
              <a:rPr sz="1600" spc="-130" dirty="0">
                <a:solidFill>
                  <a:srgbClr val="FFFFFF"/>
                </a:solidFill>
                <a:latin typeface="Verdana"/>
                <a:cs typeface="Verdana"/>
              </a:rPr>
              <a:t> </a:t>
            </a:r>
            <a:r>
              <a:rPr sz="1600" spc="-10" dirty="0">
                <a:solidFill>
                  <a:srgbClr val="FFFFFF"/>
                </a:solidFill>
                <a:latin typeface="Verdana"/>
                <a:cs typeface="Verdana"/>
              </a:rPr>
              <a:t>dans</a:t>
            </a:r>
            <a:r>
              <a:rPr sz="1600" spc="-120" dirty="0">
                <a:solidFill>
                  <a:srgbClr val="FFFFFF"/>
                </a:solidFill>
                <a:latin typeface="Verdana"/>
                <a:cs typeface="Verdana"/>
              </a:rPr>
              <a:t> </a:t>
            </a:r>
            <a:r>
              <a:rPr sz="1600" spc="5" dirty="0">
                <a:solidFill>
                  <a:srgbClr val="FFFFFF"/>
                </a:solidFill>
                <a:latin typeface="Verdana"/>
                <a:cs typeface="Verdana"/>
              </a:rPr>
              <a:t>la</a:t>
            </a:r>
            <a:r>
              <a:rPr sz="1600" spc="-135" dirty="0">
                <a:solidFill>
                  <a:srgbClr val="FFFFFF"/>
                </a:solidFill>
                <a:latin typeface="Verdana"/>
                <a:cs typeface="Verdana"/>
              </a:rPr>
              <a:t> </a:t>
            </a:r>
            <a:r>
              <a:rPr sz="1600" spc="-30" dirty="0">
                <a:solidFill>
                  <a:srgbClr val="FFFFFF"/>
                </a:solidFill>
                <a:latin typeface="Verdana"/>
                <a:cs typeface="Verdana"/>
              </a:rPr>
              <a:t>nature</a:t>
            </a:r>
            <a:r>
              <a:rPr sz="1600" spc="-130" dirty="0">
                <a:solidFill>
                  <a:srgbClr val="FFFFFF"/>
                </a:solidFill>
                <a:latin typeface="Verdana"/>
                <a:cs typeface="Verdana"/>
              </a:rPr>
              <a:t> </a:t>
            </a:r>
            <a:r>
              <a:rPr sz="1600" spc="-75" dirty="0">
                <a:solidFill>
                  <a:srgbClr val="FFFFFF"/>
                </a:solidFill>
                <a:latin typeface="Verdana"/>
                <a:cs typeface="Verdana"/>
              </a:rPr>
              <a:t>est</a:t>
            </a:r>
            <a:r>
              <a:rPr sz="1600" spc="-130" dirty="0">
                <a:solidFill>
                  <a:srgbClr val="FFFFFF"/>
                </a:solidFill>
                <a:latin typeface="Verdana"/>
                <a:cs typeface="Verdana"/>
              </a:rPr>
              <a:t> </a:t>
            </a:r>
            <a:r>
              <a:rPr sz="1600" spc="-70" dirty="0">
                <a:solidFill>
                  <a:srgbClr val="FFFFFF"/>
                </a:solidFill>
                <a:latin typeface="Verdana"/>
                <a:cs typeface="Verdana"/>
              </a:rPr>
              <a:t>infinie.</a:t>
            </a:r>
            <a:endParaRPr sz="1600" dirty="0">
              <a:latin typeface="Verdana"/>
              <a:cs typeface="Verdana"/>
            </a:endParaRPr>
          </a:p>
        </p:txBody>
      </p:sp>
      <p:sp>
        <p:nvSpPr>
          <p:cNvPr id="7" name="object 7"/>
          <p:cNvSpPr txBox="1"/>
          <p:nvPr/>
        </p:nvSpPr>
        <p:spPr>
          <a:xfrm>
            <a:off x="5401221" y="5667247"/>
            <a:ext cx="4006850" cy="802640"/>
          </a:xfrm>
          <a:prstGeom prst="rect">
            <a:avLst/>
          </a:prstGeom>
        </p:spPr>
        <p:txBody>
          <a:bodyPr vert="horz" wrap="square" lIns="0" tIns="12700" rIns="0" bIns="0" rtlCol="0">
            <a:spAutoFit/>
          </a:bodyPr>
          <a:lstStyle/>
          <a:p>
            <a:pPr marL="12700">
              <a:lnSpc>
                <a:spcPct val="100000"/>
              </a:lnSpc>
              <a:spcBef>
                <a:spcPts val="100"/>
              </a:spcBef>
            </a:pPr>
            <a:r>
              <a:rPr sz="5100" spc="-290" dirty="0">
                <a:solidFill>
                  <a:srgbClr val="92D050"/>
                </a:solidFill>
                <a:latin typeface="Verdana"/>
                <a:cs typeface="Verdana"/>
              </a:rPr>
              <a:t>Louis</a:t>
            </a:r>
            <a:r>
              <a:rPr sz="5100" spc="-470" dirty="0">
                <a:solidFill>
                  <a:srgbClr val="92D050"/>
                </a:solidFill>
                <a:latin typeface="Verdana"/>
                <a:cs typeface="Verdana"/>
              </a:rPr>
              <a:t> </a:t>
            </a:r>
            <a:r>
              <a:rPr sz="5100" spc="-160" dirty="0">
                <a:solidFill>
                  <a:srgbClr val="92D050"/>
                </a:solidFill>
                <a:latin typeface="Verdana"/>
                <a:cs typeface="Verdana"/>
              </a:rPr>
              <a:t>Pasteur</a:t>
            </a:r>
            <a:endParaRPr sz="510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470618" y="1073402"/>
            <a:ext cx="5728970" cy="635000"/>
          </a:xfrm>
          <a:prstGeom prst="rect">
            <a:avLst/>
          </a:prstGeom>
        </p:spPr>
        <p:txBody>
          <a:bodyPr vert="horz" wrap="square" lIns="0" tIns="12700" rIns="0" bIns="0" rtlCol="0">
            <a:spAutoFit/>
          </a:bodyPr>
          <a:lstStyle/>
          <a:p>
            <a:pPr marL="12700">
              <a:lnSpc>
                <a:spcPct val="100000"/>
              </a:lnSpc>
              <a:spcBef>
                <a:spcPts val="100"/>
              </a:spcBef>
            </a:pPr>
            <a:r>
              <a:rPr spc="-210" dirty="0">
                <a:solidFill>
                  <a:srgbClr val="FFFFFF"/>
                </a:solidFill>
              </a:rPr>
              <a:t>MİKROBİYOLOJİ</a:t>
            </a:r>
            <a:r>
              <a:rPr spc="-335" dirty="0">
                <a:solidFill>
                  <a:srgbClr val="FFFFFF"/>
                </a:solidFill>
              </a:rPr>
              <a:t> </a:t>
            </a:r>
            <a:r>
              <a:rPr spc="-250" dirty="0">
                <a:solidFill>
                  <a:srgbClr val="FFFFFF"/>
                </a:solidFill>
              </a:rPr>
              <a:t>NEDİR?</a:t>
            </a:r>
          </a:p>
        </p:txBody>
      </p:sp>
      <p:sp>
        <p:nvSpPr>
          <p:cNvPr id="5" name="object 5"/>
          <p:cNvSpPr txBox="1"/>
          <p:nvPr/>
        </p:nvSpPr>
        <p:spPr>
          <a:xfrm>
            <a:off x="3041878" y="2506140"/>
            <a:ext cx="6586449" cy="3088640"/>
          </a:xfrm>
          <a:prstGeom prst="rect">
            <a:avLst/>
          </a:prstGeom>
        </p:spPr>
        <p:txBody>
          <a:bodyPr vert="horz" wrap="square" lIns="0" tIns="94615" rIns="0" bIns="0" rtlCol="0">
            <a:spAutoFit/>
          </a:bodyPr>
          <a:lstStyle/>
          <a:p>
            <a:pPr algn="ctr">
              <a:lnSpc>
                <a:spcPct val="100000"/>
              </a:lnSpc>
              <a:spcBef>
                <a:spcPts val="745"/>
              </a:spcBef>
            </a:pPr>
            <a:r>
              <a:rPr sz="2800" spc="-160" dirty="0">
                <a:solidFill>
                  <a:srgbClr val="FFCCA3"/>
                </a:solidFill>
                <a:latin typeface="Verdana"/>
                <a:cs typeface="Verdana"/>
              </a:rPr>
              <a:t>«Micro»</a:t>
            </a:r>
            <a:endParaRPr sz="2800" dirty="0">
              <a:latin typeface="Verdana"/>
              <a:cs typeface="Verdana"/>
            </a:endParaRPr>
          </a:p>
          <a:p>
            <a:pPr marL="12700">
              <a:lnSpc>
                <a:spcPct val="100000"/>
              </a:lnSpc>
              <a:spcBef>
                <a:spcPts val="650"/>
              </a:spcBef>
            </a:pPr>
            <a:r>
              <a:rPr sz="2800" spc="10" dirty="0">
                <a:solidFill>
                  <a:srgbClr val="FFFFFF"/>
                </a:solidFill>
                <a:latin typeface="Verdana"/>
                <a:cs typeface="Verdana"/>
              </a:rPr>
              <a:t>Gözle </a:t>
            </a:r>
            <a:r>
              <a:rPr sz="2800" spc="-5" dirty="0">
                <a:solidFill>
                  <a:srgbClr val="FFFFFF"/>
                </a:solidFill>
                <a:latin typeface="Verdana"/>
                <a:cs typeface="Verdana"/>
              </a:rPr>
              <a:t>görülmeyecek </a:t>
            </a:r>
            <a:r>
              <a:rPr sz="2800" dirty="0">
                <a:solidFill>
                  <a:srgbClr val="FFFFFF"/>
                </a:solidFill>
                <a:latin typeface="Verdana"/>
                <a:cs typeface="Verdana"/>
              </a:rPr>
              <a:t>kadar</a:t>
            </a:r>
            <a:r>
              <a:rPr sz="2800" spc="-710" dirty="0">
                <a:solidFill>
                  <a:srgbClr val="FFFFFF"/>
                </a:solidFill>
                <a:latin typeface="Verdana"/>
                <a:cs typeface="Verdana"/>
              </a:rPr>
              <a:t> </a:t>
            </a:r>
            <a:r>
              <a:rPr sz="2800" spc="-65" dirty="0">
                <a:solidFill>
                  <a:srgbClr val="FFFFFF"/>
                </a:solidFill>
                <a:latin typeface="Verdana"/>
                <a:cs typeface="Verdana"/>
              </a:rPr>
              <a:t>küçük</a:t>
            </a:r>
            <a:endParaRPr sz="2800" dirty="0">
              <a:latin typeface="Verdana"/>
              <a:cs typeface="Verdana"/>
            </a:endParaRPr>
          </a:p>
          <a:p>
            <a:pPr marL="2336800" marR="2329180" algn="ctr">
              <a:lnSpc>
                <a:spcPct val="118600"/>
              </a:lnSpc>
              <a:spcBef>
                <a:spcPts val="120"/>
              </a:spcBef>
            </a:pPr>
            <a:r>
              <a:rPr sz="2800" spc="-325" dirty="0">
                <a:solidFill>
                  <a:srgbClr val="FFCCA3"/>
                </a:solidFill>
                <a:latin typeface="Verdana"/>
                <a:cs typeface="Verdana"/>
              </a:rPr>
              <a:t>«Bio»  </a:t>
            </a:r>
            <a:r>
              <a:rPr sz="2800" spc="85" dirty="0">
                <a:solidFill>
                  <a:srgbClr val="FFFFFF"/>
                </a:solidFill>
                <a:latin typeface="Verdana"/>
                <a:cs typeface="Verdana"/>
              </a:rPr>
              <a:t>Y</a:t>
            </a:r>
            <a:r>
              <a:rPr sz="2800" spc="75" dirty="0">
                <a:solidFill>
                  <a:srgbClr val="FFFFFF"/>
                </a:solidFill>
                <a:latin typeface="Verdana"/>
                <a:cs typeface="Verdana"/>
              </a:rPr>
              <a:t>a</a:t>
            </a:r>
            <a:r>
              <a:rPr sz="2800" spc="-375" dirty="0">
                <a:solidFill>
                  <a:srgbClr val="FFFFFF"/>
                </a:solidFill>
                <a:latin typeface="Verdana"/>
                <a:cs typeface="Verdana"/>
              </a:rPr>
              <a:t>ş</a:t>
            </a:r>
            <a:r>
              <a:rPr sz="2800" spc="60" dirty="0">
                <a:solidFill>
                  <a:srgbClr val="FFFFFF"/>
                </a:solidFill>
                <a:latin typeface="Verdana"/>
                <a:cs typeface="Verdana"/>
              </a:rPr>
              <a:t>am</a:t>
            </a:r>
            <a:endParaRPr sz="2800" dirty="0">
              <a:latin typeface="Verdana"/>
              <a:cs typeface="Verdana"/>
            </a:endParaRPr>
          </a:p>
          <a:p>
            <a:pPr algn="ctr">
              <a:lnSpc>
                <a:spcPct val="100000"/>
              </a:lnSpc>
              <a:spcBef>
                <a:spcPts val="645"/>
              </a:spcBef>
            </a:pPr>
            <a:r>
              <a:rPr sz="2800" spc="-175" dirty="0">
                <a:solidFill>
                  <a:srgbClr val="FFCCA3"/>
                </a:solidFill>
                <a:latin typeface="Verdana"/>
                <a:cs typeface="Verdana"/>
              </a:rPr>
              <a:t>«ology»</a:t>
            </a:r>
            <a:endParaRPr sz="2800" dirty="0">
              <a:latin typeface="Verdana"/>
              <a:cs typeface="Verdana"/>
            </a:endParaRPr>
          </a:p>
          <a:p>
            <a:pPr algn="ctr">
              <a:lnSpc>
                <a:spcPct val="100000"/>
              </a:lnSpc>
              <a:spcBef>
                <a:spcPts val="650"/>
              </a:spcBef>
            </a:pPr>
            <a:r>
              <a:rPr sz="2800" spc="-210" dirty="0">
                <a:solidFill>
                  <a:srgbClr val="FFFFFF"/>
                </a:solidFill>
                <a:latin typeface="Verdana"/>
                <a:cs typeface="Verdana"/>
              </a:rPr>
              <a:t>Bilim</a:t>
            </a:r>
            <a:r>
              <a:rPr sz="2800" spc="-225" dirty="0">
                <a:solidFill>
                  <a:srgbClr val="FFFFFF"/>
                </a:solidFill>
                <a:latin typeface="Verdana"/>
                <a:cs typeface="Verdana"/>
              </a:rPr>
              <a:t> </a:t>
            </a:r>
            <a:r>
              <a:rPr sz="2800" spc="-100" dirty="0">
                <a:solidFill>
                  <a:srgbClr val="FFFFFF"/>
                </a:solidFill>
                <a:latin typeface="Verdana"/>
                <a:cs typeface="Verdana"/>
              </a:rPr>
              <a:t>(Çalışma-Araştırma)</a:t>
            </a:r>
            <a:endParaRPr sz="2800" dirty="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886"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294060" y="1085595"/>
            <a:ext cx="3839845" cy="635000"/>
          </a:xfrm>
          <a:prstGeom prst="rect">
            <a:avLst/>
          </a:prstGeom>
        </p:spPr>
        <p:txBody>
          <a:bodyPr vert="horz" wrap="square" lIns="0" tIns="12700" rIns="0" bIns="0" rtlCol="0">
            <a:spAutoFit/>
          </a:bodyPr>
          <a:lstStyle/>
          <a:p>
            <a:pPr marL="12700">
              <a:lnSpc>
                <a:spcPct val="100000"/>
              </a:lnSpc>
              <a:spcBef>
                <a:spcPts val="100"/>
              </a:spcBef>
            </a:pPr>
            <a:r>
              <a:rPr spc="-210" dirty="0">
                <a:solidFill>
                  <a:srgbClr val="FFFFFF"/>
                </a:solidFill>
              </a:rPr>
              <a:t>MİKROBİYOLOJİ</a:t>
            </a:r>
          </a:p>
        </p:txBody>
      </p:sp>
      <p:sp>
        <p:nvSpPr>
          <p:cNvPr id="5" name="object 5"/>
          <p:cNvSpPr txBox="1"/>
          <p:nvPr/>
        </p:nvSpPr>
        <p:spPr>
          <a:xfrm>
            <a:off x="1118108" y="1932939"/>
            <a:ext cx="9178290" cy="36068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2200" spc="-170" dirty="0">
                <a:solidFill>
                  <a:srgbClr val="FFFFFF"/>
                </a:solidFill>
                <a:latin typeface="Verdana"/>
                <a:cs typeface="Verdana"/>
              </a:rPr>
              <a:t>Tek</a:t>
            </a:r>
            <a:r>
              <a:rPr sz="2200" spc="-160" dirty="0">
                <a:solidFill>
                  <a:srgbClr val="FFFFFF"/>
                </a:solidFill>
                <a:latin typeface="Verdana"/>
                <a:cs typeface="Verdana"/>
              </a:rPr>
              <a:t> </a:t>
            </a:r>
            <a:r>
              <a:rPr sz="2200" spc="-50" dirty="0">
                <a:solidFill>
                  <a:srgbClr val="FFFFFF"/>
                </a:solidFill>
                <a:latin typeface="Verdana"/>
                <a:cs typeface="Verdana"/>
              </a:rPr>
              <a:t>hücreli</a:t>
            </a:r>
            <a:r>
              <a:rPr sz="2200" spc="-155" dirty="0">
                <a:solidFill>
                  <a:srgbClr val="FFFFFF"/>
                </a:solidFill>
                <a:latin typeface="Verdana"/>
                <a:cs typeface="Verdana"/>
              </a:rPr>
              <a:t> </a:t>
            </a:r>
            <a:r>
              <a:rPr sz="2200" spc="25" dirty="0">
                <a:solidFill>
                  <a:srgbClr val="FFFFFF"/>
                </a:solidFill>
                <a:latin typeface="Verdana"/>
                <a:cs typeface="Verdana"/>
              </a:rPr>
              <a:t>ya</a:t>
            </a:r>
            <a:r>
              <a:rPr sz="2200" spc="-155" dirty="0">
                <a:solidFill>
                  <a:srgbClr val="FFFFFF"/>
                </a:solidFill>
                <a:latin typeface="Verdana"/>
                <a:cs typeface="Verdana"/>
              </a:rPr>
              <a:t> </a:t>
            </a:r>
            <a:r>
              <a:rPr sz="2200" spc="160" dirty="0">
                <a:solidFill>
                  <a:srgbClr val="FFFFFF"/>
                </a:solidFill>
                <a:latin typeface="Verdana"/>
                <a:cs typeface="Verdana"/>
              </a:rPr>
              <a:t>da</a:t>
            </a:r>
            <a:r>
              <a:rPr sz="2200" spc="-155" dirty="0">
                <a:solidFill>
                  <a:srgbClr val="FFFFFF"/>
                </a:solidFill>
                <a:latin typeface="Verdana"/>
                <a:cs typeface="Verdana"/>
              </a:rPr>
              <a:t> </a:t>
            </a:r>
            <a:r>
              <a:rPr sz="2200" spc="-55" dirty="0">
                <a:solidFill>
                  <a:srgbClr val="FFFFFF"/>
                </a:solidFill>
                <a:latin typeface="Verdana"/>
                <a:cs typeface="Verdana"/>
              </a:rPr>
              <a:t>küme</a:t>
            </a:r>
            <a:r>
              <a:rPr sz="2200" spc="-160" dirty="0">
                <a:solidFill>
                  <a:srgbClr val="FFFFFF"/>
                </a:solidFill>
                <a:latin typeface="Verdana"/>
                <a:cs typeface="Verdana"/>
              </a:rPr>
              <a:t> </a:t>
            </a:r>
            <a:r>
              <a:rPr sz="2200" spc="-135" dirty="0">
                <a:solidFill>
                  <a:srgbClr val="FFFFFF"/>
                </a:solidFill>
                <a:latin typeface="Verdana"/>
                <a:cs typeface="Verdana"/>
              </a:rPr>
              <a:t>oluşturmuş</a:t>
            </a:r>
            <a:r>
              <a:rPr sz="2200" spc="-155" dirty="0">
                <a:solidFill>
                  <a:srgbClr val="FFFFFF"/>
                </a:solidFill>
                <a:latin typeface="Verdana"/>
                <a:cs typeface="Verdana"/>
              </a:rPr>
              <a:t> </a:t>
            </a:r>
            <a:r>
              <a:rPr sz="2200" spc="-120" dirty="0">
                <a:solidFill>
                  <a:srgbClr val="FFFFFF"/>
                </a:solidFill>
                <a:latin typeface="Verdana"/>
                <a:cs typeface="Verdana"/>
              </a:rPr>
              <a:t>mikroskobik</a:t>
            </a:r>
            <a:r>
              <a:rPr sz="2200" spc="-155" dirty="0">
                <a:solidFill>
                  <a:srgbClr val="FFFFFF"/>
                </a:solidFill>
                <a:latin typeface="Verdana"/>
                <a:cs typeface="Verdana"/>
              </a:rPr>
              <a:t> </a:t>
            </a:r>
            <a:r>
              <a:rPr sz="2200" spc="-55" dirty="0">
                <a:solidFill>
                  <a:srgbClr val="FFFFFF"/>
                </a:solidFill>
                <a:latin typeface="Verdana"/>
                <a:cs typeface="Verdana"/>
              </a:rPr>
              <a:t>organizmaları</a:t>
            </a:r>
            <a:r>
              <a:rPr sz="2200" spc="-155" dirty="0">
                <a:solidFill>
                  <a:srgbClr val="FFFFFF"/>
                </a:solidFill>
                <a:latin typeface="Verdana"/>
                <a:cs typeface="Verdana"/>
              </a:rPr>
              <a:t> </a:t>
            </a:r>
            <a:r>
              <a:rPr sz="2200" spc="-130" dirty="0">
                <a:solidFill>
                  <a:srgbClr val="FFFFFF"/>
                </a:solidFill>
                <a:latin typeface="Verdana"/>
                <a:cs typeface="Verdana"/>
              </a:rPr>
              <a:t>içerir;</a:t>
            </a:r>
            <a:endParaRPr sz="2200" dirty="0">
              <a:latin typeface="Verdana"/>
              <a:cs typeface="Verdana"/>
            </a:endParaRPr>
          </a:p>
        </p:txBody>
      </p:sp>
      <p:sp>
        <p:nvSpPr>
          <p:cNvPr id="6" name="object 6"/>
          <p:cNvSpPr/>
          <p:nvPr/>
        </p:nvSpPr>
        <p:spPr>
          <a:xfrm>
            <a:off x="4523460" y="2657170"/>
            <a:ext cx="2524760" cy="844550"/>
          </a:xfrm>
          <a:custGeom>
            <a:avLst/>
            <a:gdLst/>
            <a:ahLst/>
            <a:cxnLst/>
            <a:rect l="l" t="t" r="r" b="b"/>
            <a:pathLst>
              <a:path w="2524759" h="844550">
                <a:moveTo>
                  <a:pt x="2524290" y="0"/>
                </a:moveTo>
                <a:lnTo>
                  <a:pt x="422224" y="0"/>
                </a:lnTo>
                <a:lnTo>
                  <a:pt x="0" y="422224"/>
                </a:lnTo>
                <a:lnTo>
                  <a:pt x="422224" y="844448"/>
                </a:lnTo>
                <a:lnTo>
                  <a:pt x="2524290" y="844448"/>
                </a:lnTo>
                <a:lnTo>
                  <a:pt x="2524290" y="0"/>
                </a:lnTo>
                <a:close/>
              </a:path>
            </a:pathLst>
          </a:custGeom>
          <a:solidFill>
            <a:srgbClr val="DF2E28"/>
          </a:solidFill>
        </p:spPr>
        <p:txBody>
          <a:bodyPr wrap="square" lIns="0" tIns="0" rIns="0" bIns="0" rtlCol="0"/>
          <a:lstStyle/>
          <a:p>
            <a:endParaRPr/>
          </a:p>
        </p:txBody>
      </p:sp>
      <p:sp>
        <p:nvSpPr>
          <p:cNvPr id="7" name="object 7"/>
          <p:cNvSpPr/>
          <p:nvPr/>
        </p:nvSpPr>
        <p:spPr>
          <a:xfrm>
            <a:off x="4523459" y="2657175"/>
            <a:ext cx="2524760" cy="844550"/>
          </a:xfrm>
          <a:custGeom>
            <a:avLst/>
            <a:gdLst/>
            <a:ahLst/>
            <a:cxnLst/>
            <a:rect l="l" t="t" r="r" b="b"/>
            <a:pathLst>
              <a:path w="2524759" h="844550">
                <a:moveTo>
                  <a:pt x="2524291" y="844443"/>
                </a:moveTo>
                <a:lnTo>
                  <a:pt x="422220" y="844443"/>
                </a:lnTo>
                <a:lnTo>
                  <a:pt x="0" y="422220"/>
                </a:lnTo>
                <a:lnTo>
                  <a:pt x="422220" y="0"/>
                </a:lnTo>
                <a:lnTo>
                  <a:pt x="2524291" y="0"/>
                </a:lnTo>
                <a:lnTo>
                  <a:pt x="2524291" y="844443"/>
                </a:lnTo>
                <a:close/>
              </a:path>
            </a:pathLst>
          </a:custGeom>
          <a:ln w="12700">
            <a:solidFill>
              <a:srgbClr val="FFFFFF"/>
            </a:solidFill>
          </a:ln>
        </p:spPr>
        <p:txBody>
          <a:bodyPr wrap="square" lIns="0" tIns="0" rIns="0" bIns="0" rtlCol="0"/>
          <a:lstStyle/>
          <a:p>
            <a:endParaRPr/>
          </a:p>
        </p:txBody>
      </p:sp>
      <p:sp>
        <p:nvSpPr>
          <p:cNvPr id="8" name="object 8"/>
          <p:cNvSpPr txBox="1"/>
          <p:nvPr/>
        </p:nvSpPr>
        <p:spPr>
          <a:xfrm>
            <a:off x="5392064" y="2936240"/>
            <a:ext cx="1264285" cy="254000"/>
          </a:xfrm>
          <a:prstGeom prst="rect">
            <a:avLst/>
          </a:prstGeom>
        </p:spPr>
        <p:txBody>
          <a:bodyPr vert="horz" wrap="square" lIns="0" tIns="12700" rIns="0" bIns="0" rtlCol="0">
            <a:spAutoFit/>
          </a:bodyPr>
          <a:lstStyle/>
          <a:p>
            <a:pPr marL="12700">
              <a:lnSpc>
                <a:spcPct val="100000"/>
              </a:lnSpc>
              <a:spcBef>
                <a:spcPts val="100"/>
              </a:spcBef>
            </a:pPr>
            <a:r>
              <a:rPr sz="1500" spc="-55" dirty="0">
                <a:solidFill>
                  <a:srgbClr val="FFFFFF"/>
                </a:solidFill>
                <a:latin typeface="Verdana"/>
                <a:cs typeface="Verdana"/>
              </a:rPr>
              <a:t>ÖKARYOTLAR</a:t>
            </a:r>
            <a:endParaRPr sz="1500">
              <a:latin typeface="Verdana"/>
              <a:cs typeface="Verdana"/>
            </a:endParaRPr>
          </a:p>
        </p:txBody>
      </p:sp>
      <p:sp>
        <p:nvSpPr>
          <p:cNvPr id="9" name="object 9"/>
          <p:cNvSpPr/>
          <p:nvPr/>
        </p:nvSpPr>
        <p:spPr>
          <a:xfrm>
            <a:off x="4097489" y="2735314"/>
            <a:ext cx="844823" cy="76772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097489" y="2735313"/>
            <a:ext cx="845185" cy="768350"/>
          </a:xfrm>
          <a:custGeom>
            <a:avLst/>
            <a:gdLst/>
            <a:ahLst/>
            <a:cxnLst/>
            <a:rect l="l" t="t" r="r" b="b"/>
            <a:pathLst>
              <a:path w="845185" h="768350">
                <a:moveTo>
                  <a:pt x="0" y="383863"/>
                </a:moveTo>
                <a:lnTo>
                  <a:pt x="2841" y="339096"/>
                </a:lnTo>
                <a:lnTo>
                  <a:pt x="11156" y="295846"/>
                </a:lnTo>
                <a:lnTo>
                  <a:pt x="24626" y="254401"/>
                </a:lnTo>
                <a:lnTo>
                  <a:pt x="42934" y="215049"/>
                </a:lnTo>
                <a:lnTo>
                  <a:pt x="65764" y="178078"/>
                </a:lnTo>
                <a:lnTo>
                  <a:pt x="92799" y="143776"/>
                </a:lnTo>
                <a:lnTo>
                  <a:pt x="123721" y="112430"/>
                </a:lnTo>
                <a:lnTo>
                  <a:pt x="158214" y="84330"/>
                </a:lnTo>
                <a:lnTo>
                  <a:pt x="195961" y="59762"/>
                </a:lnTo>
                <a:lnTo>
                  <a:pt x="236645" y="39016"/>
                </a:lnTo>
                <a:lnTo>
                  <a:pt x="279949" y="22378"/>
                </a:lnTo>
                <a:lnTo>
                  <a:pt x="325556" y="10138"/>
                </a:lnTo>
                <a:lnTo>
                  <a:pt x="373149" y="2582"/>
                </a:lnTo>
                <a:lnTo>
                  <a:pt x="422412" y="0"/>
                </a:lnTo>
                <a:lnTo>
                  <a:pt x="471674" y="2582"/>
                </a:lnTo>
                <a:lnTo>
                  <a:pt x="519267" y="10138"/>
                </a:lnTo>
                <a:lnTo>
                  <a:pt x="564874" y="22378"/>
                </a:lnTo>
                <a:lnTo>
                  <a:pt x="608177" y="39016"/>
                </a:lnTo>
                <a:lnTo>
                  <a:pt x="648861" y="59762"/>
                </a:lnTo>
                <a:lnTo>
                  <a:pt x="686608" y="84330"/>
                </a:lnTo>
                <a:lnTo>
                  <a:pt x="721102" y="112430"/>
                </a:lnTo>
                <a:lnTo>
                  <a:pt x="752024" y="143776"/>
                </a:lnTo>
                <a:lnTo>
                  <a:pt x="779059" y="178078"/>
                </a:lnTo>
                <a:lnTo>
                  <a:pt x="801889" y="215049"/>
                </a:lnTo>
                <a:lnTo>
                  <a:pt x="820197" y="254401"/>
                </a:lnTo>
                <a:lnTo>
                  <a:pt x="833667" y="295846"/>
                </a:lnTo>
                <a:lnTo>
                  <a:pt x="841981" y="339096"/>
                </a:lnTo>
                <a:lnTo>
                  <a:pt x="844823" y="383863"/>
                </a:lnTo>
                <a:lnTo>
                  <a:pt x="841981" y="428629"/>
                </a:lnTo>
                <a:lnTo>
                  <a:pt x="833667" y="471879"/>
                </a:lnTo>
                <a:lnTo>
                  <a:pt x="820197" y="513324"/>
                </a:lnTo>
                <a:lnTo>
                  <a:pt x="801889" y="552676"/>
                </a:lnTo>
                <a:lnTo>
                  <a:pt x="779059" y="589647"/>
                </a:lnTo>
                <a:lnTo>
                  <a:pt x="752024" y="623950"/>
                </a:lnTo>
                <a:lnTo>
                  <a:pt x="721102" y="655295"/>
                </a:lnTo>
                <a:lnTo>
                  <a:pt x="686608" y="683396"/>
                </a:lnTo>
                <a:lnTo>
                  <a:pt x="648861" y="707963"/>
                </a:lnTo>
                <a:lnTo>
                  <a:pt x="608177" y="728710"/>
                </a:lnTo>
                <a:lnTo>
                  <a:pt x="564874" y="745347"/>
                </a:lnTo>
                <a:lnTo>
                  <a:pt x="519267" y="757588"/>
                </a:lnTo>
                <a:lnTo>
                  <a:pt x="471674" y="765143"/>
                </a:lnTo>
                <a:lnTo>
                  <a:pt x="422412" y="767726"/>
                </a:lnTo>
                <a:lnTo>
                  <a:pt x="373149" y="765143"/>
                </a:lnTo>
                <a:lnTo>
                  <a:pt x="325556" y="757588"/>
                </a:lnTo>
                <a:lnTo>
                  <a:pt x="279949" y="745347"/>
                </a:lnTo>
                <a:lnTo>
                  <a:pt x="236645" y="728710"/>
                </a:lnTo>
                <a:lnTo>
                  <a:pt x="195961" y="707963"/>
                </a:lnTo>
                <a:lnTo>
                  <a:pt x="158214" y="683396"/>
                </a:lnTo>
                <a:lnTo>
                  <a:pt x="123721" y="655295"/>
                </a:lnTo>
                <a:lnTo>
                  <a:pt x="92799" y="623950"/>
                </a:lnTo>
                <a:lnTo>
                  <a:pt x="65764" y="589647"/>
                </a:lnTo>
                <a:lnTo>
                  <a:pt x="42934" y="552676"/>
                </a:lnTo>
                <a:lnTo>
                  <a:pt x="24626" y="513324"/>
                </a:lnTo>
                <a:lnTo>
                  <a:pt x="11156" y="471879"/>
                </a:lnTo>
                <a:lnTo>
                  <a:pt x="2841" y="428629"/>
                </a:lnTo>
                <a:lnTo>
                  <a:pt x="0" y="383863"/>
                </a:lnTo>
                <a:close/>
              </a:path>
            </a:pathLst>
          </a:custGeom>
          <a:ln w="12700">
            <a:solidFill>
              <a:srgbClr val="FFFFFF"/>
            </a:solidFill>
          </a:ln>
        </p:spPr>
        <p:txBody>
          <a:bodyPr wrap="square" lIns="0" tIns="0" rIns="0" bIns="0" rtlCol="0"/>
          <a:lstStyle/>
          <a:p>
            <a:endParaRPr/>
          </a:p>
        </p:txBody>
      </p:sp>
      <p:sp>
        <p:nvSpPr>
          <p:cNvPr id="11" name="object 11"/>
          <p:cNvSpPr/>
          <p:nvPr/>
        </p:nvSpPr>
        <p:spPr>
          <a:xfrm>
            <a:off x="4523371" y="3753688"/>
            <a:ext cx="2524760" cy="844550"/>
          </a:xfrm>
          <a:custGeom>
            <a:avLst/>
            <a:gdLst/>
            <a:ahLst/>
            <a:cxnLst/>
            <a:rect l="l" t="t" r="r" b="b"/>
            <a:pathLst>
              <a:path w="2524759" h="844550">
                <a:moveTo>
                  <a:pt x="2524290" y="0"/>
                </a:moveTo>
                <a:lnTo>
                  <a:pt x="422211" y="0"/>
                </a:lnTo>
                <a:lnTo>
                  <a:pt x="0" y="422224"/>
                </a:lnTo>
                <a:lnTo>
                  <a:pt x="422211" y="844448"/>
                </a:lnTo>
                <a:lnTo>
                  <a:pt x="2524290" y="844448"/>
                </a:lnTo>
                <a:lnTo>
                  <a:pt x="2524290" y="0"/>
                </a:lnTo>
                <a:close/>
              </a:path>
            </a:pathLst>
          </a:custGeom>
          <a:solidFill>
            <a:srgbClr val="DF2E28"/>
          </a:solidFill>
        </p:spPr>
        <p:txBody>
          <a:bodyPr wrap="square" lIns="0" tIns="0" rIns="0" bIns="0" rtlCol="0"/>
          <a:lstStyle/>
          <a:p>
            <a:endParaRPr/>
          </a:p>
        </p:txBody>
      </p:sp>
      <p:sp>
        <p:nvSpPr>
          <p:cNvPr id="12" name="object 12"/>
          <p:cNvSpPr/>
          <p:nvPr/>
        </p:nvSpPr>
        <p:spPr>
          <a:xfrm>
            <a:off x="4523370" y="3753692"/>
            <a:ext cx="2524760" cy="844550"/>
          </a:xfrm>
          <a:custGeom>
            <a:avLst/>
            <a:gdLst/>
            <a:ahLst/>
            <a:cxnLst/>
            <a:rect l="l" t="t" r="r" b="b"/>
            <a:pathLst>
              <a:path w="2524759" h="844550">
                <a:moveTo>
                  <a:pt x="2524291" y="844443"/>
                </a:moveTo>
                <a:lnTo>
                  <a:pt x="422220" y="844443"/>
                </a:lnTo>
                <a:lnTo>
                  <a:pt x="0" y="422220"/>
                </a:lnTo>
                <a:lnTo>
                  <a:pt x="422220" y="0"/>
                </a:lnTo>
                <a:lnTo>
                  <a:pt x="2524291" y="0"/>
                </a:lnTo>
                <a:lnTo>
                  <a:pt x="2524291" y="844443"/>
                </a:lnTo>
                <a:close/>
              </a:path>
            </a:pathLst>
          </a:custGeom>
          <a:ln w="12700">
            <a:solidFill>
              <a:srgbClr val="FFFFFF"/>
            </a:solidFill>
          </a:ln>
        </p:spPr>
        <p:txBody>
          <a:bodyPr wrap="square" lIns="0" tIns="0" rIns="0" bIns="0" rtlCol="0"/>
          <a:lstStyle/>
          <a:p>
            <a:endParaRPr/>
          </a:p>
        </p:txBody>
      </p:sp>
      <p:sp>
        <p:nvSpPr>
          <p:cNvPr id="13" name="object 13"/>
          <p:cNvSpPr txBox="1"/>
          <p:nvPr/>
        </p:nvSpPr>
        <p:spPr>
          <a:xfrm>
            <a:off x="5277788" y="4033520"/>
            <a:ext cx="1770341" cy="243656"/>
          </a:xfrm>
          <a:prstGeom prst="rect">
            <a:avLst/>
          </a:prstGeom>
        </p:spPr>
        <p:txBody>
          <a:bodyPr vert="horz" wrap="square" lIns="0" tIns="12700" rIns="0" bIns="0" rtlCol="0">
            <a:spAutoFit/>
          </a:bodyPr>
          <a:lstStyle/>
          <a:p>
            <a:pPr marL="12700">
              <a:lnSpc>
                <a:spcPct val="100000"/>
              </a:lnSpc>
              <a:spcBef>
                <a:spcPts val="100"/>
              </a:spcBef>
            </a:pPr>
            <a:r>
              <a:rPr sz="1500" spc="-25" dirty="0">
                <a:solidFill>
                  <a:srgbClr val="FFFFFF"/>
                </a:solidFill>
                <a:latin typeface="Verdana"/>
                <a:cs typeface="Verdana"/>
              </a:rPr>
              <a:t>P</a:t>
            </a:r>
            <a:r>
              <a:rPr sz="1500" spc="-60" dirty="0">
                <a:solidFill>
                  <a:srgbClr val="FFFFFF"/>
                </a:solidFill>
                <a:latin typeface="Verdana"/>
                <a:cs typeface="Verdana"/>
              </a:rPr>
              <a:t>ROK</a:t>
            </a:r>
            <a:r>
              <a:rPr sz="1500" spc="75" dirty="0">
                <a:solidFill>
                  <a:srgbClr val="FFFFFF"/>
                </a:solidFill>
                <a:latin typeface="Verdana"/>
                <a:cs typeface="Verdana"/>
              </a:rPr>
              <a:t>A</a:t>
            </a:r>
            <a:r>
              <a:rPr sz="1500" spc="-90" dirty="0">
                <a:solidFill>
                  <a:srgbClr val="FFFFFF"/>
                </a:solidFill>
                <a:latin typeface="Verdana"/>
                <a:cs typeface="Verdana"/>
              </a:rPr>
              <a:t>R</a:t>
            </a:r>
            <a:r>
              <a:rPr sz="1500" spc="-85" dirty="0">
                <a:solidFill>
                  <a:srgbClr val="FFFFFF"/>
                </a:solidFill>
                <a:latin typeface="Verdana"/>
                <a:cs typeface="Verdana"/>
              </a:rPr>
              <a:t>Y</a:t>
            </a:r>
            <a:r>
              <a:rPr sz="1500" spc="-90" dirty="0">
                <a:solidFill>
                  <a:srgbClr val="FFFFFF"/>
                </a:solidFill>
                <a:latin typeface="Verdana"/>
                <a:cs typeface="Verdana"/>
              </a:rPr>
              <a:t>OT</a:t>
            </a:r>
            <a:r>
              <a:rPr sz="1500" spc="-30" dirty="0">
                <a:solidFill>
                  <a:srgbClr val="FFFFFF"/>
                </a:solidFill>
                <a:latin typeface="Verdana"/>
                <a:cs typeface="Verdana"/>
              </a:rPr>
              <a:t>L</a:t>
            </a:r>
            <a:r>
              <a:rPr sz="1500" spc="-40" dirty="0">
                <a:solidFill>
                  <a:srgbClr val="FFFFFF"/>
                </a:solidFill>
                <a:latin typeface="Verdana"/>
                <a:cs typeface="Verdana"/>
              </a:rPr>
              <a:t>A</a:t>
            </a:r>
            <a:r>
              <a:rPr sz="1500" spc="-135" dirty="0">
                <a:solidFill>
                  <a:srgbClr val="FFFFFF"/>
                </a:solidFill>
                <a:latin typeface="Verdana"/>
                <a:cs typeface="Verdana"/>
              </a:rPr>
              <a:t>R</a:t>
            </a:r>
            <a:endParaRPr sz="1500" dirty="0">
              <a:latin typeface="Verdana"/>
              <a:cs typeface="Verdana"/>
            </a:endParaRPr>
          </a:p>
        </p:txBody>
      </p:sp>
      <p:sp>
        <p:nvSpPr>
          <p:cNvPr id="14" name="object 14"/>
          <p:cNvSpPr/>
          <p:nvPr/>
        </p:nvSpPr>
        <p:spPr>
          <a:xfrm>
            <a:off x="4101147" y="3753693"/>
            <a:ext cx="844443" cy="844443"/>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4101147" y="3753688"/>
            <a:ext cx="844550" cy="844550"/>
          </a:xfrm>
          <a:custGeom>
            <a:avLst/>
            <a:gdLst/>
            <a:ahLst/>
            <a:cxnLst/>
            <a:rect l="l" t="t" r="r" b="b"/>
            <a:pathLst>
              <a:path w="844550" h="844550">
                <a:moveTo>
                  <a:pt x="0" y="422222"/>
                </a:moveTo>
                <a:lnTo>
                  <a:pt x="2840" y="372982"/>
                </a:lnTo>
                <a:lnTo>
                  <a:pt x="11151" y="325410"/>
                </a:lnTo>
                <a:lnTo>
                  <a:pt x="24614" y="279823"/>
                </a:lnTo>
                <a:lnTo>
                  <a:pt x="42915" y="236539"/>
                </a:lnTo>
                <a:lnTo>
                  <a:pt x="65734" y="195873"/>
                </a:lnTo>
                <a:lnTo>
                  <a:pt x="92757" y="158143"/>
                </a:lnTo>
                <a:lnTo>
                  <a:pt x="123665" y="123665"/>
                </a:lnTo>
                <a:lnTo>
                  <a:pt x="158143" y="92757"/>
                </a:lnTo>
                <a:lnTo>
                  <a:pt x="195873" y="65734"/>
                </a:lnTo>
                <a:lnTo>
                  <a:pt x="236539" y="42915"/>
                </a:lnTo>
                <a:lnTo>
                  <a:pt x="279823" y="24614"/>
                </a:lnTo>
                <a:lnTo>
                  <a:pt x="325410" y="11151"/>
                </a:lnTo>
                <a:lnTo>
                  <a:pt x="372982" y="2840"/>
                </a:lnTo>
                <a:lnTo>
                  <a:pt x="422222" y="0"/>
                </a:lnTo>
                <a:lnTo>
                  <a:pt x="471462" y="2840"/>
                </a:lnTo>
                <a:lnTo>
                  <a:pt x="519033" y="11151"/>
                </a:lnTo>
                <a:lnTo>
                  <a:pt x="564619" y="24614"/>
                </a:lnTo>
                <a:lnTo>
                  <a:pt x="607904" y="42915"/>
                </a:lnTo>
                <a:lnTo>
                  <a:pt x="648569" y="65734"/>
                </a:lnTo>
                <a:lnTo>
                  <a:pt x="686299" y="92757"/>
                </a:lnTo>
                <a:lnTo>
                  <a:pt x="720777" y="123665"/>
                </a:lnTo>
                <a:lnTo>
                  <a:pt x="751686" y="158143"/>
                </a:lnTo>
                <a:lnTo>
                  <a:pt x="778708" y="195873"/>
                </a:lnTo>
                <a:lnTo>
                  <a:pt x="801528" y="236539"/>
                </a:lnTo>
                <a:lnTo>
                  <a:pt x="819828" y="279823"/>
                </a:lnTo>
                <a:lnTo>
                  <a:pt x="833292" y="325410"/>
                </a:lnTo>
                <a:lnTo>
                  <a:pt x="841602" y="372982"/>
                </a:lnTo>
                <a:lnTo>
                  <a:pt x="844443" y="422222"/>
                </a:lnTo>
                <a:lnTo>
                  <a:pt x="841602" y="471462"/>
                </a:lnTo>
                <a:lnTo>
                  <a:pt x="833292" y="519033"/>
                </a:lnTo>
                <a:lnTo>
                  <a:pt x="819828" y="564619"/>
                </a:lnTo>
                <a:lnTo>
                  <a:pt x="801528" y="607904"/>
                </a:lnTo>
                <a:lnTo>
                  <a:pt x="778708" y="648569"/>
                </a:lnTo>
                <a:lnTo>
                  <a:pt x="751686" y="686299"/>
                </a:lnTo>
                <a:lnTo>
                  <a:pt x="720777" y="720777"/>
                </a:lnTo>
                <a:lnTo>
                  <a:pt x="686299" y="751686"/>
                </a:lnTo>
                <a:lnTo>
                  <a:pt x="648569" y="778708"/>
                </a:lnTo>
                <a:lnTo>
                  <a:pt x="607904" y="801528"/>
                </a:lnTo>
                <a:lnTo>
                  <a:pt x="564619" y="819828"/>
                </a:lnTo>
                <a:lnTo>
                  <a:pt x="519033" y="833292"/>
                </a:lnTo>
                <a:lnTo>
                  <a:pt x="471462" y="841602"/>
                </a:lnTo>
                <a:lnTo>
                  <a:pt x="422222" y="844443"/>
                </a:lnTo>
                <a:lnTo>
                  <a:pt x="372982" y="841602"/>
                </a:lnTo>
                <a:lnTo>
                  <a:pt x="325410" y="833292"/>
                </a:lnTo>
                <a:lnTo>
                  <a:pt x="279823" y="819828"/>
                </a:lnTo>
                <a:lnTo>
                  <a:pt x="236539" y="801528"/>
                </a:lnTo>
                <a:lnTo>
                  <a:pt x="195873" y="778708"/>
                </a:lnTo>
                <a:lnTo>
                  <a:pt x="158143" y="751686"/>
                </a:lnTo>
                <a:lnTo>
                  <a:pt x="123665" y="720777"/>
                </a:lnTo>
                <a:lnTo>
                  <a:pt x="92757" y="686299"/>
                </a:lnTo>
                <a:lnTo>
                  <a:pt x="65734" y="648569"/>
                </a:lnTo>
                <a:lnTo>
                  <a:pt x="42915" y="607904"/>
                </a:lnTo>
                <a:lnTo>
                  <a:pt x="24614" y="564619"/>
                </a:lnTo>
                <a:lnTo>
                  <a:pt x="11151" y="519033"/>
                </a:lnTo>
                <a:lnTo>
                  <a:pt x="2840" y="471462"/>
                </a:lnTo>
                <a:lnTo>
                  <a:pt x="0" y="422222"/>
                </a:lnTo>
                <a:close/>
              </a:path>
            </a:pathLst>
          </a:custGeom>
          <a:ln w="12700">
            <a:solidFill>
              <a:srgbClr val="FFFFFF"/>
            </a:solidFill>
          </a:ln>
        </p:spPr>
        <p:txBody>
          <a:bodyPr wrap="square" lIns="0" tIns="0" rIns="0" bIns="0" rtlCol="0"/>
          <a:lstStyle/>
          <a:p>
            <a:endParaRPr/>
          </a:p>
        </p:txBody>
      </p:sp>
      <p:sp>
        <p:nvSpPr>
          <p:cNvPr id="16" name="object 16"/>
          <p:cNvSpPr/>
          <p:nvPr/>
        </p:nvSpPr>
        <p:spPr>
          <a:xfrm>
            <a:off x="4523371" y="4850206"/>
            <a:ext cx="2524760" cy="844550"/>
          </a:xfrm>
          <a:custGeom>
            <a:avLst/>
            <a:gdLst/>
            <a:ahLst/>
            <a:cxnLst/>
            <a:rect l="l" t="t" r="r" b="b"/>
            <a:pathLst>
              <a:path w="2524759" h="844550">
                <a:moveTo>
                  <a:pt x="2524290" y="0"/>
                </a:moveTo>
                <a:lnTo>
                  <a:pt x="422211" y="0"/>
                </a:lnTo>
                <a:lnTo>
                  <a:pt x="0" y="422224"/>
                </a:lnTo>
                <a:lnTo>
                  <a:pt x="422211" y="844445"/>
                </a:lnTo>
                <a:lnTo>
                  <a:pt x="2524290" y="844445"/>
                </a:lnTo>
                <a:lnTo>
                  <a:pt x="2524290" y="0"/>
                </a:lnTo>
                <a:close/>
              </a:path>
            </a:pathLst>
          </a:custGeom>
          <a:solidFill>
            <a:srgbClr val="DF2E28"/>
          </a:solidFill>
        </p:spPr>
        <p:txBody>
          <a:bodyPr wrap="square" lIns="0" tIns="0" rIns="0" bIns="0" rtlCol="0"/>
          <a:lstStyle/>
          <a:p>
            <a:endParaRPr/>
          </a:p>
        </p:txBody>
      </p:sp>
      <p:sp>
        <p:nvSpPr>
          <p:cNvPr id="17" name="object 17"/>
          <p:cNvSpPr/>
          <p:nvPr/>
        </p:nvSpPr>
        <p:spPr>
          <a:xfrm>
            <a:off x="4523370" y="4850208"/>
            <a:ext cx="2524760" cy="844550"/>
          </a:xfrm>
          <a:custGeom>
            <a:avLst/>
            <a:gdLst/>
            <a:ahLst/>
            <a:cxnLst/>
            <a:rect l="l" t="t" r="r" b="b"/>
            <a:pathLst>
              <a:path w="2524759" h="844550">
                <a:moveTo>
                  <a:pt x="2524291" y="844443"/>
                </a:moveTo>
                <a:lnTo>
                  <a:pt x="422220" y="844443"/>
                </a:lnTo>
                <a:lnTo>
                  <a:pt x="0" y="422220"/>
                </a:lnTo>
                <a:lnTo>
                  <a:pt x="422220" y="0"/>
                </a:lnTo>
                <a:lnTo>
                  <a:pt x="2524291" y="0"/>
                </a:lnTo>
                <a:lnTo>
                  <a:pt x="2524291" y="844443"/>
                </a:lnTo>
                <a:close/>
              </a:path>
            </a:pathLst>
          </a:custGeom>
          <a:ln w="12700">
            <a:solidFill>
              <a:srgbClr val="FFFFFF"/>
            </a:solidFill>
          </a:ln>
        </p:spPr>
        <p:txBody>
          <a:bodyPr wrap="square" lIns="0" tIns="0" rIns="0" bIns="0" rtlCol="0"/>
          <a:lstStyle/>
          <a:p>
            <a:endParaRPr/>
          </a:p>
        </p:txBody>
      </p:sp>
      <p:sp>
        <p:nvSpPr>
          <p:cNvPr id="18" name="object 18"/>
          <p:cNvSpPr txBox="1"/>
          <p:nvPr/>
        </p:nvSpPr>
        <p:spPr>
          <a:xfrm>
            <a:off x="5602338" y="5127752"/>
            <a:ext cx="843280" cy="254000"/>
          </a:xfrm>
          <a:prstGeom prst="rect">
            <a:avLst/>
          </a:prstGeom>
        </p:spPr>
        <p:txBody>
          <a:bodyPr vert="horz" wrap="square" lIns="0" tIns="12700" rIns="0" bIns="0" rtlCol="0">
            <a:spAutoFit/>
          </a:bodyPr>
          <a:lstStyle/>
          <a:p>
            <a:pPr marL="12700">
              <a:lnSpc>
                <a:spcPct val="100000"/>
              </a:lnSpc>
              <a:spcBef>
                <a:spcPts val="100"/>
              </a:spcBef>
            </a:pPr>
            <a:r>
              <a:rPr sz="1500" spc="-160" dirty="0">
                <a:solidFill>
                  <a:srgbClr val="FFFFFF"/>
                </a:solidFill>
                <a:latin typeface="Verdana"/>
                <a:cs typeface="Verdana"/>
              </a:rPr>
              <a:t>VİRÜSLER</a:t>
            </a:r>
            <a:endParaRPr sz="1500">
              <a:latin typeface="Verdana"/>
              <a:cs typeface="Verdana"/>
            </a:endParaRPr>
          </a:p>
        </p:txBody>
      </p:sp>
      <p:sp>
        <p:nvSpPr>
          <p:cNvPr id="19" name="object 19"/>
          <p:cNvSpPr/>
          <p:nvPr/>
        </p:nvSpPr>
        <p:spPr>
          <a:xfrm>
            <a:off x="4101147" y="4850208"/>
            <a:ext cx="844443" cy="844443"/>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101147" y="4850206"/>
            <a:ext cx="844550" cy="844550"/>
          </a:xfrm>
          <a:custGeom>
            <a:avLst/>
            <a:gdLst/>
            <a:ahLst/>
            <a:cxnLst/>
            <a:rect l="l" t="t" r="r" b="b"/>
            <a:pathLst>
              <a:path w="844550" h="844550">
                <a:moveTo>
                  <a:pt x="0" y="422222"/>
                </a:moveTo>
                <a:lnTo>
                  <a:pt x="2840" y="372982"/>
                </a:lnTo>
                <a:lnTo>
                  <a:pt x="11151" y="325410"/>
                </a:lnTo>
                <a:lnTo>
                  <a:pt x="24614" y="279823"/>
                </a:lnTo>
                <a:lnTo>
                  <a:pt x="42915" y="236539"/>
                </a:lnTo>
                <a:lnTo>
                  <a:pt x="65734" y="195873"/>
                </a:lnTo>
                <a:lnTo>
                  <a:pt x="92757" y="158143"/>
                </a:lnTo>
                <a:lnTo>
                  <a:pt x="123665" y="123665"/>
                </a:lnTo>
                <a:lnTo>
                  <a:pt x="158143" y="92757"/>
                </a:lnTo>
                <a:lnTo>
                  <a:pt x="195873" y="65734"/>
                </a:lnTo>
                <a:lnTo>
                  <a:pt x="236539" y="42915"/>
                </a:lnTo>
                <a:lnTo>
                  <a:pt x="279823" y="24614"/>
                </a:lnTo>
                <a:lnTo>
                  <a:pt x="325410" y="11151"/>
                </a:lnTo>
                <a:lnTo>
                  <a:pt x="372982" y="2840"/>
                </a:lnTo>
                <a:lnTo>
                  <a:pt x="422222" y="0"/>
                </a:lnTo>
                <a:lnTo>
                  <a:pt x="471462" y="2840"/>
                </a:lnTo>
                <a:lnTo>
                  <a:pt x="519033" y="11151"/>
                </a:lnTo>
                <a:lnTo>
                  <a:pt x="564619" y="24614"/>
                </a:lnTo>
                <a:lnTo>
                  <a:pt x="607904" y="42915"/>
                </a:lnTo>
                <a:lnTo>
                  <a:pt x="648569" y="65734"/>
                </a:lnTo>
                <a:lnTo>
                  <a:pt x="686299" y="92757"/>
                </a:lnTo>
                <a:lnTo>
                  <a:pt x="720777" y="123665"/>
                </a:lnTo>
                <a:lnTo>
                  <a:pt x="751686" y="158143"/>
                </a:lnTo>
                <a:lnTo>
                  <a:pt x="778708" y="195873"/>
                </a:lnTo>
                <a:lnTo>
                  <a:pt x="801528" y="236539"/>
                </a:lnTo>
                <a:lnTo>
                  <a:pt x="819828" y="279823"/>
                </a:lnTo>
                <a:lnTo>
                  <a:pt x="833292" y="325410"/>
                </a:lnTo>
                <a:lnTo>
                  <a:pt x="841602" y="372982"/>
                </a:lnTo>
                <a:lnTo>
                  <a:pt x="844443" y="422222"/>
                </a:lnTo>
                <a:lnTo>
                  <a:pt x="841602" y="471462"/>
                </a:lnTo>
                <a:lnTo>
                  <a:pt x="833292" y="519033"/>
                </a:lnTo>
                <a:lnTo>
                  <a:pt x="819828" y="564619"/>
                </a:lnTo>
                <a:lnTo>
                  <a:pt x="801528" y="607904"/>
                </a:lnTo>
                <a:lnTo>
                  <a:pt x="778708" y="648569"/>
                </a:lnTo>
                <a:lnTo>
                  <a:pt x="751686" y="686299"/>
                </a:lnTo>
                <a:lnTo>
                  <a:pt x="720777" y="720777"/>
                </a:lnTo>
                <a:lnTo>
                  <a:pt x="686299" y="751686"/>
                </a:lnTo>
                <a:lnTo>
                  <a:pt x="648569" y="778708"/>
                </a:lnTo>
                <a:lnTo>
                  <a:pt x="607904" y="801528"/>
                </a:lnTo>
                <a:lnTo>
                  <a:pt x="564619" y="819828"/>
                </a:lnTo>
                <a:lnTo>
                  <a:pt x="519033" y="833292"/>
                </a:lnTo>
                <a:lnTo>
                  <a:pt x="471462" y="841602"/>
                </a:lnTo>
                <a:lnTo>
                  <a:pt x="422222" y="844443"/>
                </a:lnTo>
                <a:lnTo>
                  <a:pt x="372982" y="841602"/>
                </a:lnTo>
                <a:lnTo>
                  <a:pt x="325410" y="833292"/>
                </a:lnTo>
                <a:lnTo>
                  <a:pt x="279823" y="819828"/>
                </a:lnTo>
                <a:lnTo>
                  <a:pt x="236539" y="801528"/>
                </a:lnTo>
                <a:lnTo>
                  <a:pt x="195873" y="778708"/>
                </a:lnTo>
                <a:lnTo>
                  <a:pt x="158143" y="751686"/>
                </a:lnTo>
                <a:lnTo>
                  <a:pt x="123665" y="720777"/>
                </a:lnTo>
                <a:lnTo>
                  <a:pt x="92757" y="686299"/>
                </a:lnTo>
                <a:lnTo>
                  <a:pt x="65734" y="648569"/>
                </a:lnTo>
                <a:lnTo>
                  <a:pt x="42915" y="607904"/>
                </a:lnTo>
                <a:lnTo>
                  <a:pt x="24614" y="564619"/>
                </a:lnTo>
                <a:lnTo>
                  <a:pt x="11151" y="519033"/>
                </a:lnTo>
                <a:lnTo>
                  <a:pt x="2840" y="471462"/>
                </a:lnTo>
                <a:lnTo>
                  <a:pt x="0" y="422222"/>
                </a:lnTo>
                <a:close/>
              </a:path>
            </a:pathLst>
          </a:custGeom>
          <a:ln w="12700">
            <a:solidFill>
              <a:srgbClr val="FFFFFF"/>
            </a:solidFill>
          </a:ln>
        </p:spPr>
        <p:txBody>
          <a:bodyPr wrap="square" lIns="0" tIns="0" rIns="0" bIns="0" rtlCol="0"/>
          <a:lstStyle/>
          <a:p>
            <a:endParaRPr/>
          </a:p>
        </p:txBody>
      </p:sp>
      <p:sp>
        <p:nvSpPr>
          <p:cNvPr id="21" name="object 21"/>
          <p:cNvSpPr txBox="1"/>
          <p:nvPr/>
        </p:nvSpPr>
        <p:spPr>
          <a:xfrm>
            <a:off x="7141679" y="2687828"/>
            <a:ext cx="4825365" cy="845819"/>
          </a:xfrm>
          <a:prstGeom prst="rect">
            <a:avLst/>
          </a:prstGeom>
        </p:spPr>
        <p:txBody>
          <a:bodyPr vert="horz" wrap="square" lIns="0" tIns="28575" rIns="0" bIns="0" rtlCol="0">
            <a:spAutoFit/>
          </a:bodyPr>
          <a:lstStyle/>
          <a:p>
            <a:pPr marL="12700" marR="5080">
              <a:lnSpc>
                <a:spcPts val="2090"/>
              </a:lnSpc>
              <a:spcBef>
                <a:spcPts val="225"/>
              </a:spcBef>
            </a:pPr>
            <a:r>
              <a:rPr sz="1800" spc="-175" dirty="0">
                <a:solidFill>
                  <a:srgbClr val="FFFFFF"/>
                </a:solidFill>
                <a:latin typeface="Verdana"/>
                <a:cs typeface="Verdana"/>
              </a:rPr>
              <a:t>GELİŞMİŞ </a:t>
            </a:r>
            <a:r>
              <a:rPr sz="1800" spc="-170" dirty="0">
                <a:solidFill>
                  <a:srgbClr val="FFFFFF"/>
                </a:solidFill>
                <a:latin typeface="Verdana"/>
                <a:cs typeface="Verdana"/>
              </a:rPr>
              <a:t>PROTİSTA </a:t>
            </a:r>
            <a:r>
              <a:rPr sz="1800" spc="-30" dirty="0">
                <a:solidFill>
                  <a:srgbClr val="FFFFFF"/>
                </a:solidFill>
                <a:latin typeface="Verdana"/>
                <a:cs typeface="Verdana"/>
              </a:rPr>
              <a:t>OLARAK </a:t>
            </a:r>
            <a:r>
              <a:rPr sz="1800" spc="-190" dirty="0">
                <a:solidFill>
                  <a:srgbClr val="FFFFFF"/>
                </a:solidFill>
                <a:latin typeface="Verdana"/>
                <a:cs typeface="Verdana"/>
              </a:rPr>
              <a:t>SINIFLANDIRILIR,  </a:t>
            </a:r>
            <a:r>
              <a:rPr sz="1800" spc="-114" dirty="0">
                <a:solidFill>
                  <a:srgbClr val="FFFFFF"/>
                </a:solidFill>
                <a:latin typeface="Verdana"/>
                <a:cs typeface="Verdana"/>
              </a:rPr>
              <a:t>YAPILARI </a:t>
            </a:r>
            <a:r>
              <a:rPr sz="1800" spc="5" dirty="0">
                <a:solidFill>
                  <a:srgbClr val="FFFFFF"/>
                </a:solidFill>
                <a:latin typeface="Verdana"/>
                <a:cs typeface="Verdana"/>
              </a:rPr>
              <a:t>HAYVAN </a:t>
            </a:r>
            <a:r>
              <a:rPr sz="1800" spc="-75" dirty="0">
                <a:solidFill>
                  <a:srgbClr val="FFFFFF"/>
                </a:solidFill>
                <a:latin typeface="Verdana"/>
                <a:cs typeface="Verdana"/>
              </a:rPr>
              <a:t>VE </a:t>
            </a:r>
            <a:r>
              <a:rPr sz="1800" spc="-235" dirty="0">
                <a:solidFill>
                  <a:srgbClr val="FFFFFF"/>
                </a:solidFill>
                <a:latin typeface="Verdana"/>
                <a:cs typeface="Verdana"/>
              </a:rPr>
              <a:t>BİTKİLERE</a:t>
            </a:r>
            <a:r>
              <a:rPr sz="1800" spc="-365" dirty="0">
                <a:solidFill>
                  <a:srgbClr val="FFFFFF"/>
                </a:solidFill>
                <a:latin typeface="Verdana"/>
                <a:cs typeface="Verdana"/>
              </a:rPr>
              <a:t> </a:t>
            </a:r>
            <a:r>
              <a:rPr lang="tr-TR" sz="1800" spc="-365" dirty="0">
                <a:solidFill>
                  <a:srgbClr val="FFFFFF"/>
                </a:solidFill>
                <a:latin typeface="Verdana"/>
                <a:cs typeface="Verdana"/>
              </a:rPr>
              <a:t>  </a:t>
            </a:r>
            <a:r>
              <a:rPr sz="1800" spc="-185" dirty="0">
                <a:solidFill>
                  <a:srgbClr val="FFFFFF"/>
                </a:solidFill>
                <a:latin typeface="Verdana"/>
                <a:cs typeface="Verdana"/>
              </a:rPr>
              <a:t>BENZER</a:t>
            </a:r>
            <a:endParaRPr sz="1800" dirty="0">
              <a:latin typeface="Verdana"/>
              <a:cs typeface="Verdana"/>
            </a:endParaRPr>
          </a:p>
          <a:p>
            <a:pPr marL="76200">
              <a:lnSpc>
                <a:spcPts val="2150"/>
              </a:lnSpc>
            </a:pPr>
            <a:r>
              <a:rPr sz="1800" spc="-165" dirty="0">
                <a:solidFill>
                  <a:srgbClr val="FFFFFF"/>
                </a:solidFill>
                <a:latin typeface="Verdana"/>
                <a:cs typeface="Verdana"/>
              </a:rPr>
              <a:t>(KÜF </a:t>
            </a:r>
            <a:r>
              <a:rPr sz="1800" spc="-85" dirty="0">
                <a:solidFill>
                  <a:srgbClr val="FFFFFF"/>
                </a:solidFill>
                <a:latin typeface="Verdana"/>
                <a:cs typeface="Verdana"/>
              </a:rPr>
              <a:t>MANTARLARI,</a:t>
            </a:r>
            <a:r>
              <a:rPr sz="1800" spc="-100" dirty="0">
                <a:solidFill>
                  <a:srgbClr val="FFFFFF"/>
                </a:solidFill>
                <a:latin typeface="Verdana"/>
                <a:cs typeface="Verdana"/>
              </a:rPr>
              <a:t> </a:t>
            </a:r>
            <a:r>
              <a:rPr sz="1800" spc="-15" dirty="0">
                <a:solidFill>
                  <a:srgbClr val="FFFFFF"/>
                </a:solidFill>
                <a:latin typeface="Verdana"/>
                <a:cs typeface="Verdana"/>
              </a:rPr>
              <a:t>MAYALAR)</a:t>
            </a:r>
            <a:endParaRPr sz="1800" dirty="0">
              <a:latin typeface="Verdana"/>
              <a:cs typeface="Verdana"/>
            </a:endParaRPr>
          </a:p>
        </p:txBody>
      </p:sp>
      <p:sp>
        <p:nvSpPr>
          <p:cNvPr id="22" name="object 22"/>
          <p:cNvSpPr txBox="1"/>
          <p:nvPr/>
        </p:nvSpPr>
        <p:spPr>
          <a:xfrm>
            <a:off x="7134821" y="3745484"/>
            <a:ext cx="4321175" cy="763270"/>
          </a:xfrm>
          <a:prstGeom prst="rect">
            <a:avLst/>
          </a:prstGeom>
        </p:spPr>
        <p:txBody>
          <a:bodyPr vert="horz" wrap="square" lIns="0" tIns="12700" rIns="0" bIns="0" rtlCol="0">
            <a:spAutoFit/>
          </a:bodyPr>
          <a:lstStyle/>
          <a:p>
            <a:pPr marL="12700" marR="5080" indent="6350">
              <a:lnSpc>
                <a:spcPct val="134400"/>
              </a:lnSpc>
              <a:spcBef>
                <a:spcPts val="100"/>
              </a:spcBef>
            </a:pPr>
            <a:r>
              <a:rPr sz="1800" spc="-210" dirty="0">
                <a:solidFill>
                  <a:srgbClr val="FFFFFF"/>
                </a:solidFill>
                <a:latin typeface="Verdana"/>
                <a:cs typeface="Verdana"/>
              </a:rPr>
              <a:t>İLKEL </a:t>
            </a:r>
            <a:r>
              <a:rPr sz="1800" spc="-170" dirty="0">
                <a:solidFill>
                  <a:srgbClr val="FFFFFF"/>
                </a:solidFill>
                <a:latin typeface="Verdana"/>
                <a:cs typeface="Verdana"/>
              </a:rPr>
              <a:t>PROTİSTA </a:t>
            </a:r>
            <a:r>
              <a:rPr sz="1800" spc="-30" dirty="0">
                <a:solidFill>
                  <a:srgbClr val="FFFFFF"/>
                </a:solidFill>
                <a:latin typeface="Verdana"/>
                <a:cs typeface="Verdana"/>
              </a:rPr>
              <a:t>OLARAK </a:t>
            </a:r>
            <a:r>
              <a:rPr sz="1800" spc="-190" dirty="0">
                <a:solidFill>
                  <a:srgbClr val="FFFFFF"/>
                </a:solidFill>
                <a:latin typeface="Verdana"/>
                <a:cs typeface="Verdana"/>
              </a:rPr>
              <a:t>SINIFLANDIRILIR  </a:t>
            </a:r>
            <a:r>
              <a:rPr sz="1800" spc="-180" dirty="0">
                <a:solidFill>
                  <a:srgbClr val="FFFFFF"/>
                </a:solidFill>
                <a:latin typeface="Verdana"/>
                <a:cs typeface="Verdana"/>
              </a:rPr>
              <a:t>(BAKTERİLER)</a:t>
            </a:r>
            <a:endParaRPr sz="18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11F7329D-67E7-8B4F-9C33-8E079605708F}"/>
              </a:ext>
            </a:extLst>
          </p:cNvPr>
          <p:cNvSpPr>
            <a:spLocks noGrp="1"/>
          </p:cNvSpPr>
          <p:nvPr>
            <p:ph type="body" idx="1"/>
          </p:nvPr>
        </p:nvSpPr>
        <p:spPr>
          <a:xfrm>
            <a:off x="345439" y="2590800"/>
            <a:ext cx="11501120" cy="2769989"/>
          </a:xfrm>
        </p:spPr>
        <p:txBody>
          <a:bodyPr/>
          <a:lstStyle/>
          <a:p>
            <a:pPr algn="just"/>
            <a:r>
              <a:rPr lang="tr-TR" dirty="0">
                <a:solidFill>
                  <a:schemeClr val="bg1"/>
                </a:solidFill>
              </a:rPr>
              <a:t>Mikrobiyoloji laboratuvarı, farklı mikroorganizma gruplarının varlığını araştıran ve/veya sayımını yapan, analiz sonuçlarını genellikle bir kaç gün sonra elde eden, çalışma ortamında (her ne kadar kapalı ortamda olsa da) patojenleri milyarlarca sayıda çoğaltan ve tümüyle kendine özgü bir disiplini olan bir laboratuvardır. </a:t>
            </a:r>
          </a:p>
        </p:txBody>
      </p:sp>
      <p:sp>
        <p:nvSpPr>
          <p:cNvPr id="4" name="Unvan 1">
            <a:extLst>
              <a:ext uri="{FF2B5EF4-FFF2-40B4-BE49-F238E27FC236}">
                <a16:creationId xmlns:a16="http://schemas.microsoft.com/office/drawing/2014/main" id="{1FEDFA05-5190-3048-80A9-0D8ADE03F948}"/>
              </a:ext>
            </a:extLst>
          </p:cNvPr>
          <p:cNvSpPr>
            <a:spLocks noGrp="1"/>
          </p:cNvSpPr>
          <p:nvPr>
            <p:ph type="title"/>
          </p:nvPr>
        </p:nvSpPr>
        <p:spPr>
          <a:xfrm>
            <a:off x="2057400" y="1600200"/>
            <a:ext cx="8691246" cy="635000"/>
          </a:xfrm>
        </p:spPr>
        <p:txBody>
          <a:bodyPr/>
          <a:lstStyle/>
          <a:p>
            <a:pPr algn="ctr"/>
            <a:r>
              <a:rPr lang="tr-TR" dirty="0">
                <a:solidFill>
                  <a:schemeClr val="bg1"/>
                </a:solidFill>
              </a:rPr>
              <a:t>MİKROBİYOLOJİ LABORATUVARI </a:t>
            </a:r>
          </a:p>
        </p:txBody>
      </p:sp>
    </p:spTree>
    <p:extLst>
      <p:ext uri="{BB962C8B-B14F-4D97-AF65-F5344CB8AC3E}">
        <p14:creationId xmlns:p14="http://schemas.microsoft.com/office/powerpoint/2010/main" val="100894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38EEAF-F47B-7441-B0F0-5246A81A2A51}"/>
              </a:ext>
            </a:extLst>
          </p:cNvPr>
          <p:cNvSpPr>
            <a:spLocks noGrp="1"/>
          </p:cNvSpPr>
          <p:nvPr>
            <p:ph type="title"/>
          </p:nvPr>
        </p:nvSpPr>
        <p:spPr>
          <a:xfrm>
            <a:off x="2133600" y="1783976"/>
            <a:ext cx="8763000" cy="1231106"/>
          </a:xfrm>
        </p:spPr>
        <p:txBody>
          <a:bodyPr/>
          <a:lstStyle/>
          <a:p>
            <a:r>
              <a:rPr lang="tr-TR" dirty="0">
                <a:solidFill>
                  <a:schemeClr val="bg1"/>
                </a:solidFill>
              </a:rPr>
              <a:t>MİKROBİYOLOJİ LABORATUVARI </a:t>
            </a:r>
          </a:p>
        </p:txBody>
      </p:sp>
      <p:sp>
        <p:nvSpPr>
          <p:cNvPr id="3" name="Metin Yer Tutucusu 2">
            <a:extLst>
              <a:ext uri="{FF2B5EF4-FFF2-40B4-BE49-F238E27FC236}">
                <a16:creationId xmlns:a16="http://schemas.microsoft.com/office/drawing/2014/main" id="{54A4A61F-5D69-424E-8488-1B2DEA0B0D35}"/>
              </a:ext>
            </a:extLst>
          </p:cNvPr>
          <p:cNvSpPr>
            <a:spLocks noGrp="1"/>
          </p:cNvSpPr>
          <p:nvPr>
            <p:ph type="body" idx="1"/>
          </p:nvPr>
        </p:nvSpPr>
        <p:spPr>
          <a:xfrm>
            <a:off x="381000" y="2983706"/>
            <a:ext cx="11501120" cy="2154436"/>
          </a:xfrm>
        </p:spPr>
        <p:txBody>
          <a:bodyPr/>
          <a:lstStyle/>
          <a:p>
            <a:pPr algn="just"/>
            <a:r>
              <a:rPr lang="tr-TR" sz="2800" dirty="0">
                <a:solidFill>
                  <a:schemeClr val="bg1"/>
                </a:solidFill>
              </a:rPr>
              <a:t>Gıda mikrobiyolojisi laboratuvarı, gıda hammaddelerinde, yardımcı maddelerinde, çalışma ekipmanı ve atmosferinde, ambalaj materyalinde, kullanma suyunda ve nihayet gıdada bulunabilen mikroorganizmaların arandığı ve/veya sayıldığı bir laboratuvardır. </a:t>
            </a:r>
          </a:p>
        </p:txBody>
      </p:sp>
    </p:spTree>
    <p:extLst>
      <p:ext uri="{BB962C8B-B14F-4D97-AF65-F5344CB8AC3E}">
        <p14:creationId xmlns:p14="http://schemas.microsoft.com/office/powerpoint/2010/main" val="337162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4A4A61F-5D69-424E-8488-1B2DEA0B0D35}"/>
              </a:ext>
            </a:extLst>
          </p:cNvPr>
          <p:cNvSpPr>
            <a:spLocks noGrp="1"/>
          </p:cNvSpPr>
          <p:nvPr>
            <p:ph type="body" idx="1"/>
          </p:nvPr>
        </p:nvSpPr>
        <p:spPr>
          <a:xfrm>
            <a:off x="457200" y="2667000"/>
            <a:ext cx="11501120" cy="2154436"/>
          </a:xfrm>
        </p:spPr>
        <p:txBody>
          <a:bodyPr/>
          <a:lstStyle/>
          <a:p>
            <a:pPr algn="just"/>
            <a:r>
              <a:rPr lang="tr-TR" sz="2000" dirty="0">
                <a:solidFill>
                  <a:schemeClr val="bg1"/>
                </a:solidFill>
              </a:rPr>
              <a:t>Genel olarak yoğurt, kefir gibi fermente süt ürünleri ile boza gibi mikroorganizma gelişmesi ile elde edilen ürünler dışındaki gıdalarda mikroorganizma bulunması istenmez. Bununla beraber çoğu gıdadan mikroorganizmaları tümüyle arındırmak hemen hemen olanaksızdır. Bu durumda gıda çeşidine göre belirli mikroorganizmaların gıdalarda bulunması kaçınılmazdır. Başta gıdanın elde edildiği hammaddede doğal olarak bulunabilen, insan sağlığına zarar vermeyen ve işlem gereği tümüyle öldürülemeyen bu mikroorganizmaların belirli sayılarda gıda maddesinde bulunmasına izin verilebilir. </a:t>
            </a:r>
          </a:p>
        </p:txBody>
      </p:sp>
      <p:sp>
        <p:nvSpPr>
          <p:cNvPr id="4" name="Unvan 1">
            <a:extLst>
              <a:ext uri="{FF2B5EF4-FFF2-40B4-BE49-F238E27FC236}">
                <a16:creationId xmlns:a16="http://schemas.microsoft.com/office/drawing/2014/main" id="{7C4B6AAF-FFB5-2F4E-B8A6-EF2AD983EFAF}"/>
              </a:ext>
            </a:extLst>
          </p:cNvPr>
          <p:cNvSpPr>
            <a:spLocks noGrp="1"/>
          </p:cNvSpPr>
          <p:nvPr>
            <p:ph type="title"/>
          </p:nvPr>
        </p:nvSpPr>
        <p:spPr>
          <a:xfrm>
            <a:off x="1671637" y="1600200"/>
            <a:ext cx="9072246" cy="635000"/>
          </a:xfrm>
        </p:spPr>
        <p:txBody>
          <a:bodyPr/>
          <a:lstStyle/>
          <a:p>
            <a:pPr algn="ctr"/>
            <a:r>
              <a:rPr lang="tr-TR" dirty="0">
                <a:solidFill>
                  <a:schemeClr val="bg1"/>
                </a:solidFill>
              </a:rPr>
              <a:t>MİKROBİYOLOJİ LABORATUVARI </a:t>
            </a:r>
          </a:p>
        </p:txBody>
      </p:sp>
    </p:spTree>
    <p:extLst>
      <p:ext uri="{BB962C8B-B14F-4D97-AF65-F5344CB8AC3E}">
        <p14:creationId xmlns:p14="http://schemas.microsoft.com/office/powerpoint/2010/main" val="165712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4A4A61F-5D69-424E-8488-1B2DEA0B0D35}"/>
              </a:ext>
            </a:extLst>
          </p:cNvPr>
          <p:cNvSpPr>
            <a:spLocks noGrp="1"/>
          </p:cNvSpPr>
          <p:nvPr>
            <p:ph type="body" idx="1"/>
          </p:nvPr>
        </p:nvSpPr>
        <p:spPr>
          <a:xfrm>
            <a:off x="457200" y="2667000"/>
            <a:ext cx="11501120" cy="2154436"/>
          </a:xfrm>
        </p:spPr>
        <p:txBody>
          <a:bodyPr/>
          <a:lstStyle/>
          <a:p>
            <a:pPr algn="just"/>
            <a:r>
              <a:rPr lang="tr-TR" sz="2000" dirty="0">
                <a:solidFill>
                  <a:schemeClr val="bg1"/>
                </a:solidFill>
              </a:rPr>
              <a:t>Bu grup mikroorganizmaların yüksek sayılarda bulunması ise işletmenin gereken hijyenik çalışma kurallarına yeterince uymadığının göstergesi olarak kabul edilir ve bunlar genel kalite kriteri kapsamı içinde sayılarak gıdanın belirlenmiş mikroorganizma kalite sınırları içinde olup olmadığı kontrol edilir. Kuşkusuz, toplam </a:t>
            </a:r>
            <a:r>
              <a:rPr lang="tr-TR" sz="2000" dirty="0" err="1">
                <a:solidFill>
                  <a:schemeClr val="bg1"/>
                </a:solidFill>
              </a:rPr>
              <a:t>mezofil</a:t>
            </a:r>
            <a:r>
              <a:rPr lang="tr-TR" sz="2000" dirty="0">
                <a:solidFill>
                  <a:schemeClr val="bg1"/>
                </a:solidFill>
              </a:rPr>
              <a:t> </a:t>
            </a:r>
            <a:r>
              <a:rPr lang="tr-TR" sz="2000" dirty="0" err="1">
                <a:solidFill>
                  <a:schemeClr val="bg1"/>
                </a:solidFill>
              </a:rPr>
              <a:t>aerob</a:t>
            </a:r>
            <a:r>
              <a:rPr lang="tr-TR" sz="2000" dirty="0">
                <a:solidFill>
                  <a:schemeClr val="bg1"/>
                </a:solidFill>
              </a:rPr>
              <a:t> bakteri, maya ve küf, </a:t>
            </a:r>
            <a:r>
              <a:rPr lang="tr-TR" sz="2000" dirty="0" err="1">
                <a:solidFill>
                  <a:schemeClr val="bg1"/>
                </a:solidFill>
              </a:rPr>
              <a:t>koliform</a:t>
            </a:r>
            <a:r>
              <a:rPr lang="tr-TR" sz="2000" dirty="0">
                <a:solidFill>
                  <a:schemeClr val="bg1"/>
                </a:solidFill>
              </a:rPr>
              <a:t> grup bakteriler gibi genel mikroorganizmaların varlığına verilen izin öncelikle, gıdanın çeşidine daha sonra ulusal standartlara ve gerek uluslararası gerek ulusal ticarette alıcı konumundaki kuruluşun kendi belirlediği standartlara bağlıdır.  </a:t>
            </a:r>
          </a:p>
        </p:txBody>
      </p:sp>
      <p:sp>
        <p:nvSpPr>
          <p:cNvPr id="4" name="Unvan 1">
            <a:extLst>
              <a:ext uri="{FF2B5EF4-FFF2-40B4-BE49-F238E27FC236}">
                <a16:creationId xmlns:a16="http://schemas.microsoft.com/office/drawing/2014/main" id="{7C4B6AAF-FFB5-2F4E-B8A6-EF2AD983EFAF}"/>
              </a:ext>
            </a:extLst>
          </p:cNvPr>
          <p:cNvSpPr>
            <a:spLocks noGrp="1"/>
          </p:cNvSpPr>
          <p:nvPr>
            <p:ph type="title"/>
          </p:nvPr>
        </p:nvSpPr>
        <p:spPr>
          <a:xfrm>
            <a:off x="1671637" y="1600200"/>
            <a:ext cx="9072246" cy="635000"/>
          </a:xfrm>
        </p:spPr>
        <p:txBody>
          <a:bodyPr/>
          <a:lstStyle/>
          <a:p>
            <a:pPr algn="ctr"/>
            <a:r>
              <a:rPr lang="tr-TR" dirty="0">
                <a:solidFill>
                  <a:schemeClr val="bg1"/>
                </a:solidFill>
              </a:rPr>
              <a:t>MİKROBİYOLOJİ LABORATUVARI </a:t>
            </a:r>
          </a:p>
        </p:txBody>
      </p:sp>
    </p:spTree>
    <p:extLst>
      <p:ext uri="{BB962C8B-B14F-4D97-AF65-F5344CB8AC3E}">
        <p14:creationId xmlns:p14="http://schemas.microsoft.com/office/powerpoint/2010/main" val="2494179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TotalTime>
  <Words>1404</Words>
  <Application>Microsoft Macintosh PowerPoint</Application>
  <PresentationFormat>Geniş ekran</PresentationFormat>
  <Paragraphs>108</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Times New Roman</vt:lpstr>
      <vt:lpstr>Verdana</vt:lpstr>
      <vt:lpstr>Wingdings</vt:lpstr>
      <vt:lpstr>Office Theme</vt:lpstr>
      <vt:lpstr>GENEL MİKROBİYOLOJİ</vt:lpstr>
      <vt:lpstr>GENEL MİKROBİYOLOJİ KONU BASLIKLARI</vt:lpstr>
      <vt:lpstr>PowerPoint Sunusu</vt:lpstr>
      <vt:lpstr>MİKROBİYOLOJİ NEDİR?</vt:lpstr>
      <vt:lpstr>MİKROBİYOLOJİ</vt:lpstr>
      <vt:lpstr>MİKROBİYOLOJİ LABORATUVARI </vt:lpstr>
      <vt:lpstr>MİKROBİYOLOJİ LABORATUVARI </vt:lpstr>
      <vt:lpstr>MİKROBİYOLOJİ LABORATUVARI </vt:lpstr>
      <vt:lpstr>MİKROBİYOLOJİ LABORATUVARI </vt:lpstr>
      <vt:lpstr>MİKROBİYOLOJİ LABORATUVARI </vt:lpstr>
      <vt:lpstr>PowerPoint Sunusu</vt:lpstr>
      <vt:lpstr>PowerPoint Sunusu</vt:lpstr>
      <vt:lpstr>Laboratuvar Cihazları ve Ekipman  </vt:lpstr>
      <vt:lpstr>Laboratuvar Cihazları ve Ekipman  </vt:lpstr>
      <vt:lpstr>Laboratuvar Cihazları ve Ekipman  </vt:lpstr>
      <vt:lpstr>Laboratuvar Cihazları ve Ekipman  </vt:lpstr>
      <vt:lpstr>Laboratuvar Cihazları ve Ekipman  </vt:lpstr>
      <vt:lpstr>Laboratuvar Cihazları ve Ekipman  </vt:lpstr>
      <vt:lpstr>Laboratuvar Cihazları ve Ekipman  </vt:lpstr>
      <vt:lpstr>Laboratuvar Cihazları ve Ekipman  </vt:lpstr>
      <vt:lpstr>Laboratuvar Cihazları ve Ekipman  </vt:lpstr>
      <vt:lpstr>Laboratuvar Cihazları ve Ekipman  </vt:lpstr>
      <vt:lpstr>Laboratuvar Cihazları ve Ekipman  </vt:lpstr>
      <vt:lpstr>Laboratuvar Cihazları ve Ekipman  </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MİKROBİYOLOJİ</dc:title>
  <dc:creator>Bil-1</dc:creator>
  <cp:lastModifiedBy>Özgür Tecer</cp:lastModifiedBy>
  <cp:revision>66</cp:revision>
  <dcterms:created xsi:type="dcterms:W3CDTF">2018-10-03T06:26:28Z</dcterms:created>
  <dcterms:modified xsi:type="dcterms:W3CDTF">2019-12-13T07:43:56Z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2018-10-03T00:00:00Z</vt:filetime>
  </property>
</Properties>
</file>