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60" r:id="rId4"/>
    <p:sldId id="261" r:id="rId5"/>
    <p:sldId id="262" r:id="rId6"/>
    <p:sldId id="277" r:id="rId7"/>
    <p:sldId id="278" r:id="rId8"/>
    <p:sldId id="279" r:id="rId9"/>
    <p:sldId id="263" r:id="rId10"/>
    <p:sldId id="280" r:id="rId11"/>
    <p:sldId id="265" r:id="rId12"/>
    <p:sldId id="264" r:id="rId13"/>
    <p:sldId id="266" r:id="rId14"/>
    <p:sldId id="268" r:id="rId15"/>
    <p:sldId id="271" r:id="rId16"/>
    <p:sldId id="272" r:id="rId17"/>
    <p:sldId id="269" r:id="rId18"/>
    <p:sldId id="270" r:id="rId19"/>
    <p:sldId id="273" r:id="rId20"/>
    <p:sldId id="274" r:id="rId21"/>
    <p:sldId id="275" r:id="rId22"/>
    <p:sldId id="276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041"/>
  </p:normalViewPr>
  <p:slideViewPr>
    <p:cSldViewPr>
      <p:cViewPr varScale="1">
        <p:scale>
          <a:sx n="59" d="100"/>
          <a:sy n="59" d="100"/>
        </p:scale>
        <p:origin x="10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36FCC-D782-4003-9060-FC0F48AD84F5}" type="datetimeFigureOut">
              <a:rPr lang="tr-TR" smtClean="0"/>
              <a:t>30.03.2019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A619-F8A1-4544-A6B8-D8DE00BC58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46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A619-F8A1-4544-A6B8-D8DE00BC58F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45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30.03.2019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30.03.2019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30.03.2019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30.03.2019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30.03.2019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30.03.2019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30.03.2019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30.03.2019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30.03.2019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30.03.2019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30.03.2019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C584070-E5C4-4355-A4A0-6548D7351AB1}" type="datetimeFigureOut">
              <a:rPr lang="tr-TR" smtClean="0"/>
              <a:t>30.03.2019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2DAC40D-39F8-4D5C-8524-B72DA8B0ED3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algn="r"/>
            <a:r>
              <a:rPr lang="tr-TR" dirty="0"/>
              <a:t>Doç. Dr. Yeşim Doğan </a:t>
            </a:r>
          </a:p>
          <a:p>
            <a:pPr algn="r"/>
            <a:r>
              <a:rPr lang="tr-TR" dirty="0"/>
              <a:t>Ankara Üniversitesi Biyoteknoloji Ens.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i="1" dirty="0" err="1"/>
              <a:t>Etİk</a:t>
            </a:r>
            <a:r>
              <a:rPr lang="tr-TR" i="1" dirty="0"/>
              <a:t> </a:t>
            </a:r>
            <a:br>
              <a:rPr lang="tr-TR" i="1"/>
            </a:br>
            <a:br>
              <a:rPr lang="tr-TR" i="1"/>
            </a:br>
            <a:r>
              <a:rPr lang="tr-TR" i="1"/>
              <a:t>Araştırma </a:t>
            </a:r>
            <a:r>
              <a:rPr lang="tr-TR" i="1" dirty="0" err="1"/>
              <a:t>etİğİ</a:t>
            </a:r>
            <a:r>
              <a:rPr lang="tr-TR" i="1" dirty="0"/>
              <a:t>-I-</a:t>
            </a:r>
          </a:p>
        </p:txBody>
      </p:sp>
    </p:spTree>
    <p:extLst>
      <p:ext uri="{BB962C8B-B14F-4D97-AF65-F5344CB8AC3E}">
        <p14:creationId xmlns:p14="http://schemas.microsoft.com/office/powerpoint/2010/main" val="339784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2000" dirty="0"/>
              <a:t>silinmez tükenmez kalemler</a:t>
            </a:r>
          </a:p>
          <a:p>
            <a:pPr algn="ctr">
              <a:lnSpc>
                <a:spcPct val="150000"/>
              </a:lnSpc>
            </a:pPr>
            <a:r>
              <a:rPr lang="tr-TR" sz="2000" dirty="0"/>
              <a:t>düzeltme yapılacağı zaman altta kalan yazı görünecek şekilde tek bir çizgi çekilerek yeni bilgi girişi</a:t>
            </a:r>
          </a:p>
          <a:p>
            <a:pPr algn="ctr">
              <a:lnSpc>
                <a:spcPct val="150000"/>
              </a:lnSpc>
            </a:pPr>
            <a:r>
              <a:rPr lang="tr-TR" sz="2000" dirty="0"/>
              <a:t> silgi / daksil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000" dirty="0">
                <a:solidFill>
                  <a:srgbClr val="FF0000"/>
                </a:solidFill>
              </a:rPr>
              <a:t>UNUTMAYIN!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000" dirty="0"/>
              <a:t>Laboratuvar defterlerinizin kusursuzluğunuzu değil, dürüstlüğünüzü yansıtması gerekir. </a:t>
            </a:r>
          </a:p>
        </p:txBody>
      </p:sp>
    </p:spTree>
    <p:extLst>
      <p:ext uri="{BB962C8B-B14F-4D97-AF65-F5344CB8AC3E}">
        <p14:creationId xmlns:p14="http://schemas.microsoft.com/office/powerpoint/2010/main" val="326512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8" y="188640"/>
            <a:ext cx="4196194" cy="5904656"/>
          </a:xfr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86" y="188640"/>
            <a:ext cx="4196194" cy="5904656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5076448" y="2708920"/>
            <a:ext cx="3528000" cy="3060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75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4"/>
            <a:ext cx="9051512" cy="4032448"/>
          </a:xfrm>
        </p:spPr>
      </p:pic>
    </p:spTree>
    <p:extLst>
      <p:ext uri="{BB962C8B-B14F-4D97-AF65-F5344CB8AC3E}">
        <p14:creationId xmlns:p14="http://schemas.microsoft.com/office/powerpoint/2010/main" val="95951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8693829" cy="2736304"/>
          </a:xfrm>
        </p:spPr>
      </p:pic>
    </p:spTree>
    <p:extLst>
      <p:ext uri="{BB962C8B-B14F-4D97-AF65-F5344CB8AC3E}">
        <p14:creationId xmlns:p14="http://schemas.microsoft.com/office/powerpoint/2010/main" val="155452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750"/>
            <a:ext cx="6552728" cy="6739927"/>
          </a:xfrm>
        </p:spPr>
      </p:pic>
    </p:spTree>
    <p:extLst>
      <p:ext uri="{BB962C8B-B14F-4D97-AF65-F5344CB8AC3E}">
        <p14:creationId xmlns:p14="http://schemas.microsoft.com/office/powerpoint/2010/main" val="98489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632848" cy="6157574"/>
          </a:xfrm>
        </p:spPr>
      </p:pic>
    </p:spTree>
    <p:extLst>
      <p:ext uri="{BB962C8B-B14F-4D97-AF65-F5344CB8AC3E}">
        <p14:creationId xmlns:p14="http://schemas.microsoft.com/office/powerpoint/2010/main" val="169734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2656"/>
            <a:ext cx="2160240" cy="5567543"/>
          </a:xfrm>
        </p:spPr>
      </p:pic>
    </p:spTree>
    <p:extLst>
      <p:ext uri="{BB962C8B-B14F-4D97-AF65-F5344CB8AC3E}">
        <p14:creationId xmlns:p14="http://schemas.microsoft.com/office/powerpoint/2010/main" val="310116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206730" cy="4536504"/>
          </a:xfrm>
        </p:spPr>
      </p:pic>
    </p:spTree>
    <p:extLst>
      <p:ext uri="{BB962C8B-B14F-4D97-AF65-F5344CB8AC3E}">
        <p14:creationId xmlns:p14="http://schemas.microsoft.com/office/powerpoint/2010/main" val="2798537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7992888" cy="5448618"/>
          </a:xfrm>
        </p:spPr>
      </p:pic>
    </p:spTree>
    <p:extLst>
      <p:ext uri="{BB962C8B-B14F-4D97-AF65-F5344CB8AC3E}">
        <p14:creationId xmlns:p14="http://schemas.microsoft.com/office/powerpoint/2010/main" val="2599528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8064896" cy="6135073"/>
          </a:xfrm>
        </p:spPr>
      </p:pic>
    </p:spTree>
    <p:extLst>
      <p:ext uri="{BB962C8B-B14F-4D97-AF65-F5344CB8AC3E}">
        <p14:creationId xmlns:p14="http://schemas.microsoft.com/office/powerpoint/2010/main" val="322644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3" t="18279" r="4721" b="33136"/>
          <a:stretch/>
        </p:blipFill>
        <p:spPr bwMode="auto">
          <a:xfrm>
            <a:off x="4644008" y="548680"/>
            <a:ext cx="400989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3528" y="1196752"/>
            <a:ext cx="4397358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FFC000"/>
                </a:solidFill>
              </a:rPr>
              <a:t>Bir lisansüstü öğrenci araştırma etiği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FFC000"/>
                </a:solidFill>
              </a:rPr>
              <a:t>kavramını nereden öğrenir?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Danışman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Kendinden büyük öğrenciler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Aile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Ders, laboratuvar ve seminer </a:t>
            </a:r>
          </a:p>
          <a:p>
            <a:pPr>
              <a:lnSpc>
                <a:spcPct val="150000"/>
              </a:lnSpc>
            </a:pPr>
            <a:r>
              <a:rPr lang="tr-TR" dirty="0"/>
              <a:t>Tartışmaları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Profesyonel, mesleki organizasyonlar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Etik konusunda kurslar</a:t>
            </a:r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459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79"/>
            <a:ext cx="7272808" cy="5701729"/>
          </a:xfrm>
        </p:spPr>
      </p:pic>
    </p:spTree>
    <p:extLst>
      <p:ext uri="{BB962C8B-B14F-4D97-AF65-F5344CB8AC3E}">
        <p14:creationId xmlns:p14="http://schemas.microsoft.com/office/powerpoint/2010/main" val="869288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4104456" cy="5672827"/>
          </a:xfrm>
        </p:spPr>
      </p:pic>
    </p:spTree>
    <p:extLst>
      <p:ext uri="{BB962C8B-B14F-4D97-AF65-F5344CB8AC3E}">
        <p14:creationId xmlns:p14="http://schemas.microsoft.com/office/powerpoint/2010/main" val="2671270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200800" cy="5111384"/>
          </a:xfrm>
        </p:spPr>
      </p:pic>
    </p:spTree>
    <p:extLst>
      <p:ext uri="{BB962C8B-B14F-4D97-AF65-F5344CB8AC3E}">
        <p14:creationId xmlns:p14="http://schemas.microsoft.com/office/powerpoint/2010/main" val="135423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>
              <a:lnSpc>
                <a:spcPct val="150000"/>
              </a:lnSpc>
            </a:pPr>
            <a:r>
              <a:rPr lang="tr-TR" sz="2000" dirty="0"/>
              <a:t>fotoğraflar, cihazlardan alınan çıktılar ve benzeri kanıtlar deftere kopup düşmeyecek şekilde yapıştırılmalıdır,</a:t>
            </a:r>
          </a:p>
          <a:p>
            <a:pPr lvl="0">
              <a:lnSpc>
                <a:spcPct val="150000"/>
              </a:lnSpc>
            </a:pPr>
            <a:r>
              <a:rPr lang="tr-TR" sz="2000" dirty="0"/>
              <a:t>Deftere yapıştırılmayacak kadar büyük ise tarih atılarak imzalanmalı ve defterle ilişkilendirilerek bir dosyada tutulmalıdır.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2361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algn="ctr"/>
            <a:r>
              <a:rPr lang="tr-TR" sz="2800" dirty="0">
                <a:solidFill>
                  <a:srgbClr val="FFC000"/>
                </a:solidFill>
              </a:rPr>
              <a:t>DEFTER KİME AİT ?</a:t>
            </a:r>
          </a:p>
        </p:txBody>
      </p:sp>
    </p:spTree>
    <p:extLst>
      <p:ext uri="{BB962C8B-B14F-4D97-AF65-F5344CB8AC3E}">
        <p14:creationId xmlns:p14="http://schemas.microsoft.com/office/powerpoint/2010/main" val="1585389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t="20842" r="65940" b="9387"/>
          <a:stretch/>
        </p:blipFill>
        <p:spPr bwMode="auto">
          <a:xfrm>
            <a:off x="179512" y="188640"/>
            <a:ext cx="4349346" cy="65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1" t="19504" r="36793" b="10884"/>
          <a:stretch/>
        </p:blipFill>
        <p:spPr bwMode="auto">
          <a:xfrm>
            <a:off x="4644008" y="188640"/>
            <a:ext cx="444287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787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30280" r="67335" b="31172"/>
          <a:stretch/>
        </p:blipFill>
        <p:spPr bwMode="auto">
          <a:xfrm>
            <a:off x="-36512" y="10228"/>
            <a:ext cx="4467256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t="37370" r="67282" b="37733"/>
          <a:stretch/>
        </p:blipFill>
        <p:spPr bwMode="auto">
          <a:xfrm>
            <a:off x="3909393" y="1196752"/>
            <a:ext cx="5234607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9" t="37177" r="52545" b="29418"/>
          <a:stretch/>
        </p:blipFill>
        <p:spPr bwMode="auto">
          <a:xfrm>
            <a:off x="827584" y="3861048"/>
            <a:ext cx="4807281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12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t="23693" r="66679" b="13822"/>
          <a:stretch/>
        </p:blipFill>
        <p:spPr bwMode="auto">
          <a:xfrm>
            <a:off x="1475656" y="-33035"/>
            <a:ext cx="6048672" cy="703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64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000" b="1" i="1" dirty="0">
                <a:solidFill>
                  <a:srgbClr val="FFC000"/>
                </a:solidFill>
              </a:rPr>
              <a:t>Profesyonel standartları yakalamak için araştırmacıların zorunlu olarak yapması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sz="2400" dirty="0"/>
              <a:t>1. Meslektaşlarının güvenlerini boşa çıkartmamak</a:t>
            </a:r>
          </a:p>
          <a:p>
            <a:endParaRPr lang="tr-TR" sz="2400" dirty="0"/>
          </a:p>
          <a:p>
            <a:r>
              <a:rPr lang="tr-TR" sz="2400" dirty="0"/>
              <a:t>2. Kendilerine yönelik sorumluluklar </a:t>
            </a:r>
          </a:p>
          <a:p>
            <a:endParaRPr lang="tr-TR" sz="2400" dirty="0"/>
          </a:p>
          <a:p>
            <a:r>
              <a:rPr lang="tr-TR" sz="2400" dirty="0"/>
              <a:t>3. Kamuya hizmet için yapılması gerekenler  </a:t>
            </a:r>
          </a:p>
        </p:txBody>
      </p:sp>
    </p:spTree>
    <p:extLst>
      <p:ext uri="{BB962C8B-B14F-4D97-AF65-F5344CB8AC3E}">
        <p14:creationId xmlns:p14="http://schemas.microsoft.com/office/powerpoint/2010/main" val="400848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66856" cy="706090"/>
          </a:xfrm>
        </p:spPr>
        <p:txBody>
          <a:bodyPr/>
          <a:lstStyle/>
          <a:p>
            <a:pPr algn="r"/>
            <a:r>
              <a:rPr lang="tr-TR" b="1" i="1" dirty="0" err="1">
                <a:solidFill>
                  <a:srgbClr val="FFC000"/>
                </a:solidFill>
              </a:rPr>
              <a:t>AraştIrma</a:t>
            </a:r>
            <a:r>
              <a:rPr lang="tr-TR" b="1" i="1" dirty="0">
                <a:solidFill>
                  <a:srgbClr val="FFC000"/>
                </a:solidFill>
              </a:rPr>
              <a:t> etiği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7992888" cy="4896544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1. Bilimsel Bilginin Paylaşılması </a:t>
            </a:r>
          </a:p>
          <a:p>
            <a:pPr lvl="2"/>
            <a:r>
              <a:rPr lang="tr-TR" dirty="0"/>
              <a:t>Araştırma yayını </a:t>
            </a:r>
          </a:p>
          <a:p>
            <a:pPr lvl="2"/>
            <a:r>
              <a:rPr lang="tr-TR" dirty="0"/>
              <a:t>İşbirliği ve yazarlık </a:t>
            </a:r>
          </a:p>
          <a:p>
            <a:pPr lvl="2"/>
            <a:r>
              <a:rPr lang="tr-TR" dirty="0"/>
              <a:t>Bilimsel kötüye kullanım</a:t>
            </a:r>
          </a:p>
          <a:p>
            <a:pPr lvl="2"/>
            <a:r>
              <a:rPr lang="tr-TR" dirty="0"/>
              <a:t>Literatür örnekleri </a:t>
            </a:r>
          </a:p>
          <a:p>
            <a:pPr marL="342900" lvl="2" indent="-342900"/>
            <a:r>
              <a:rPr lang="tr-TR" dirty="0"/>
              <a:t>2. Laboratuvar Pratiği </a:t>
            </a:r>
          </a:p>
          <a:p>
            <a:pPr marL="1257300" lvl="4" indent="-342900"/>
            <a:r>
              <a:rPr lang="tr-TR" dirty="0"/>
              <a:t>Görseller ve datanın manipülasyonu </a:t>
            </a:r>
          </a:p>
          <a:p>
            <a:pPr marL="1257300" lvl="4" indent="-342900"/>
            <a:r>
              <a:rPr lang="tr-TR" dirty="0"/>
              <a:t>Datanın mülkiyeti</a:t>
            </a:r>
          </a:p>
          <a:p>
            <a:pPr marL="1257300" lvl="4" indent="-342900"/>
            <a:r>
              <a:rPr lang="tr-TR" dirty="0"/>
              <a:t>Çıkar çatışması </a:t>
            </a:r>
          </a:p>
          <a:p>
            <a:pPr marL="1257300" lvl="4" indent="-342900"/>
            <a:r>
              <a:rPr lang="tr-TR" dirty="0"/>
              <a:t>Endüstri fonlu çalışmalar </a:t>
            </a:r>
          </a:p>
          <a:p>
            <a:pPr marL="1257300" lvl="4" indent="-342900"/>
            <a:r>
              <a:rPr lang="tr-TR" dirty="0"/>
              <a:t>Tezde data paylaşımı  </a:t>
            </a:r>
          </a:p>
          <a:p>
            <a:pPr lvl="2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307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50"/>
            <a:ext cx="9144000" cy="68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403648" y="1052736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1547664" y="1320446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1579558" y="1561456"/>
            <a:ext cx="2128345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1731958" y="1849488"/>
            <a:ext cx="334409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2035854" y="2346392"/>
            <a:ext cx="484040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2213992" y="2852936"/>
            <a:ext cx="484040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3660166" y="4653136"/>
            <a:ext cx="334409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20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25029" r="53037" b="12854"/>
          <a:stretch/>
        </p:blipFill>
        <p:spPr bwMode="auto">
          <a:xfrm>
            <a:off x="1331640" y="0"/>
            <a:ext cx="5976664" cy="685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 10"/>
          <p:cNvGrpSpPr/>
          <p:nvPr/>
        </p:nvGrpSpPr>
        <p:grpSpPr>
          <a:xfrm>
            <a:off x="1619672" y="2708920"/>
            <a:ext cx="5256584" cy="792088"/>
            <a:chOff x="1619672" y="2708920"/>
            <a:chExt cx="5256584" cy="792088"/>
          </a:xfrm>
        </p:grpSpPr>
        <p:cxnSp>
          <p:nvCxnSpPr>
            <p:cNvPr id="5" name="Düz Bağlayıcı 4"/>
            <p:cNvCxnSpPr/>
            <p:nvPr/>
          </p:nvCxnSpPr>
          <p:spPr>
            <a:xfrm>
              <a:off x="5292080" y="2708920"/>
              <a:ext cx="144016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Düz Bağlayıcı 6"/>
            <p:cNvCxnSpPr/>
            <p:nvPr/>
          </p:nvCxnSpPr>
          <p:spPr>
            <a:xfrm>
              <a:off x="1619672" y="2996952"/>
              <a:ext cx="52565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>
              <a:off x="1619672" y="3212976"/>
              <a:ext cx="52565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>
            <a:xfrm>
              <a:off x="1619672" y="3501008"/>
              <a:ext cx="280831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Düz Bağlayıcı 12"/>
          <p:cNvCxnSpPr/>
          <p:nvPr/>
        </p:nvCxnSpPr>
        <p:spPr>
          <a:xfrm>
            <a:off x="2771800" y="4797152"/>
            <a:ext cx="33123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4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algn="ctr">
              <a:lnSpc>
                <a:spcPct val="150000"/>
              </a:lnSpc>
            </a:pPr>
            <a:r>
              <a:rPr lang="tr-TR" sz="2400" dirty="0"/>
              <a:t>Araştırmacılar her ne kadar bir haftalık süreçte laboratuvarda ne yaptığını, neden ve nasıl yaptığını unutmayacaklarını zannetseler de,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BU BÜYÜK BİR HATADIR!</a:t>
            </a:r>
          </a:p>
        </p:txBody>
      </p:sp>
    </p:spTree>
    <p:extLst>
      <p:ext uri="{BB962C8B-B14F-4D97-AF65-F5344CB8AC3E}">
        <p14:creationId xmlns:p14="http://schemas.microsoft.com/office/powerpoint/2010/main" val="147871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b="1" i="1" dirty="0">
                <a:solidFill>
                  <a:srgbClr val="FFC000"/>
                </a:solidFill>
              </a:rPr>
              <a:t>laboratuvar defterlerinde;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8784976" cy="4114800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•	</a:t>
            </a:r>
            <a:r>
              <a:rPr lang="tr-TR" sz="2400" dirty="0"/>
              <a:t>Gerçekleşen ya da gerçekleştirilmesi düşünülen tüm deneylerin günlük kaydı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•	Her deneyin gerçekleştirilme şekli ve sonuçları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•	Aşamalar hakkında tutulan kişisel notlar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69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2334"/>
            <a:ext cx="4320000" cy="57600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49" y="239126"/>
            <a:ext cx="432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60071"/>
      </p:ext>
    </p:extLst>
  </p:cSld>
  <p:clrMapOvr>
    <a:masterClrMapping/>
  </p:clrMapOvr>
</p:sld>
</file>

<file path=ppt/theme/theme1.xml><?xml version="1.0" encoding="utf-8"?>
<a:theme xmlns:a="http://schemas.openxmlformats.org/drawingml/2006/main" name="Ufuk">
  <a:themeElements>
    <a:clrScheme name="Ufuk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yeşim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619</TotalTime>
  <Words>196</Words>
  <Application>Microsoft Macintosh PowerPoint</Application>
  <PresentationFormat>On-screen Show (4:3)</PresentationFormat>
  <Paragraphs>59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Comic Sans MS</vt:lpstr>
      <vt:lpstr>Ufuk</vt:lpstr>
      <vt:lpstr>Etİk   Araştırma etİğİ-I-</vt:lpstr>
      <vt:lpstr>PowerPoint Presentation</vt:lpstr>
      <vt:lpstr>Profesyonel standartları yakalamak için araştırmacıların zorunlu olarak yapması gerekenler</vt:lpstr>
      <vt:lpstr>AraştIrma etiği </vt:lpstr>
      <vt:lpstr>PowerPoint Presentation</vt:lpstr>
      <vt:lpstr>PowerPoint Presentation</vt:lpstr>
      <vt:lpstr>PowerPoint Presentation</vt:lpstr>
      <vt:lpstr>laboratuvar defterlerinde;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yeşim</dc:creator>
  <cp:lastModifiedBy>Microsoft Office User</cp:lastModifiedBy>
  <cp:revision>14</cp:revision>
  <dcterms:created xsi:type="dcterms:W3CDTF">2018-04-12T05:54:53Z</dcterms:created>
  <dcterms:modified xsi:type="dcterms:W3CDTF">2019-03-30T15:32:55Z</dcterms:modified>
</cp:coreProperties>
</file>