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80" r:id="rId5"/>
    <p:sldId id="268" r:id="rId6"/>
    <p:sldId id="281" r:id="rId7"/>
    <p:sldId id="269" r:id="rId8"/>
    <p:sldId id="284" r:id="rId9"/>
    <p:sldId id="286" r:id="rId10"/>
    <p:sldId id="283" r:id="rId11"/>
    <p:sldId id="287" r:id="rId12"/>
    <p:sldId id="288" r:id="rId13"/>
    <p:sldId id="289" r:id="rId14"/>
    <p:sldId id="290" r:id="rId15"/>
    <p:sldId id="29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8C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1805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5912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376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0493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652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3342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355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074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974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3037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5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7D87E-7316-451B-9753-7DA9B72BAE35}" type="datetimeFigureOut">
              <a:rPr lang="tr-TR" smtClean="0"/>
              <a:pPr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7BED3-1DC1-4A77-9D9D-FC57767E38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0988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1273" y="1637518"/>
            <a:ext cx="9144000" cy="2387600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tr-TR" b="1" dirty="0" smtClean="0"/>
              <a:t>Sağlık </a:t>
            </a:r>
            <a:r>
              <a:rPr lang="tr-TR" b="1" dirty="0" smtClean="0"/>
              <a:t>Eğitiminin Amaçları</a:t>
            </a:r>
            <a:br>
              <a:rPr lang="tr-TR" b="1" dirty="0" smtClean="0"/>
            </a:b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21378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91532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b="1" dirty="0" smtClean="0"/>
              <a:t>Sağlık Eğitiminde </a:t>
            </a:r>
            <a:r>
              <a:rPr lang="tr-TR" b="1" dirty="0"/>
              <a:t>Ele </a:t>
            </a:r>
            <a:r>
              <a:rPr lang="tr-TR" b="1" dirty="0" smtClean="0"/>
              <a:t>Alınan Temel Konular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Kazalardan </a:t>
            </a:r>
            <a:r>
              <a:rPr lang="tr-TR" b="1" dirty="0"/>
              <a:t>korunma </a:t>
            </a:r>
            <a:r>
              <a:rPr lang="tr-TR" b="1" dirty="0" smtClean="0"/>
              <a:t>eğitimi</a:t>
            </a:r>
          </a:p>
          <a:p>
            <a:r>
              <a:rPr lang="tr-TR" b="1" dirty="0" smtClean="0"/>
              <a:t>İlkyardım eğitimi</a:t>
            </a:r>
          </a:p>
          <a:p>
            <a:r>
              <a:rPr lang="tr-TR" b="1" dirty="0"/>
              <a:t>Aile </a:t>
            </a:r>
            <a:r>
              <a:rPr lang="tr-TR" b="1" dirty="0" smtClean="0"/>
              <a:t>planlaması eğitimi</a:t>
            </a:r>
          </a:p>
          <a:p>
            <a:r>
              <a:rPr lang="tr-TR" b="1" dirty="0" smtClean="0"/>
              <a:t>Bulaşıcı hastalıklardan korunma eğitimi</a:t>
            </a:r>
          </a:p>
          <a:p>
            <a:r>
              <a:rPr lang="tr-TR" b="1" dirty="0" smtClean="0"/>
              <a:t>Sağlığa zararlı alışkanlıklar eğitimi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042730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İletişim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Bireyler arası iletişimde uyulması gereken temel kurallar, kolayca hatırlanması için baş harfleri KESİN GÖREV olacak biçimde dizilmiş bir seri davranış biçimiyle özetlenebilir. </a:t>
            </a:r>
          </a:p>
          <a:p>
            <a:r>
              <a:rPr lang="tr-TR" dirty="0" smtClean="0"/>
              <a:t>Bu dizinde ilk grupta yer alan cümleler sözlü iletişimde, ikinci grupta yer alanlar sözsüz iletişimde yapılması gerekenleri tanımlamaktadır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Sözlü İletişim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</a:rPr>
              <a:t>K</a:t>
            </a:r>
            <a:r>
              <a:rPr lang="tr-TR" sz="4000" dirty="0" smtClean="0"/>
              <a:t>onuyu açıklayın</a:t>
            </a:r>
          </a:p>
          <a:p>
            <a:r>
              <a:rPr lang="tr-TR" sz="4000" b="1" dirty="0" smtClean="0">
                <a:solidFill>
                  <a:srgbClr val="FF0000"/>
                </a:solidFill>
              </a:rPr>
              <a:t>E</a:t>
            </a:r>
            <a:r>
              <a:rPr lang="tr-TR" sz="4000" dirty="0" smtClean="0"/>
              <a:t>ndişeleri öğrenin</a:t>
            </a:r>
          </a:p>
          <a:p>
            <a:r>
              <a:rPr lang="tr-TR" sz="4000" b="1" dirty="0" smtClean="0">
                <a:solidFill>
                  <a:srgbClr val="FF0000"/>
                </a:solidFill>
              </a:rPr>
              <a:t>S</a:t>
            </a:r>
            <a:r>
              <a:rPr lang="tr-TR" sz="4000" dirty="0" smtClean="0"/>
              <a:t>oruları yanıtlayın</a:t>
            </a:r>
          </a:p>
          <a:p>
            <a:r>
              <a:rPr lang="tr-TR" sz="4000" b="1" dirty="0" smtClean="0">
                <a:solidFill>
                  <a:srgbClr val="FF0000"/>
                </a:solidFill>
              </a:rPr>
              <a:t>İ</a:t>
            </a:r>
            <a:r>
              <a:rPr lang="tr-TR" sz="4000" dirty="0" smtClean="0"/>
              <a:t>lgi çekecek cümleler kullanın</a:t>
            </a:r>
          </a:p>
          <a:p>
            <a:r>
              <a:rPr lang="tr-TR" sz="4000" b="1" dirty="0" smtClean="0">
                <a:solidFill>
                  <a:srgbClr val="FF0000"/>
                </a:solidFill>
              </a:rPr>
              <a:t>N</a:t>
            </a:r>
            <a:r>
              <a:rPr lang="tr-TR" sz="4000" dirty="0" smtClean="0"/>
              <a:t>azik davranın</a:t>
            </a:r>
            <a:endParaRPr lang="tr-TR" sz="4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Sözsüz İletişim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</a:rPr>
              <a:t>G</a:t>
            </a:r>
            <a:r>
              <a:rPr lang="tr-TR" sz="4000" dirty="0" smtClean="0"/>
              <a:t>öz teması kurun</a:t>
            </a:r>
          </a:p>
          <a:p>
            <a:r>
              <a:rPr lang="tr-TR" sz="4000" b="1" dirty="0" smtClean="0">
                <a:solidFill>
                  <a:srgbClr val="FF0000"/>
                </a:solidFill>
              </a:rPr>
              <a:t>Ö</a:t>
            </a:r>
            <a:r>
              <a:rPr lang="tr-TR" sz="4000" dirty="0" smtClean="0"/>
              <a:t>ne doğru hafifçe eğilin</a:t>
            </a:r>
          </a:p>
          <a:p>
            <a:r>
              <a:rPr lang="tr-TR" sz="4000" b="1" dirty="0" smtClean="0">
                <a:solidFill>
                  <a:srgbClr val="FF0000"/>
                </a:solidFill>
              </a:rPr>
              <a:t>R</a:t>
            </a:r>
            <a:r>
              <a:rPr lang="tr-TR" sz="4000" dirty="0" smtClean="0"/>
              <a:t>ahat oturun</a:t>
            </a:r>
          </a:p>
          <a:p>
            <a:r>
              <a:rPr lang="tr-TR" sz="4000" b="1" dirty="0" smtClean="0">
                <a:solidFill>
                  <a:srgbClr val="FF0000"/>
                </a:solidFill>
              </a:rPr>
              <a:t>E</a:t>
            </a:r>
            <a:r>
              <a:rPr lang="tr-TR" sz="4000" dirty="0" smtClean="0"/>
              <a:t>llerinizi fazla kullanmayın</a:t>
            </a:r>
          </a:p>
          <a:p>
            <a:r>
              <a:rPr lang="tr-TR" sz="4000" b="1" dirty="0" smtClean="0">
                <a:solidFill>
                  <a:srgbClr val="FF0000"/>
                </a:solidFill>
              </a:rPr>
              <a:t>V</a:t>
            </a:r>
            <a:r>
              <a:rPr lang="tr-TR" sz="4000" dirty="0" smtClean="0"/>
              <a:t>e, gülümseyin!</a:t>
            </a:r>
            <a:endParaRPr lang="tr-TR" sz="4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59972" y="315686"/>
            <a:ext cx="10515600" cy="870858"/>
          </a:xfrm>
        </p:spPr>
        <p:txBody>
          <a:bodyPr/>
          <a:lstStyle/>
          <a:p>
            <a:pPr algn="ctr"/>
            <a:r>
              <a:rPr lang="tr-TR" b="1" dirty="0" smtClean="0"/>
              <a:t>Sağlık Eğitimi Planlama Modeli</a:t>
            </a:r>
            <a:endParaRPr lang="tr-TR" b="1" dirty="0"/>
          </a:p>
        </p:txBody>
      </p:sp>
      <p:sp>
        <p:nvSpPr>
          <p:cNvPr id="4" name="3 Oval"/>
          <p:cNvSpPr/>
          <p:nvPr/>
        </p:nvSpPr>
        <p:spPr>
          <a:xfrm>
            <a:off x="4691744" y="2993571"/>
            <a:ext cx="2209800" cy="1023258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Stratejik Planlama</a:t>
            </a:r>
            <a:endParaRPr lang="tr-TR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6 Oval"/>
          <p:cNvSpPr/>
          <p:nvPr/>
        </p:nvSpPr>
        <p:spPr>
          <a:xfrm>
            <a:off x="7413170" y="4234544"/>
            <a:ext cx="2122715" cy="92528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Program geliştirme</a:t>
            </a:r>
            <a:endParaRPr lang="tr-TR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8 Oval"/>
          <p:cNvSpPr/>
          <p:nvPr/>
        </p:nvSpPr>
        <p:spPr>
          <a:xfrm>
            <a:off x="4974771" y="5693230"/>
            <a:ext cx="1915886" cy="95794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Uygulama</a:t>
            </a:r>
            <a:endParaRPr lang="tr-TR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9 Oval"/>
          <p:cNvSpPr/>
          <p:nvPr/>
        </p:nvSpPr>
        <p:spPr>
          <a:xfrm>
            <a:off x="2068287" y="4147458"/>
            <a:ext cx="2296886" cy="9906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Değerlendirme</a:t>
            </a:r>
            <a:endParaRPr lang="tr-TR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10 Oval"/>
          <p:cNvSpPr/>
          <p:nvPr/>
        </p:nvSpPr>
        <p:spPr>
          <a:xfrm>
            <a:off x="4865915" y="1284515"/>
            <a:ext cx="1730829" cy="100148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Araştırma-Analizler</a:t>
            </a:r>
            <a:endParaRPr lang="tr-TR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12 Sağ Ok"/>
          <p:cNvSpPr/>
          <p:nvPr/>
        </p:nvSpPr>
        <p:spPr>
          <a:xfrm rot="7364906">
            <a:off x="6953740" y="5322455"/>
            <a:ext cx="582847" cy="2916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13 Yukarı Ok"/>
          <p:cNvSpPr/>
          <p:nvPr/>
        </p:nvSpPr>
        <p:spPr>
          <a:xfrm rot="8561383">
            <a:off x="7269727" y="3480079"/>
            <a:ext cx="260719" cy="71685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14 Yukarı Ok"/>
          <p:cNvSpPr/>
          <p:nvPr/>
        </p:nvSpPr>
        <p:spPr>
          <a:xfrm rot="10800000">
            <a:off x="5551715" y="2318657"/>
            <a:ext cx="375774" cy="5865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15 Yukarı Ok"/>
          <p:cNvSpPr/>
          <p:nvPr/>
        </p:nvSpPr>
        <p:spPr>
          <a:xfrm rot="19372526">
            <a:off x="4319665" y="5180270"/>
            <a:ext cx="339840" cy="6707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16 Yukarı Ok"/>
          <p:cNvSpPr/>
          <p:nvPr/>
        </p:nvSpPr>
        <p:spPr>
          <a:xfrm rot="3485209">
            <a:off x="3887359" y="3428885"/>
            <a:ext cx="345753" cy="74182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1" name="20 Eğri Bağlayıcı"/>
          <p:cNvCxnSpPr/>
          <p:nvPr/>
        </p:nvCxnSpPr>
        <p:spPr>
          <a:xfrm>
            <a:off x="2960913" y="5181600"/>
            <a:ext cx="1959433" cy="1371603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Eğri Bağlayıcı"/>
          <p:cNvCxnSpPr/>
          <p:nvPr/>
        </p:nvCxnSpPr>
        <p:spPr>
          <a:xfrm rot="5400000" flipH="1" flipV="1">
            <a:off x="2645229" y="1861456"/>
            <a:ext cx="1850572" cy="171994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8504"/>
          </a:xfrm>
        </p:spPr>
        <p:txBody>
          <a:bodyPr/>
          <a:lstStyle/>
          <a:p>
            <a:r>
              <a:rPr lang="tr-TR" b="1" dirty="0" smtClean="0"/>
              <a:t>Program Geliştirme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64029" y="1382486"/>
            <a:ext cx="10689771" cy="5029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u="sng" dirty="0" smtClean="0"/>
              <a:t>Program geliştirirken belirlenmesi gereken hususlar:</a:t>
            </a:r>
          </a:p>
          <a:p>
            <a:r>
              <a:rPr lang="tr-TR" dirty="0" smtClean="0"/>
              <a:t>Amaçlar ve hedeflerin ne olduğu</a:t>
            </a:r>
          </a:p>
          <a:p>
            <a:r>
              <a:rPr lang="tr-TR" dirty="0" smtClean="0"/>
              <a:t>İçerik</a:t>
            </a:r>
          </a:p>
          <a:p>
            <a:r>
              <a:rPr lang="tr-TR" dirty="0" smtClean="0"/>
              <a:t>Kullanılacak yöntem ve teknikler</a:t>
            </a:r>
          </a:p>
          <a:p>
            <a:r>
              <a:rPr lang="tr-TR" dirty="0" smtClean="0"/>
              <a:t>Basılı materyaller</a:t>
            </a:r>
          </a:p>
          <a:p>
            <a:r>
              <a:rPr lang="tr-TR" dirty="0" smtClean="0"/>
              <a:t>Ortam ve etkinlikler</a:t>
            </a:r>
          </a:p>
          <a:p>
            <a:r>
              <a:rPr lang="tr-TR" dirty="0" smtClean="0"/>
              <a:t>Yerleşim tasarımı</a:t>
            </a:r>
          </a:p>
          <a:p>
            <a:r>
              <a:rPr lang="tr-TR" dirty="0" smtClean="0"/>
              <a:t>Zaman ve süre</a:t>
            </a:r>
          </a:p>
          <a:p>
            <a:r>
              <a:rPr lang="tr-TR" dirty="0" smtClean="0"/>
              <a:t>Uygulamada dikkat edilecekler</a:t>
            </a:r>
          </a:p>
          <a:p>
            <a:r>
              <a:rPr lang="tr-TR" dirty="0" smtClean="0"/>
              <a:t>Programın nasıl değerlendirileceği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7361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/>
              <a:t>Sağlık</a:t>
            </a:r>
            <a:r>
              <a:rPr lang="en-US" b="1" dirty="0" smtClean="0"/>
              <a:t> </a:t>
            </a:r>
            <a:r>
              <a:rPr lang="en-US" b="1" dirty="0" err="1" smtClean="0"/>
              <a:t>Eğitiminin</a:t>
            </a:r>
            <a:r>
              <a:rPr lang="en-US" b="1" dirty="0" smtClean="0"/>
              <a:t> </a:t>
            </a:r>
            <a:r>
              <a:rPr lang="en-US" b="1" dirty="0" err="1" smtClean="0"/>
              <a:t>Amaçları</a:t>
            </a:r>
            <a:endParaRPr lang="tr-TR" b="1" dirty="0"/>
          </a:p>
        </p:txBody>
      </p:sp>
      <p:sp>
        <p:nvSpPr>
          <p:cNvPr id="4" name="3 Sağ Ok"/>
          <p:cNvSpPr/>
          <p:nvPr/>
        </p:nvSpPr>
        <p:spPr>
          <a:xfrm>
            <a:off x="751115" y="5192485"/>
            <a:ext cx="7107065" cy="1284515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Öğrenmeye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ilgiyi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öğrenme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becerisini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artırmak</a:t>
            </a:r>
            <a:endParaRPr lang="tr-TR" sz="2400" dirty="0">
              <a:solidFill>
                <a:schemeClr val="tx1"/>
              </a:solidFill>
            </a:endParaRPr>
          </a:p>
        </p:txBody>
      </p:sp>
      <p:sp>
        <p:nvSpPr>
          <p:cNvPr id="5" name="4 Sağ Ok"/>
          <p:cNvSpPr/>
          <p:nvPr/>
        </p:nvSpPr>
        <p:spPr>
          <a:xfrm>
            <a:off x="794658" y="3962401"/>
            <a:ext cx="7107065" cy="120831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err="1" smtClean="0">
                <a:solidFill>
                  <a:schemeClr val="tx1"/>
                </a:solidFill>
              </a:rPr>
              <a:t>Yanlış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bilgi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beceri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davranışlarını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değiştirmek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tr-TR" sz="2400" dirty="0" smtClean="0">
              <a:solidFill>
                <a:schemeClr val="tx1"/>
              </a:solidFill>
            </a:endParaRPr>
          </a:p>
        </p:txBody>
      </p:sp>
      <p:sp>
        <p:nvSpPr>
          <p:cNvPr id="6" name="5 Sağ Ok"/>
          <p:cNvSpPr/>
          <p:nvPr/>
        </p:nvSpPr>
        <p:spPr>
          <a:xfrm>
            <a:off x="762000" y="2743200"/>
            <a:ext cx="7107065" cy="1273630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Yeni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sağlık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bilgi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ve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becerilerini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kazandırmak</a:t>
            </a:r>
            <a:endParaRPr lang="tr-TR" sz="2400" dirty="0">
              <a:solidFill>
                <a:schemeClr val="tx1"/>
              </a:solidFill>
            </a:endParaRPr>
          </a:p>
        </p:txBody>
      </p:sp>
      <p:sp>
        <p:nvSpPr>
          <p:cNvPr id="7" name="6 Sağ Ok"/>
          <p:cNvSpPr/>
          <p:nvPr/>
        </p:nvSpPr>
        <p:spPr>
          <a:xfrm>
            <a:off x="751114" y="1404257"/>
            <a:ext cx="7107065" cy="1349829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Sağlığın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değeri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önemi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konusunda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insanları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bilinçlendirmek</a:t>
            </a:r>
            <a:endParaRPr lang="tr-T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159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/>
              <a:t>Sağlık</a:t>
            </a:r>
            <a:r>
              <a:rPr lang="en-US" b="1" dirty="0" smtClean="0"/>
              <a:t> </a:t>
            </a:r>
            <a:r>
              <a:rPr lang="en-US" b="1" dirty="0" err="1" smtClean="0"/>
              <a:t>Eğitimcisinin</a:t>
            </a:r>
            <a:r>
              <a:rPr lang="en-US" b="1" dirty="0" smtClean="0"/>
              <a:t> </a:t>
            </a:r>
            <a:r>
              <a:rPr lang="en-US" b="1" dirty="0" err="1" smtClean="0"/>
              <a:t>Özellikleri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Sağlıklı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dengeli</a:t>
            </a:r>
            <a:r>
              <a:rPr lang="en-US" sz="3600" dirty="0" smtClean="0"/>
              <a:t> </a:t>
            </a:r>
            <a:r>
              <a:rPr lang="en-US" sz="3600" dirty="0" err="1" smtClean="0"/>
              <a:t>bir</a:t>
            </a:r>
            <a:r>
              <a:rPr lang="en-US" sz="3600" dirty="0" smtClean="0"/>
              <a:t> </a:t>
            </a:r>
            <a:r>
              <a:rPr lang="en-US" sz="3600" dirty="0" err="1" smtClean="0"/>
              <a:t>kişilik</a:t>
            </a:r>
            <a:r>
              <a:rPr lang="en-US" sz="3600" dirty="0" smtClean="0"/>
              <a:t> </a:t>
            </a:r>
            <a:endParaRPr lang="tr-TR" sz="3600" dirty="0" smtClean="0"/>
          </a:p>
          <a:p>
            <a:r>
              <a:rPr lang="en-US" sz="3600" dirty="0" err="1" smtClean="0"/>
              <a:t>Sağlık</a:t>
            </a:r>
            <a:r>
              <a:rPr lang="en-US" sz="3600" dirty="0" smtClean="0"/>
              <a:t> </a:t>
            </a:r>
            <a:r>
              <a:rPr lang="en-US" sz="3600" dirty="0" err="1" smtClean="0"/>
              <a:t>bilgisi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genel</a:t>
            </a:r>
            <a:r>
              <a:rPr lang="en-US" sz="3600" dirty="0" smtClean="0"/>
              <a:t> </a:t>
            </a:r>
            <a:r>
              <a:rPr lang="en-US" sz="3600" dirty="0" err="1" smtClean="0"/>
              <a:t>kültürü</a:t>
            </a:r>
            <a:endParaRPr lang="tr-TR" sz="3600" dirty="0" smtClean="0"/>
          </a:p>
          <a:p>
            <a:r>
              <a:rPr lang="en-US" sz="3600" dirty="0" err="1" smtClean="0"/>
              <a:t>Kendini</a:t>
            </a:r>
            <a:r>
              <a:rPr lang="en-US" sz="3600" dirty="0" smtClean="0"/>
              <a:t> </a:t>
            </a:r>
            <a:r>
              <a:rPr lang="en-US" sz="3600" dirty="0" err="1" smtClean="0"/>
              <a:t>yenileme</a:t>
            </a:r>
            <a:r>
              <a:rPr lang="en-US" sz="3600" dirty="0" smtClean="0"/>
              <a:t> </a:t>
            </a:r>
            <a:r>
              <a:rPr lang="en-US" sz="3600" dirty="0" err="1" smtClean="0"/>
              <a:t>alışkanlığı</a:t>
            </a:r>
            <a:endParaRPr lang="tr-TR" sz="3600" dirty="0" smtClean="0"/>
          </a:p>
          <a:p>
            <a:r>
              <a:rPr lang="en-US" sz="3600" dirty="0" err="1" smtClean="0"/>
              <a:t>Açık</a:t>
            </a:r>
            <a:r>
              <a:rPr lang="en-US" sz="3600" dirty="0" smtClean="0"/>
              <a:t> </a:t>
            </a:r>
            <a:r>
              <a:rPr lang="en-US" sz="3600" dirty="0" err="1" smtClean="0"/>
              <a:t>fikirlilik</a:t>
            </a:r>
            <a:endParaRPr lang="tr-TR" sz="3600" dirty="0" smtClean="0"/>
          </a:p>
          <a:p>
            <a:r>
              <a:rPr lang="en-US" sz="3600" dirty="0" err="1" smtClean="0"/>
              <a:t>Mesleğine</a:t>
            </a:r>
            <a:r>
              <a:rPr lang="en-US" sz="3600" dirty="0" smtClean="0"/>
              <a:t> </a:t>
            </a:r>
            <a:r>
              <a:rPr lang="en-US" sz="3600" dirty="0" err="1" smtClean="0"/>
              <a:t>bağlılık</a:t>
            </a: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4084523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 smtClean="0"/>
              <a:t>Sağlık</a:t>
            </a:r>
            <a:r>
              <a:rPr lang="en-US" b="1" dirty="0" smtClean="0"/>
              <a:t> </a:t>
            </a:r>
            <a:r>
              <a:rPr lang="en-US" b="1" dirty="0" err="1" smtClean="0"/>
              <a:t>Eğitimcisinin</a:t>
            </a:r>
            <a:r>
              <a:rPr lang="en-US" b="1" dirty="0" smtClean="0"/>
              <a:t> </a:t>
            </a:r>
            <a:r>
              <a:rPr lang="en-US" b="1" dirty="0" err="1" smtClean="0"/>
              <a:t>Özellikleri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Önderlik</a:t>
            </a:r>
            <a:endParaRPr lang="tr-TR" sz="3600" dirty="0" smtClean="0"/>
          </a:p>
          <a:p>
            <a:r>
              <a:rPr lang="en-US" sz="3600" dirty="0" err="1" smtClean="0"/>
              <a:t>Bireyleri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toplumu</a:t>
            </a:r>
            <a:r>
              <a:rPr lang="en-US" sz="3600" dirty="0" smtClean="0"/>
              <a:t> </a:t>
            </a:r>
            <a:r>
              <a:rPr lang="en-US" sz="3600" dirty="0" err="1" smtClean="0"/>
              <a:t>tanımalı</a:t>
            </a:r>
            <a:endParaRPr lang="tr-TR" sz="3600" dirty="0" smtClean="0"/>
          </a:p>
          <a:p>
            <a:r>
              <a:rPr lang="en-US" sz="3600" dirty="0" err="1" smtClean="0"/>
              <a:t>İletişim</a:t>
            </a:r>
            <a:r>
              <a:rPr lang="en-US" sz="3600" dirty="0" smtClean="0"/>
              <a:t> </a:t>
            </a:r>
            <a:r>
              <a:rPr lang="en-US" sz="3600" dirty="0" err="1" smtClean="0"/>
              <a:t>becerileri</a:t>
            </a:r>
            <a:r>
              <a:rPr lang="en-US" sz="3600" dirty="0" smtClean="0"/>
              <a:t> </a:t>
            </a:r>
            <a:r>
              <a:rPr lang="en-US" sz="3600" dirty="0" err="1" smtClean="0"/>
              <a:t>gelişmiş</a:t>
            </a:r>
            <a:endParaRPr lang="tr-TR" sz="3600" dirty="0" smtClean="0"/>
          </a:p>
          <a:p>
            <a:r>
              <a:rPr lang="en-US" sz="3600" dirty="0" err="1" smtClean="0"/>
              <a:t>Yetişkin</a:t>
            </a:r>
            <a:r>
              <a:rPr lang="en-US" sz="3600" dirty="0" smtClean="0"/>
              <a:t> </a:t>
            </a:r>
            <a:r>
              <a:rPr lang="en-US" sz="3600" dirty="0" err="1" smtClean="0"/>
              <a:t>eğitimi</a:t>
            </a:r>
            <a:r>
              <a:rPr lang="en-US" sz="3600" dirty="0" smtClean="0"/>
              <a:t> </a:t>
            </a:r>
            <a:r>
              <a:rPr lang="en-US" sz="3600" dirty="0" err="1" smtClean="0"/>
              <a:t>yapabilme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yönetebilme</a:t>
            </a:r>
            <a:endParaRPr lang="tr-TR" sz="3600" dirty="0"/>
          </a:p>
        </p:txBody>
      </p:sp>
      <p:pic>
        <p:nvPicPr>
          <p:cNvPr id="4098" name="Picture 2" descr="C:\Users\NAZAN\Desktop\health_educatio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25931" y="3581400"/>
            <a:ext cx="2701398" cy="28738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84523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657" y="359229"/>
            <a:ext cx="10515600" cy="1146402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 err="1" smtClean="0"/>
              <a:t>Sağlık</a:t>
            </a:r>
            <a:r>
              <a:rPr lang="en-US" b="1" dirty="0" smtClean="0"/>
              <a:t> </a:t>
            </a:r>
            <a:r>
              <a:rPr lang="en-US" b="1" dirty="0" err="1" smtClean="0"/>
              <a:t>Eğitiminde</a:t>
            </a:r>
            <a:r>
              <a:rPr lang="en-US" b="1" dirty="0" smtClean="0"/>
              <a:t> </a:t>
            </a:r>
            <a:r>
              <a:rPr lang="en-US" b="1" dirty="0" err="1" smtClean="0"/>
              <a:t>Genel</a:t>
            </a:r>
            <a:r>
              <a:rPr lang="en-US" b="1" dirty="0" smtClean="0"/>
              <a:t> </a:t>
            </a:r>
            <a:r>
              <a:rPr lang="en-US" b="1" dirty="0" err="1" smtClean="0"/>
              <a:t>İlkeler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</a:rPr>
              <a:t>Açık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amaç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ilkesi</a:t>
            </a:r>
            <a:r>
              <a:rPr lang="en-US" sz="3600" b="1" dirty="0" smtClean="0">
                <a:solidFill>
                  <a:srgbClr val="FF0000"/>
                </a:solidFill>
              </a:rPr>
              <a:t>: </a:t>
            </a:r>
            <a:r>
              <a:rPr lang="en-US" sz="3600" dirty="0" smtClean="0"/>
              <a:t>Her </a:t>
            </a:r>
            <a:r>
              <a:rPr lang="en-US" sz="3600" dirty="0" err="1" smtClean="0"/>
              <a:t>eğitim</a:t>
            </a:r>
            <a:r>
              <a:rPr lang="en-US" sz="3600" dirty="0" smtClean="0"/>
              <a:t> </a:t>
            </a:r>
            <a:r>
              <a:rPr lang="en-US" sz="3600" dirty="0" err="1" smtClean="0"/>
              <a:t>programında</a:t>
            </a:r>
            <a:r>
              <a:rPr lang="en-US" sz="3600" dirty="0" smtClean="0"/>
              <a:t> </a:t>
            </a:r>
            <a:r>
              <a:rPr lang="en-US" sz="3600" dirty="0" err="1" smtClean="0"/>
              <a:t>amaçlar</a:t>
            </a:r>
            <a:r>
              <a:rPr lang="en-US" sz="3600" dirty="0" smtClean="0"/>
              <a:t> </a:t>
            </a:r>
            <a:r>
              <a:rPr lang="en-US" sz="3600" dirty="0" err="1" smtClean="0"/>
              <a:t>açıkça</a:t>
            </a:r>
            <a:r>
              <a:rPr lang="en-US" sz="3600" dirty="0" smtClean="0"/>
              <a:t> </a:t>
            </a:r>
            <a:r>
              <a:rPr lang="en-US" sz="3600" dirty="0" err="1" smtClean="0"/>
              <a:t>belirlenmelidir</a:t>
            </a:r>
            <a:r>
              <a:rPr lang="en-US" sz="3600" dirty="0" smtClean="0"/>
              <a:t>. </a:t>
            </a:r>
            <a:endParaRPr lang="tr-TR" sz="3600" dirty="0" smtClean="0"/>
          </a:p>
          <a:p>
            <a:r>
              <a:rPr lang="en-US" sz="3600" b="1" dirty="0" err="1" smtClean="0">
                <a:solidFill>
                  <a:srgbClr val="FF0000"/>
                </a:solidFill>
              </a:rPr>
              <a:t>Bireysel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farklılık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ilkesi</a:t>
            </a:r>
            <a:r>
              <a:rPr lang="en-US" sz="3600" b="1" dirty="0" smtClean="0">
                <a:solidFill>
                  <a:srgbClr val="FF0000"/>
                </a:solidFill>
              </a:rPr>
              <a:t>: </a:t>
            </a:r>
            <a:r>
              <a:rPr lang="en-US" sz="3600" dirty="0" err="1" smtClean="0"/>
              <a:t>Eğitimde</a:t>
            </a:r>
            <a:r>
              <a:rPr lang="en-US" sz="3600" dirty="0" smtClean="0"/>
              <a:t> </a:t>
            </a:r>
            <a:r>
              <a:rPr lang="en-US" sz="3600" dirty="0" err="1" smtClean="0"/>
              <a:t>bireysel</a:t>
            </a:r>
            <a:r>
              <a:rPr lang="en-US" sz="3600" dirty="0" smtClean="0"/>
              <a:t> </a:t>
            </a:r>
            <a:r>
              <a:rPr lang="en-US" sz="3600" dirty="0" err="1" smtClean="0"/>
              <a:t>farklılıklar</a:t>
            </a:r>
            <a:r>
              <a:rPr lang="en-US" sz="3600" dirty="0" smtClean="0"/>
              <a:t> </a:t>
            </a:r>
            <a:r>
              <a:rPr lang="en-US" sz="3600" dirty="0" err="1" smtClean="0"/>
              <a:t>dikkate</a:t>
            </a:r>
            <a:r>
              <a:rPr lang="en-US" sz="3600" dirty="0" smtClean="0"/>
              <a:t> </a:t>
            </a:r>
            <a:r>
              <a:rPr lang="en-US" sz="3600" dirty="0" err="1" smtClean="0"/>
              <a:t>alınmalıdır</a:t>
            </a:r>
            <a:r>
              <a:rPr lang="en-US" sz="3600" dirty="0" smtClean="0"/>
              <a:t>.</a:t>
            </a:r>
            <a:endParaRPr lang="tr-TR" sz="3600" dirty="0" smtClean="0"/>
          </a:p>
          <a:p>
            <a:r>
              <a:rPr lang="en-US" sz="3600" b="1" dirty="0" err="1" smtClean="0">
                <a:solidFill>
                  <a:srgbClr val="FF0000"/>
                </a:solidFill>
              </a:rPr>
              <a:t>Sıra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ilkesi</a:t>
            </a:r>
            <a:r>
              <a:rPr lang="en-US" sz="3600" b="1" dirty="0" smtClean="0">
                <a:solidFill>
                  <a:srgbClr val="FF0000"/>
                </a:solidFill>
              </a:rPr>
              <a:t>: </a:t>
            </a:r>
            <a:r>
              <a:rPr lang="en-US" sz="3600" dirty="0" err="1" smtClean="0"/>
              <a:t>Kişiye</a:t>
            </a:r>
            <a:r>
              <a:rPr lang="en-US" sz="3600" dirty="0" smtClean="0"/>
              <a:t> ne </a:t>
            </a:r>
            <a:r>
              <a:rPr lang="en-US" sz="3600" dirty="0" err="1" smtClean="0"/>
              <a:t>öğretilecekse</a:t>
            </a:r>
            <a:r>
              <a:rPr lang="en-US" sz="3600" dirty="0" smtClean="0"/>
              <a:t> </a:t>
            </a:r>
            <a:r>
              <a:rPr lang="en-US" sz="3600" dirty="0" err="1" smtClean="0"/>
              <a:t>öğretilsin</a:t>
            </a:r>
            <a:r>
              <a:rPr lang="en-US" sz="3600" dirty="0" smtClean="0"/>
              <a:t> </a:t>
            </a:r>
            <a:r>
              <a:rPr lang="en-US" sz="3600" dirty="0" err="1" smtClean="0"/>
              <a:t>onun</a:t>
            </a:r>
            <a:r>
              <a:rPr lang="en-US" sz="3600" dirty="0" smtClean="0"/>
              <a:t> </a:t>
            </a:r>
            <a:r>
              <a:rPr lang="en-US" sz="3600" dirty="0" err="1" smtClean="0"/>
              <a:t>bildiklerinden</a:t>
            </a:r>
            <a:r>
              <a:rPr lang="en-US" sz="3600" dirty="0" smtClean="0"/>
              <a:t> </a:t>
            </a:r>
            <a:r>
              <a:rPr lang="en-US" sz="3600" dirty="0" err="1" smtClean="0"/>
              <a:t>başlanmalıdır</a:t>
            </a:r>
            <a:r>
              <a:rPr lang="en-US" sz="3600" dirty="0" smtClean="0"/>
              <a:t>. </a:t>
            </a: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1749679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657" y="359229"/>
            <a:ext cx="10515600" cy="1146402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 err="1" smtClean="0"/>
              <a:t>Sağlık</a:t>
            </a:r>
            <a:r>
              <a:rPr lang="en-US" b="1" dirty="0" smtClean="0"/>
              <a:t> </a:t>
            </a:r>
            <a:r>
              <a:rPr lang="en-US" b="1" dirty="0" err="1" smtClean="0"/>
              <a:t>Eğitiminde</a:t>
            </a:r>
            <a:r>
              <a:rPr lang="en-US" b="1" dirty="0" smtClean="0"/>
              <a:t> </a:t>
            </a:r>
            <a:r>
              <a:rPr lang="en-US" b="1" dirty="0" err="1" smtClean="0"/>
              <a:t>Genel</a:t>
            </a:r>
            <a:r>
              <a:rPr lang="en-US" b="1" dirty="0" smtClean="0"/>
              <a:t> </a:t>
            </a:r>
            <a:r>
              <a:rPr lang="en-US" b="1" dirty="0" err="1" smtClean="0"/>
              <a:t>İlkeler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</a:rPr>
              <a:t>Doğru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uygulama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ilkesi</a:t>
            </a:r>
            <a:r>
              <a:rPr lang="en-US" sz="3600" b="1" dirty="0" smtClean="0">
                <a:solidFill>
                  <a:srgbClr val="FF0000"/>
                </a:solidFill>
              </a:rPr>
              <a:t>: </a:t>
            </a:r>
            <a:r>
              <a:rPr lang="en-US" sz="3600" dirty="0" err="1" smtClean="0"/>
              <a:t>Eğitim</a:t>
            </a:r>
            <a:r>
              <a:rPr lang="en-US" sz="3600" dirty="0" smtClean="0"/>
              <a:t> </a:t>
            </a:r>
            <a:r>
              <a:rPr lang="en-US" sz="3600" dirty="0" err="1" smtClean="0"/>
              <a:t>yaşantıları</a:t>
            </a:r>
            <a:r>
              <a:rPr lang="en-US" sz="3600" dirty="0" smtClean="0"/>
              <a:t> </a:t>
            </a:r>
            <a:r>
              <a:rPr lang="en-US" sz="3600" dirty="0" err="1" smtClean="0"/>
              <a:t>gerçek</a:t>
            </a:r>
            <a:r>
              <a:rPr lang="en-US" sz="3600" dirty="0" smtClean="0"/>
              <a:t> </a:t>
            </a:r>
            <a:r>
              <a:rPr lang="en-US" sz="3600" dirty="0" err="1" smtClean="0"/>
              <a:t>yaşama</a:t>
            </a:r>
            <a:r>
              <a:rPr lang="en-US" sz="3600" dirty="0" smtClean="0"/>
              <a:t> </a:t>
            </a:r>
            <a:r>
              <a:rPr lang="en-US" sz="3600" dirty="0" err="1" smtClean="0"/>
              <a:t>benzer</a:t>
            </a:r>
            <a:r>
              <a:rPr lang="en-US" sz="3600" dirty="0" smtClean="0"/>
              <a:t> </a:t>
            </a:r>
            <a:r>
              <a:rPr lang="en-US" sz="3600" dirty="0" err="1" smtClean="0"/>
              <a:t>olmalı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eğitimde</a:t>
            </a:r>
            <a:r>
              <a:rPr lang="en-US" sz="3600" dirty="0" smtClean="0"/>
              <a:t> </a:t>
            </a:r>
            <a:r>
              <a:rPr lang="en-US" sz="3600" dirty="0" err="1" smtClean="0"/>
              <a:t>gerçek</a:t>
            </a:r>
            <a:r>
              <a:rPr lang="en-US" sz="3600" dirty="0" smtClean="0"/>
              <a:t> </a:t>
            </a:r>
            <a:r>
              <a:rPr lang="en-US" sz="3600" dirty="0" err="1" smtClean="0"/>
              <a:t>yaşamdakine</a:t>
            </a:r>
            <a:r>
              <a:rPr lang="en-US" sz="3600" dirty="0" smtClean="0"/>
              <a:t> </a:t>
            </a:r>
            <a:r>
              <a:rPr lang="en-US" sz="3600" dirty="0" err="1" smtClean="0"/>
              <a:t>yakın</a:t>
            </a:r>
            <a:r>
              <a:rPr lang="en-US" sz="3600" dirty="0" smtClean="0"/>
              <a:t> </a:t>
            </a:r>
            <a:r>
              <a:rPr lang="en-US" sz="3600" dirty="0" err="1" smtClean="0"/>
              <a:t>araç</a:t>
            </a:r>
            <a:r>
              <a:rPr lang="en-US" sz="3600" dirty="0" smtClean="0"/>
              <a:t> </a:t>
            </a:r>
            <a:r>
              <a:rPr lang="en-US" sz="3600" dirty="0" err="1" smtClean="0"/>
              <a:t>gereçler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örnekler</a:t>
            </a:r>
            <a:r>
              <a:rPr lang="en-US" sz="3600" dirty="0" smtClean="0"/>
              <a:t> </a:t>
            </a:r>
            <a:r>
              <a:rPr lang="en-US" sz="3600" dirty="0" err="1" smtClean="0"/>
              <a:t>kullanılmalıdır</a:t>
            </a:r>
            <a:r>
              <a:rPr lang="en-US" sz="3600" dirty="0" smtClean="0"/>
              <a:t>. </a:t>
            </a:r>
            <a:endParaRPr lang="tr-TR" sz="3600" dirty="0" smtClean="0"/>
          </a:p>
          <a:p>
            <a:r>
              <a:rPr lang="en-US" sz="3600" b="1" dirty="0" err="1" smtClean="0">
                <a:solidFill>
                  <a:srgbClr val="FF0000"/>
                </a:solidFill>
              </a:rPr>
              <a:t>Sonuçların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doğruluğu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ilkesi</a:t>
            </a:r>
            <a:r>
              <a:rPr lang="en-US" sz="3600" b="1" dirty="0" smtClean="0">
                <a:solidFill>
                  <a:srgbClr val="FF0000"/>
                </a:solidFill>
              </a:rPr>
              <a:t>: </a:t>
            </a:r>
            <a:r>
              <a:rPr lang="en-US" sz="3600" dirty="0" err="1" smtClean="0"/>
              <a:t>Eğitimin</a:t>
            </a:r>
            <a:r>
              <a:rPr lang="en-US" sz="3600" dirty="0" smtClean="0"/>
              <a:t> her </a:t>
            </a:r>
            <a:r>
              <a:rPr lang="en-US" sz="3600" dirty="0" err="1" smtClean="0"/>
              <a:t>evresinde</a:t>
            </a:r>
            <a:r>
              <a:rPr lang="en-US" sz="3600" dirty="0" smtClean="0"/>
              <a:t> </a:t>
            </a:r>
            <a:r>
              <a:rPr lang="en-US" sz="3600" dirty="0" err="1" smtClean="0"/>
              <a:t>ölçülebilir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gözlenebilir</a:t>
            </a:r>
            <a:r>
              <a:rPr lang="en-US" sz="3600" dirty="0" smtClean="0"/>
              <a:t> </a:t>
            </a:r>
            <a:r>
              <a:rPr lang="en-US" sz="3600" dirty="0" err="1" smtClean="0"/>
              <a:t>değerlendirme</a:t>
            </a:r>
            <a:r>
              <a:rPr lang="en-US" sz="3600" dirty="0" smtClean="0"/>
              <a:t> </a:t>
            </a:r>
            <a:r>
              <a:rPr lang="en-US" sz="3600" dirty="0" err="1" smtClean="0"/>
              <a:t>yöntemleriyle</a:t>
            </a:r>
            <a:r>
              <a:rPr lang="en-US" sz="3600" dirty="0" smtClean="0"/>
              <a:t> </a:t>
            </a:r>
            <a:r>
              <a:rPr lang="en-US" sz="3600" dirty="0" err="1" smtClean="0"/>
              <a:t>sonuçların</a:t>
            </a:r>
            <a:r>
              <a:rPr lang="en-US" sz="3600" dirty="0" smtClean="0"/>
              <a:t> </a:t>
            </a:r>
            <a:r>
              <a:rPr lang="en-US" sz="3600" dirty="0" err="1" smtClean="0"/>
              <a:t>doğruluğu</a:t>
            </a:r>
            <a:r>
              <a:rPr lang="en-US" sz="3600" dirty="0" smtClean="0"/>
              <a:t> </a:t>
            </a:r>
            <a:r>
              <a:rPr lang="en-US" sz="3600" dirty="0" err="1" smtClean="0"/>
              <a:t>denetlenmelidir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749679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91532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b="1" dirty="0" smtClean="0"/>
              <a:t>Sağlık Eğitiminde </a:t>
            </a:r>
            <a:r>
              <a:rPr lang="tr-TR" b="1" dirty="0"/>
              <a:t>Ele </a:t>
            </a:r>
            <a:r>
              <a:rPr lang="tr-TR" b="1" dirty="0" smtClean="0"/>
              <a:t>Alınan Temel Konular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074229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>
                <a:solidFill>
                  <a:srgbClr val="FF0000"/>
                </a:solidFill>
              </a:rPr>
              <a:t>Kişisel </a:t>
            </a:r>
            <a:r>
              <a:rPr lang="tr-TR" b="1" dirty="0">
                <a:solidFill>
                  <a:srgbClr val="FF0000"/>
                </a:solidFill>
              </a:rPr>
              <a:t>hijyen </a:t>
            </a:r>
            <a:r>
              <a:rPr lang="tr-TR" b="1" dirty="0" smtClean="0">
                <a:solidFill>
                  <a:srgbClr val="FF0000"/>
                </a:solidFill>
              </a:rPr>
              <a:t>eğitimi: </a:t>
            </a:r>
          </a:p>
          <a:p>
            <a:pPr>
              <a:buNone/>
            </a:pPr>
            <a:r>
              <a:rPr lang="tr-TR" dirty="0" smtClean="0"/>
              <a:t>Kişisel hijyen bireyin kendi sağlığını korumak için yaptığı </a:t>
            </a:r>
            <a:r>
              <a:rPr lang="tr-TR" dirty="0" err="1" smtClean="0"/>
              <a:t>özbakım</a:t>
            </a:r>
            <a:r>
              <a:rPr lang="tr-TR" dirty="0" smtClean="0"/>
              <a:t> uygulamasıdır.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b="1" dirty="0" smtClean="0">
              <a:solidFill>
                <a:srgbClr val="FF0000"/>
              </a:solidFill>
            </a:endParaRPr>
          </a:p>
        </p:txBody>
      </p:sp>
      <p:pic>
        <p:nvPicPr>
          <p:cNvPr id="5124" name="Picture 4" descr="C:\Users\NAZAN\Desktop\kisisel-hijyen-kavram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1028" y="2111828"/>
            <a:ext cx="4331153" cy="433115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42730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91532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b="1" dirty="0" smtClean="0"/>
              <a:t>Sağlık Eğitiminde </a:t>
            </a:r>
            <a:r>
              <a:rPr lang="tr-TR" b="1" dirty="0"/>
              <a:t>Ele </a:t>
            </a:r>
            <a:r>
              <a:rPr lang="tr-TR" b="1" dirty="0" smtClean="0"/>
              <a:t>Alınan Temel Konular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0914" y="1825625"/>
            <a:ext cx="7892143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>
                <a:solidFill>
                  <a:srgbClr val="FF0000"/>
                </a:solidFill>
              </a:rPr>
              <a:t>Çevre sağlığı eğitimi: </a:t>
            </a:r>
          </a:p>
          <a:p>
            <a:r>
              <a:rPr lang="tr-TR" dirty="0" smtClean="0"/>
              <a:t>su , atık, besin denetimi ve sanitasyonu, vektörlerin kontrolü ve vektörlerle savaş, konut hijyeni, kazalardan korunma çalışmaları, endüstri hijyeni, gürültü ile savaş, hava kirliliği ile savaş.</a:t>
            </a:r>
            <a:endParaRPr lang="tr-TR" b="1" dirty="0" smtClean="0">
              <a:solidFill>
                <a:srgbClr val="FF0000"/>
              </a:solidFill>
            </a:endParaRPr>
          </a:p>
          <a:p>
            <a:endParaRPr lang="tr-TR" dirty="0" smtClean="0"/>
          </a:p>
          <a:p>
            <a:endParaRPr lang="tr-TR" dirty="0" smtClean="0"/>
          </a:p>
          <a:p>
            <a:endParaRPr lang="tr-TR" b="1" dirty="0" smtClean="0">
              <a:solidFill>
                <a:srgbClr val="FF0000"/>
              </a:solidFill>
            </a:endParaRPr>
          </a:p>
        </p:txBody>
      </p:sp>
      <p:pic>
        <p:nvPicPr>
          <p:cNvPr id="6146" name="Picture 2" descr="C:\Users\NAZAN\Desktop\ind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4547" y="3570514"/>
            <a:ext cx="2722644" cy="27105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42730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91532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b="1" dirty="0" smtClean="0"/>
              <a:t>Sağlık Eğitiminde </a:t>
            </a:r>
            <a:r>
              <a:rPr lang="tr-TR" b="1" dirty="0"/>
              <a:t>Ele </a:t>
            </a:r>
            <a:r>
              <a:rPr lang="tr-TR" b="1" dirty="0" smtClean="0"/>
              <a:t>Alınan Temel Konular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074229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b="1" dirty="0" smtClean="0">
                <a:solidFill>
                  <a:srgbClr val="FF0000"/>
                </a:solidFill>
              </a:rPr>
              <a:t>An</a:t>
            </a:r>
            <a:r>
              <a:rPr lang="tr-TR" b="1" dirty="0" smtClean="0">
                <a:solidFill>
                  <a:srgbClr val="FF0000"/>
                </a:solidFill>
              </a:rPr>
              <a:t>ne</a:t>
            </a:r>
            <a:r>
              <a:rPr lang="es-ES" b="1" dirty="0" smtClean="0">
                <a:solidFill>
                  <a:srgbClr val="FF0000"/>
                </a:solidFill>
              </a:rPr>
              <a:t> ve çocuk s</a:t>
            </a:r>
            <a:r>
              <a:rPr lang="tr-TR" b="1" dirty="0" smtClean="0">
                <a:solidFill>
                  <a:srgbClr val="FF0000"/>
                </a:solidFill>
              </a:rPr>
              <a:t>ağlığı</a:t>
            </a:r>
            <a:r>
              <a:rPr lang="es-ES" b="1" dirty="0" smtClean="0">
                <a:solidFill>
                  <a:srgbClr val="FF0000"/>
                </a:solidFill>
              </a:rPr>
              <a:t> e</a:t>
            </a:r>
            <a:r>
              <a:rPr lang="tr-TR" b="1" dirty="0" smtClean="0">
                <a:solidFill>
                  <a:srgbClr val="FF0000"/>
                </a:solidFill>
              </a:rPr>
              <a:t>ğ</a:t>
            </a:r>
            <a:r>
              <a:rPr lang="es-ES" b="1" dirty="0" smtClean="0">
                <a:solidFill>
                  <a:srgbClr val="FF0000"/>
                </a:solidFill>
              </a:rPr>
              <a:t>itimi:</a:t>
            </a:r>
            <a:endParaRPr lang="tr-TR" b="1" dirty="0" smtClean="0">
              <a:solidFill>
                <a:srgbClr val="FF0000"/>
              </a:solidFill>
            </a:endParaRPr>
          </a:p>
          <a:p>
            <a:r>
              <a:rPr lang="tr-TR" dirty="0" smtClean="0"/>
              <a:t>Anne sağlığı</a:t>
            </a:r>
          </a:p>
          <a:p>
            <a:r>
              <a:rPr lang="tr-TR" dirty="0" smtClean="0"/>
              <a:t>Çocuk sağlığı</a:t>
            </a:r>
          </a:p>
          <a:p>
            <a:r>
              <a:rPr lang="tr-TR" dirty="0" smtClean="0"/>
              <a:t>Büyümenin izlenmesi</a:t>
            </a:r>
          </a:p>
          <a:p>
            <a:r>
              <a:rPr lang="tr-TR" dirty="0" smtClean="0"/>
              <a:t>Anne sütü</a:t>
            </a:r>
          </a:p>
          <a:p>
            <a:r>
              <a:rPr lang="tr-TR" dirty="0" smtClean="0"/>
              <a:t>Aşılama</a:t>
            </a:r>
          </a:p>
          <a:p>
            <a:r>
              <a:rPr lang="tr-TR" dirty="0" smtClean="0"/>
              <a:t>…</a:t>
            </a:r>
          </a:p>
          <a:p>
            <a:endParaRPr lang="tr-TR" dirty="0" smtClean="0"/>
          </a:p>
          <a:p>
            <a:endParaRPr lang="tr-TR" b="1" dirty="0" smtClean="0">
              <a:solidFill>
                <a:srgbClr val="FF0000"/>
              </a:solidFill>
            </a:endParaRPr>
          </a:p>
        </p:txBody>
      </p:sp>
      <p:pic>
        <p:nvPicPr>
          <p:cNvPr id="7170" name="Picture 2" descr="C:\Users\NAZAN\Desktop\indir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49886" y="3080656"/>
            <a:ext cx="3605894" cy="20193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42730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378</Words>
  <Application>Microsoft Office PowerPoint</Application>
  <PresentationFormat>Widescreen</PresentationFormat>
  <Paragraphs>78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Sağlık Eğitiminin Amaçları </vt:lpstr>
      <vt:lpstr>Sağlık Eğitiminin Amaçları</vt:lpstr>
      <vt:lpstr>Sağlık Eğitimcisinin Özellikleri</vt:lpstr>
      <vt:lpstr>Sağlık Eğitimcisinin Özellikleri</vt:lpstr>
      <vt:lpstr>Sağlık Eğitiminde Genel İlkeler</vt:lpstr>
      <vt:lpstr>Sağlık Eğitiminde Genel İlkeler</vt:lpstr>
      <vt:lpstr>Sağlık Eğitiminde Ele Alınan Temel Konular</vt:lpstr>
      <vt:lpstr>Sağlık Eğitiminde Ele Alınan Temel Konular</vt:lpstr>
      <vt:lpstr>Sağlık Eğitiminde Ele Alınan Temel Konular</vt:lpstr>
      <vt:lpstr>Sağlık Eğitiminde Ele Alınan Temel Konular</vt:lpstr>
      <vt:lpstr>İletişim</vt:lpstr>
      <vt:lpstr>Sözlü İletişim</vt:lpstr>
      <vt:lpstr>Sözsüz İletişim</vt:lpstr>
      <vt:lpstr>Sağlık Eğitimi Planlama Modeli</vt:lpstr>
      <vt:lpstr>Program Geliştirme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MaryaM</dc:creator>
  <cp:lastModifiedBy>MaryaM</cp:lastModifiedBy>
  <cp:revision>49</cp:revision>
  <dcterms:created xsi:type="dcterms:W3CDTF">2020-03-05T21:16:20Z</dcterms:created>
  <dcterms:modified xsi:type="dcterms:W3CDTF">2020-03-30T12:28:49Z</dcterms:modified>
</cp:coreProperties>
</file>