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1"/>
  </p:notesMasterIdLst>
  <p:sldIdLst>
    <p:sldId id="258" r:id="rId3"/>
    <p:sldId id="366" r:id="rId4"/>
    <p:sldId id="373" r:id="rId5"/>
    <p:sldId id="367" r:id="rId6"/>
    <p:sldId id="368" r:id="rId7"/>
    <p:sldId id="369" r:id="rId8"/>
    <p:sldId id="372" r:id="rId9"/>
    <p:sldId id="37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209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5087-1485-4A46-86C0-8F3FC132B85B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92177-87DA-41C5-B1B8-0B379F33A948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9803-4588-4F14-BA65-08293D1DF1BE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CB89-422B-4103-A798-5A5374183EF8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74617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B75C-B5C9-424A-8363-3EEFFD5CC83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65511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FCB4-735B-4576-99D6-29B218D4132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50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78D65-238B-463E-8763-19A19AFBA43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89568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E2224-9595-4264-854D-2AB9CF0B26D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12818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E7EB8-E159-4942-A358-D7F04B670B3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2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26A5-09D5-44FC-9C6D-E90E2FD6F713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555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0107-F235-4457-8134-700D525FD30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4578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5AB-E4AC-4027-8BB8-5E6A8EEBFA57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66DB-A82C-4ED5-9E57-42E819CD911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5658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8EC5D-C4AF-4A4A-964A-169C68A683D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20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F237-1CB7-4443-BBF3-891413D2C7D5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85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F208-6185-4A8E-A3EC-FAE924D5E84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40E04-3F59-49D1-AB2B-F9792AE39891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E2CFB-62C1-4C47-8D0A-D283AB432673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CFF6-FEEC-4CCF-BA5E-49BD53EE54AE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95F-02BA-4A7F-A3DB-93080DF80975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DD73-9A3E-48F7-9530-C19E72AB6FCB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7E42-73F0-4D2A-80B2-F7126E2DC443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3E5A4-22E0-45E5-BC58-9E3C703B4DE6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CFD5D1-8FEE-4990-B6F2-44460131AF26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96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8836"/>
          </a:xfrm>
        </p:spPr>
        <p:txBody>
          <a:bodyPr/>
          <a:lstStyle/>
          <a:p>
            <a:pPr algn="ctr"/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</a:rPr>
              <a:t>Prof. Dr. Rıfat </a:t>
            </a:r>
            <a:r>
              <a:rPr lang="tr-TR" sz="5400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Mise</a:t>
            </a:r>
            <a:r>
              <a:rPr lang="tr-TR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r</a:t>
            </a:r>
            <a:endParaRPr lang="tr-TR" dirty="0">
              <a:solidFill>
                <a:srgbClr val="0070C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884867"/>
            <a:ext cx="10515600" cy="32920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spcBef>
                <a:spcPct val="0"/>
              </a:spcBef>
              <a:buNone/>
            </a:pPr>
            <a:endParaRPr lang="tr-TR" sz="5400" dirty="0" smtClean="0">
              <a:solidFill>
                <a:srgbClr val="0070C0"/>
              </a:solidFill>
              <a:latin typeface="High Tower Text" panose="02040502050506030303" pitchFamily="18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  <a:ea typeface="+mj-ea"/>
                <a:cs typeface="+mj-cs"/>
              </a:rPr>
              <a:t>ANA-BABA EĞİTİMİ</a:t>
            </a:r>
            <a:endParaRPr lang="tr-TR" sz="5400" dirty="0">
              <a:solidFill>
                <a:srgbClr val="0070C0"/>
              </a:solidFill>
              <a:latin typeface="Elephant" panose="02020904090505020303" pitchFamily="18" charset="0"/>
              <a:ea typeface="+mj-ea"/>
              <a:cs typeface="+mj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71977" y="2550017"/>
            <a:ext cx="923415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Birinci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Dersin kapsamı, kaynakları ve akışı </a:t>
            </a:r>
          </a:p>
          <a:p>
            <a:pPr algn="ctr"/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9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Niçin Öğrenmeliyiz?</a:t>
            </a:r>
            <a:endParaRPr lang="tr-TR" sz="66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78050"/>
            <a:ext cx="10363200" cy="2941749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tr-TR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Çocukların gelişimi konusunda velileri destekleyebilme ve onlarla işbirliği içinde olabilme</a:t>
            </a:r>
            <a:endParaRPr lang="tr-TR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tr-TR" sz="36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2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Ne öğrenmeliyiz?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052293"/>
            <a:ext cx="10363200" cy="2967506"/>
          </a:xfrm>
        </p:spPr>
        <p:txBody>
          <a:bodyPr/>
          <a:lstStyle/>
          <a:p>
            <a:r>
              <a:rPr lang="tr-TR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Ana-babaların ana-babalıkla ilgili öğrenme gereksinmeleri</a:t>
            </a:r>
          </a:p>
          <a:p>
            <a:r>
              <a:rPr lang="tr-TR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Ana-babaların ana-babalıkla ilgili öğrenme kaynakları</a:t>
            </a:r>
          </a:p>
          <a:p>
            <a:r>
              <a:rPr lang="tr-TR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Öğretmenlerin ana-babalarla işbirliği gereksinimi</a:t>
            </a:r>
          </a:p>
          <a:p>
            <a:endParaRPr lang="tr-TR" dirty="0">
              <a:solidFill>
                <a:srgbClr val="000099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26875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263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Öğrenme süreci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42444"/>
            <a:ext cx="10363200" cy="28773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*devam-devamsızlık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*ödevler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*sınavlar ve puanlama sistemi</a:t>
            </a:r>
          </a:p>
          <a:p>
            <a:pPr>
              <a:buNone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*yararlanabilecek kaynaklar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5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Hedefleri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537138"/>
            <a:ext cx="10363200" cy="3482661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Ana-babalık rollerini tanıma,</a:t>
            </a:r>
          </a:p>
          <a:p>
            <a:pPr algn="ctr"/>
            <a:r>
              <a:rPr lang="tr-TR" sz="2800" dirty="0"/>
              <a:t>Öğretmenliğin gerektirdiği ana-babalıkla örtüşen rolleri yerine getirebilme,</a:t>
            </a:r>
          </a:p>
          <a:p>
            <a:pPr algn="ctr"/>
            <a:r>
              <a:rPr lang="tr-TR" sz="2800" dirty="0"/>
              <a:t>Velilerin ana-babalık rollerini daha etkili biçimde oynayabilmeleri için yol gösterebilme.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0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Kazanımları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564905"/>
            <a:ext cx="8229600" cy="3561259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Ana-babalık rolleri: Bakım ve terbiye</a:t>
            </a:r>
          </a:p>
          <a:p>
            <a:pPr algn="ctr"/>
            <a:r>
              <a:rPr lang="tr-TR" sz="3600" i="1" dirty="0" err="1"/>
              <a:t>Proaktiflik</a:t>
            </a:r>
            <a:r>
              <a:rPr lang="tr-TR" sz="3600" i="1" dirty="0"/>
              <a:t>,</a:t>
            </a:r>
          </a:p>
          <a:p>
            <a:pPr algn="ctr"/>
            <a:r>
              <a:rPr lang="tr-TR" sz="3600" dirty="0"/>
              <a:t>Velilerin ana-baba eğitimi gereksinimi,</a:t>
            </a:r>
          </a:p>
          <a:p>
            <a:pPr algn="ctr"/>
            <a:r>
              <a:rPr lang="tr-TR" sz="3600" i="1" dirty="0"/>
              <a:t>Ana-baba eğitimi yaklaşımları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57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Değerlendirme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42444"/>
            <a:ext cx="10363200" cy="28773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>
                <a:solidFill>
                  <a:srgbClr val="0070C0"/>
                </a:solidFill>
              </a:rPr>
              <a:t>Öğrencileriniz olan ilkokul çocuklarının ana-babalarına gerekli durumlarda bir öğretmen olarak çocuklarının bakımı (beslenmesi ve korunması) ile ilgili hangi ö</a:t>
            </a:r>
            <a:r>
              <a:rPr lang="tr-TR" sz="3200" dirty="0" smtClean="0">
                <a:solidFill>
                  <a:srgbClr val="0070C0"/>
                </a:solidFill>
              </a:rPr>
              <a:t>nerilerde bulunursunuz</a:t>
            </a:r>
            <a:r>
              <a:rPr lang="tr-TR" sz="3200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0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177</Words>
  <Application>Microsoft Office PowerPoint</Application>
  <PresentationFormat>Geniş ekran</PresentationFormat>
  <Paragraphs>37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20" baseType="lpstr">
      <vt:lpstr>Arial</vt:lpstr>
      <vt:lpstr>Calibri</vt:lpstr>
      <vt:lpstr>Calibri Light</vt:lpstr>
      <vt:lpstr>Elephant</vt:lpstr>
      <vt:lpstr>Franklin Gothic Book</vt:lpstr>
      <vt:lpstr>High Tower Text</vt:lpstr>
      <vt:lpstr>Perpetua</vt:lpstr>
      <vt:lpstr>Times New Roman</vt:lpstr>
      <vt:lpstr>Vladimir Script</vt:lpstr>
      <vt:lpstr>Wingdings 2</vt:lpstr>
      <vt:lpstr>Office Teması</vt:lpstr>
      <vt:lpstr>1_Hisse Senedi</vt:lpstr>
      <vt:lpstr>Prof. Dr. Rıfat Miser</vt:lpstr>
      <vt:lpstr>PowerPoint Sunusu</vt:lpstr>
      <vt:lpstr>Niçin Öğrenmeliyiz?</vt:lpstr>
      <vt:lpstr>Ne öğrenmeliyiz?</vt:lpstr>
      <vt:lpstr>Öğrenme süreci</vt:lpstr>
      <vt:lpstr>Dersin Hedefleri</vt:lpstr>
      <vt:lpstr>Dersin Kazanımları</vt:lpstr>
      <vt:lpstr>Değerlendirme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126</cp:revision>
  <dcterms:created xsi:type="dcterms:W3CDTF">2016-02-29T19:43:42Z</dcterms:created>
  <dcterms:modified xsi:type="dcterms:W3CDTF">2018-04-01T12:07:54Z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