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6419A3-1229-4211-9D41-BD9A8C4BE61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ED7AEA20-1F8D-4A84-9CB7-89A7CEC16386}">
      <dgm:prSet/>
      <dgm:spPr/>
      <dgm:t>
        <a:bodyPr/>
        <a:lstStyle/>
        <a:p>
          <a:pPr algn="r" rtl="0"/>
          <a:r>
            <a:rPr lang="tr-TR" dirty="0" err="1" smtClean="0"/>
            <a:t>Postmodernlik</a:t>
          </a:r>
          <a:r>
            <a:rPr lang="tr-TR" dirty="0" smtClean="0"/>
            <a:t> </a:t>
          </a:r>
          <a:br>
            <a:rPr lang="tr-TR" dirty="0" smtClean="0"/>
          </a:br>
          <a:r>
            <a:rPr lang="tr-TR" dirty="0" smtClean="0"/>
            <a:t>ve din</a:t>
          </a:r>
          <a:endParaRPr lang="tr-TR" dirty="0"/>
        </a:p>
      </dgm:t>
    </dgm:pt>
    <dgm:pt modelId="{18ADDC4C-DA70-4740-BA25-5A67E34C32CB}" type="parTrans" cxnId="{28D2C4FE-16FA-4ED3-B7A7-3D545259585D}">
      <dgm:prSet/>
      <dgm:spPr/>
      <dgm:t>
        <a:bodyPr/>
        <a:lstStyle/>
        <a:p>
          <a:endParaRPr lang="tr-TR"/>
        </a:p>
      </dgm:t>
    </dgm:pt>
    <dgm:pt modelId="{F5C094C8-E144-4E5A-8265-7FCBFC3CC3AD}" type="sibTrans" cxnId="{28D2C4FE-16FA-4ED3-B7A7-3D545259585D}">
      <dgm:prSet/>
      <dgm:spPr/>
      <dgm:t>
        <a:bodyPr/>
        <a:lstStyle/>
        <a:p>
          <a:endParaRPr lang="tr-TR"/>
        </a:p>
      </dgm:t>
    </dgm:pt>
    <dgm:pt modelId="{0B8CF98E-D982-44D4-861B-43701461DE4F}" type="pres">
      <dgm:prSet presAssocID="{706419A3-1229-4211-9D41-BD9A8C4BE610}" presName="linear" presStyleCnt="0">
        <dgm:presLayoutVars>
          <dgm:animLvl val="lvl"/>
          <dgm:resizeHandles val="exact"/>
        </dgm:presLayoutVars>
      </dgm:prSet>
      <dgm:spPr/>
    </dgm:pt>
    <dgm:pt modelId="{321A78A3-D39D-4C89-A1F1-39211EC2ED7A}" type="pres">
      <dgm:prSet presAssocID="{ED7AEA20-1F8D-4A84-9CB7-89A7CEC1638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8D2C4FE-16FA-4ED3-B7A7-3D545259585D}" srcId="{706419A3-1229-4211-9D41-BD9A8C4BE610}" destId="{ED7AEA20-1F8D-4A84-9CB7-89A7CEC16386}" srcOrd="0" destOrd="0" parTransId="{18ADDC4C-DA70-4740-BA25-5A67E34C32CB}" sibTransId="{F5C094C8-E144-4E5A-8265-7FCBFC3CC3AD}"/>
    <dgm:cxn modelId="{FADF4BD7-C1C6-4B15-B2C8-E812B91C2A52}" type="presOf" srcId="{ED7AEA20-1F8D-4A84-9CB7-89A7CEC16386}" destId="{321A78A3-D39D-4C89-A1F1-39211EC2ED7A}" srcOrd="0" destOrd="0" presId="urn:microsoft.com/office/officeart/2005/8/layout/vList2"/>
    <dgm:cxn modelId="{6D9DC844-5B1F-47AD-929D-E6E438ED36F2}" type="presOf" srcId="{706419A3-1229-4211-9D41-BD9A8C4BE610}" destId="{0B8CF98E-D982-44D4-861B-43701461DE4F}" srcOrd="0" destOrd="0" presId="urn:microsoft.com/office/officeart/2005/8/layout/vList2"/>
    <dgm:cxn modelId="{B9E6F35B-931D-4287-A383-F97ECB6864CE}" type="presParOf" srcId="{0B8CF98E-D982-44D4-861B-43701461DE4F}" destId="{321A78A3-D39D-4C89-A1F1-39211EC2ED7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A78A3-D39D-4C89-A1F1-39211EC2ED7A}">
      <dsp:nvSpPr>
        <dsp:cNvPr id="0" name=""/>
        <dsp:cNvSpPr/>
      </dsp:nvSpPr>
      <dsp:spPr>
        <a:xfrm>
          <a:off x="0" y="18387"/>
          <a:ext cx="7772400" cy="1433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500" kern="1200" dirty="0" err="1" smtClean="0"/>
            <a:t>Postmodernlik</a:t>
          </a:r>
          <a:r>
            <a:rPr lang="tr-TR" sz="3500" kern="1200" dirty="0" smtClean="0"/>
            <a:t> </a:t>
          </a:r>
          <a:br>
            <a:rPr lang="tr-TR" sz="3500" kern="1200" dirty="0" smtClean="0"/>
          </a:br>
          <a:r>
            <a:rPr lang="tr-TR" sz="3500" kern="1200" dirty="0" smtClean="0"/>
            <a:t>ve din</a:t>
          </a:r>
          <a:endParaRPr lang="tr-TR" sz="3500" kern="1200" dirty="0"/>
        </a:p>
      </dsp:txBody>
      <dsp:txXfrm>
        <a:off x="69965" y="88352"/>
        <a:ext cx="7632470" cy="12933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70125949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098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Muzafferiyetçi</a:t>
            </a:r>
            <a:r>
              <a:rPr lang="tr-TR" dirty="0" smtClean="0"/>
              <a:t> mit, anlatı ya da bilgi çerçeveleri arayışlarının terk etmeye yönelik </a:t>
            </a:r>
            <a:r>
              <a:rPr lang="tr-TR" dirty="0" err="1" smtClean="0"/>
              <a:t>arzululuk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/>
              <a:t>Postmodern</a:t>
            </a:r>
            <a:r>
              <a:rPr lang="tr-TR" sz="4000" dirty="0"/>
              <a:t> özellikler</a:t>
            </a:r>
            <a:br>
              <a:rPr lang="tr-TR" sz="4000" dirty="0"/>
            </a:br>
            <a:r>
              <a:rPr lang="tr-TR" sz="4000" dirty="0"/>
              <a:t>(</a:t>
            </a:r>
            <a:r>
              <a:rPr lang="tr-TR" sz="4000" dirty="0" err="1"/>
              <a:t>Beckford</a:t>
            </a:r>
            <a:r>
              <a:rPr lang="tr-TR" sz="4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2369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Postmodernliğin</a:t>
            </a:r>
            <a:r>
              <a:rPr lang="tr-TR" dirty="0" smtClean="0"/>
              <a:t> bilgi ve ahlaki alanlarda getirdiği eleştiriler dinin yeniden görünür hale gelmesiyle uyumlu görüntüler ortaya çıkartmaktadır.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 smtClean="0"/>
              <a:t>Postmodernlik</a:t>
            </a:r>
            <a:r>
              <a:rPr lang="tr-TR" sz="4000" dirty="0" smtClean="0"/>
              <a:t> ve din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8833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Aslında </a:t>
            </a:r>
            <a:r>
              <a:rPr lang="tr-TR" dirty="0" err="1" smtClean="0"/>
              <a:t>postmodernliğin</a:t>
            </a:r>
            <a:r>
              <a:rPr lang="tr-TR" dirty="0" smtClean="0"/>
              <a:t> eleştirileri dinsel anlatıları da eleştiri kapsamına almaktadır. Ancak ilişki daha karmaşık olup incelemeyi gerektirmektedir.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Postmodernlik</a:t>
            </a:r>
            <a:r>
              <a:rPr lang="tr-TR" dirty="0" smtClean="0"/>
              <a:t> ve din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418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Postmodernliğin</a:t>
            </a:r>
            <a:r>
              <a:rPr lang="tr-TR" dirty="0" smtClean="0"/>
              <a:t> modernliğin büyük anlatılarına yönelik güçlü ve yıkıcı etkileri, dinsel alandaki yeniden canlanma ile birleşerek farklı kombinasyonlar oluşturmaktadır.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Postmodernlik</a:t>
            </a:r>
            <a:r>
              <a:rPr lang="tr-TR" dirty="0" smtClean="0"/>
              <a:t> ve din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164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Postmodernliğin</a:t>
            </a:r>
            <a:r>
              <a:rPr lang="tr-TR" dirty="0" smtClean="0"/>
              <a:t> eleştirileri ile paralel olarak </a:t>
            </a:r>
            <a:r>
              <a:rPr lang="tr-TR" dirty="0" err="1" smtClean="0"/>
              <a:t>sekülerleşme</a:t>
            </a:r>
            <a:r>
              <a:rPr lang="tr-TR" dirty="0" smtClean="0"/>
              <a:t> anlatısının gücünü yitirmeye başlaması, dinin toplumsal bir alan olarak yeniden incelenmesi konusunda yeni boyutlar taşımaktadır.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Postmodernlik</a:t>
            </a:r>
            <a:r>
              <a:rPr lang="tr-TR" dirty="0" smtClean="0"/>
              <a:t> ve din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667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Postmodernlik</a:t>
            </a:r>
            <a:r>
              <a:rPr lang="tr-TR" dirty="0" smtClean="0"/>
              <a:t> akıl üzerine kurulmuş olan modernlik hakkındaki temel iddiaların kuşku ile karşılanmaya başlanır hale gelmesi için kullanılan bir terimdir.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30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 sonrası dönemde tarihsel bağlamlar ve güç ilişkileri dolayısıyla sırf hakikat arayışı noktasında bir inanç yitimi </a:t>
            </a:r>
            <a:r>
              <a:rPr lang="tr-TR" dirty="0" err="1" smtClean="0"/>
              <a:t>postmodern</a:t>
            </a:r>
            <a:r>
              <a:rPr lang="tr-TR" dirty="0" smtClean="0"/>
              <a:t> koşulları beslemiş görünmektedir.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79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Akıl ve deneyime güveni aşındıran faktörler:</a:t>
            </a:r>
          </a:p>
          <a:p>
            <a:r>
              <a:rPr lang="tr-TR" dirty="0" smtClean="0"/>
              <a:t>-Medya,</a:t>
            </a:r>
          </a:p>
          <a:p>
            <a:r>
              <a:rPr lang="tr-TR" dirty="0" smtClean="0"/>
              <a:t>-Dil,</a:t>
            </a:r>
          </a:p>
          <a:p>
            <a:r>
              <a:rPr lang="tr-TR" dirty="0" smtClean="0"/>
              <a:t>-İktidar,</a:t>
            </a:r>
          </a:p>
          <a:p>
            <a:r>
              <a:rPr lang="tr-TR" dirty="0" smtClean="0"/>
              <a:t>-Tarihsel bağlam</a:t>
            </a:r>
          </a:p>
          <a:p>
            <a:pPr marL="0" indent="0">
              <a:buNone/>
            </a:pPr>
            <a:r>
              <a:rPr lang="tr-TR" dirty="0" smtClean="0"/>
              <a:t>Farkındalıkları.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412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Postmodernlik</a:t>
            </a:r>
            <a:r>
              <a:rPr lang="tr-TR" dirty="0" smtClean="0"/>
              <a:t> modernliğe yönelik </a:t>
            </a:r>
            <a:r>
              <a:rPr lang="tr-TR" smtClean="0"/>
              <a:t>olarak hem </a:t>
            </a:r>
            <a:r>
              <a:rPr lang="tr-TR" dirty="0" smtClean="0"/>
              <a:t>bilimsel kuram, hem de ahlaki varsayımlara yönelik eleştiriler getirmektedir.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00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Postendüstriyel</a:t>
            </a:r>
            <a:r>
              <a:rPr lang="tr-TR" dirty="0" smtClean="0"/>
              <a:t> toplum-Daniel </a:t>
            </a:r>
            <a:r>
              <a:rPr lang="tr-TR" dirty="0" err="1" smtClean="0"/>
              <a:t>Bell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Postmateryalist</a:t>
            </a:r>
            <a:r>
              <a:rPr lang="tr-TR" dirty="0" smtClean="0"/>
              <a:t> toplum-Ronald </a:t>
            </a:r>
            <a:r>
              <a:rPr lang="tr-TR" dirty="0" err="1" smtClean="0"/>
              <a:t>Inglehart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İlgili kelimeler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194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Pozitivist, akılcı, </a:t>
            </a:r>
            <a:r>
              <a:rPr lang="tr-TR" dirty="0" err="1" smtClean="0"/>
              <a:t>araçsal</a:t>
            </a:r>
            <a:r>
              <a:rPr lang="tr-TR" dirty="0" smtClean="0"/>
              <a:t> ölçütleri bilgide yegane araçlar olarak görmeyi  reddetme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 smtClean="0"/>
              <a:t>Postmodern</a:t>
            </a:r>
            <a:r>
              <a:rPr lang="tr-TR" sz="4000" dirty="0" smtClean="0"/>
              <a:t> özellikler</a:t>
            </a:r>
            <a:br>
              <a:rPr lang="tr-TR" sz="4000" dirty="0" smtClean="0"/>
            </a:br>
            <a:r>
              <a:rPr lang="tr-TR" sz="4000" dirty="0" smtClean="0"/>
              <a:t>(</a:t>
            </a:r>
            <a:r>
              <a:rPr lang="tr-TR" sz="4000" dirty="0" err="1" smtClean="0"/>
              <a:t>Beckford</a:t>
            </a:r>
            <a:r>
              <a:rPr lang="tr-TR" sz="4000" dirty="0" smtClean="0"/>
              <a:t>)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63460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Farklı kodlar ya da anlam çerçevelerine ait simgeleri bir araya getirme istekliliği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/>
              <a:t>Postmodern</a:t>
            </a:r>
            <a:r>
              <a:rPr lang="tr-TR" sz="4000" dirty="0"/>
              <a:t> özellikler</a:t>
            </a:r>
            <a:br>
              <a:rPr lang="tr-TR" sz="4000" dirty="0"/>
            </a:br>
            <a:r>
              <a:rPr lang="tr-TR" sz="4000" dirty="0"/>
              <a:t>(</a:t>
            </a:r>
            <a:r>
              <a:rPr lang="tr-TR" sz="4000" dirty="0" err="1"/>
              <a:t>Beckford</a:t>
            </a:r>
            <a:r>
              <a:rPr lang="tr-TR" sz="4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145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/>
              <a:t>Kutlanan durumlar olarak:</a:t>
            </a:r>
          </a:p>
          <a:p>
            <a:r>
              <a:rPr lang="tr-TR" dirty="0" smtClean="0"/>
              <a:t>-kendiliğindenlik</a:t>
            </a:r>
          </a:p>
          <a:p>
            <a:r>
              <a:rPr lang="tr-TR" dirty="0" smtClean="0"/>
              <a:t>-parçalanma</a:t>
            </a:r>
          </a:p>
          <a:p>
            <a:r>
              <a:rPr lang="tr-TR" dirty="0" smtClean="0"/>
              <a:t>-yüzeysellik</a:t>
            </a:r>
          </a:p>
          <a:p>
            <a:r>
              <a:rPr lang="tr-TR" dirty="0" smtClean="0"/>
              <a:t>-ironi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eğlencelilik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/>
              <a:t>Postmodern</a:t>
            </a:r>
            <a:r>
              <a:rPr lang="tr-TR" sz="4000" dirty="0"/>
              <a:t> özellikler</a:t>
            </a:r>
            <a:br>
              <a:rPr lang="tr-TR" sz="4000" dirty="0"/>
            </a:br>
            <a:r>
              <a:rPr lang="tr-TR" sz="4000" dirty="0"/>
              <a:t>(</a:t>
            </a:r>
            <a:r>
              <a:rPr lang="tr-TR" sz="4000" dirty="0" err="1"/>
              <a:t>Beckford</a:t>
            </a:r>
            <a:r>
              <a:rPr lang="tr-TR" sz="4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7378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31</TotalTime>
  <Words>238</Words>
  <Application>Microsoft Office PowerPoint</Application>
  <PresentationFormat>Ekran Gösterisi (4:3)</PresentationFormat>
  <Paragraphs>47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Cilt</vt:lpstr>
      <vt:lpstr>PowerPoint Sunusu</vt:lpstr>
      <vt:lpstr>PowerPoint Sunusu</vt:lpstr>
      <vt:lpstr>PowerPoint Sunusu</vt:lpstr>
      <vt:lpstr>PowerPoint Sunusu</vt:lpstr>
      <vt:lpstr>PowerPoint Sunusu</vt:lpstr>
      <vt:lpstr>İlgili kelimeler</vt:lpstr>
      <vt:lpstr>Postmodern özellikler (Beckford)</vt:lpstr>
      <vt:lpstr>Postmodern özellikler (Beckford)</vt:lpstr>
      <vt:lpstr>Postmodern özellikler (Beckford)</vt:lpstr>
      <vt:lpstr>Postmodern özellikler (Beckford)</vt:lpstr>
      <vt:lpstr>Postmodernlik ve din</vt:lpstr>
      <vt:lpstr>Postmodernlik ve din</vt:lpstr>
      <vt:lpstr>Postmodernlik ve din</vt:lpstr>
      <vt:lpstr>Postmodernlik ve din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toker</dc:creator>
  <cp:lastModifiedBy>user</cp:lastModifiedBy>
  <cp:revision>8</cp:revision>
  <dcterms:created xsi:type="dcterms:W3CDTF">2019-10-14T10:05:51Z</dcterms:created>
  <dcterms:modified xsi:type="dcterms:W3CDTF">2019-10-14T10:38:44Z</dcterms:modified>
</cp:coreProperties>
</file>