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0" r:id="rId4"/>
    <p:sldId id="263" r:id="rId5"/>
    <p:sldId id="261" r:id="rId6"/>
    <p:sldId id="262" r:id="rId7"/>
    <p:sldId id="264" r:id="rId8"/>
    <p:sldId id="259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23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14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36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1805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8497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21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4754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9942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01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39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64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09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703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30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3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04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882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027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E6A222EB-A81E-4238-B08D-AAB1828C8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014676C-074B-475A-8346-9C901C86C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79C4C8E-197B-4679-AE96-B5147F971C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hu-HU" b="1" dirty="0"/>
              <a:t>Hol van a...?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2840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A4322390-8B58-46BE-88EB-D9FD30C08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ute family cat inside cardboard box Free Photo"/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tx1"/>
                </a:solidFill>
              </a:rPr>
              <a:t>Hol van a macska?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C885E190-58DD-42DD-A4A8-401E15C92A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/>
          <p:cNvSpPr txBox="1">
            <a:spLocks/>
          </p:cNvSpPr>
          <p:nvPr/>
        </p:nvSpPr>
        <p:spPr>
          <a:xfrm>
            <a:off x="1882462" y="4304518"/>
            <a:ext cx="8427076" cy="1105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5100" dirty="0"/>
              <a:t>A macska a doboz</a:t>
            </a:r>
            <a:r>
              <a:rPr lang="hu-HU" sz="5100" dirty="0">
                <a:solidFill>
                  <a:srgbClr val="C00000"/>
                </a:solidFill>
              </a:rPr>
              <a:t>ban</a:t>
            </a:r>
            <a:r>
              <a:rPr lang="hu-HU" sz="5100" dirty="0"/>
              <a:t> ül.</a:t>
            </a:r>
            <a:endParaRPr lang="tr-TR" sz="5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D90B24A-72BD-42BC-BFBA-3A71033DD750}"/>
              </a:ext>
            </a:extLst>
          </p:cNvPr>
          <p:cNvSpPr/>
          <p:nvPr/>
        </p:nvSpPr>
        <p:spPr>
          <a:xfrm>
            <a:off x="0" y="6581001"/>
            <a:ext cx="15055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www.freepik.com</a:t>
            </a:r>
          </a:p>
        </p:txBody>
      </p:sp>
    </p:spTree>
    <p:extLst>
      <p:ext uri="{BB962C8B-B14F-4D97-AF65-F5344CB8AC3E}">
        <p14:creationId xmlns:p14="http://schemas.microsoft.com/office/powerpoint/2010/main" val="28370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A4322390-8B58-46BE-88EB-D9FD30C08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lack and white cat is sitting by decorated wedding table on the chiavari chair Free Photo"/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tx1"/>
                </a:solidFill>
              </a:rPr>
              <a:t>Hol van a macska?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C885E190-58DD-42DD-A4A8-401E15C92A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/>
          <p:cNvSpPr txBox="1">
            <a:spLocks/>
          </p:cNvSpPr>
          <p:nvPr/>
        </p:nvSpPr>
        <p:spPr>
          <a:xfrm>
            <a:off x="2010736" y="4701181"/>
            <a:ext cx="8427076" cy="1105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dirty="0"/>
              <a:t>A macska szék</a:t>
            </a:r>
            <a:r>
              <a:rPr lang="hu-HU" dirty="0">
                <a:solidFill>
                  <a:srgbClr val="C00000"/>
                </a:solidFill>
              </a:rPr>
              <a:t>en</a:t>
            </a:r>
            <a:r>
              <a:rPr lang="hu-HU" dirty="0"/>
              <a:t> ül.</a:t>
            </a:r>
            <a:endParaRPr lang="tr-T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3AEAC3B-3893-448C-8636-7FCF15D9B04F}"/>
              </a:ext>
            </a:extLst>
          </p:cNvPr>
          <p:cNvSpPr/>
          <p:nvPr/>
        </p:nvSpPr>
        <p:spPr>
          <a:xfrm>
            <a:off x="0" y="6581001"/>
            <a:ext cx="15055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www.freepik.com</a:t>
            </a:r>
          </a:p>
        </p:txBody>
      </p:sp>
    </p:spTree>
    <p:extLst>
      <p:ext uri="{BB962C8B-B14F-4D97-AF65-F5344CB8AC3E}">
        <p14:creationId xmlns:p14="http://schemas.microsoft.com/office/powerpoint/2010/main" val="38519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ack and white cat is sitting by decorated wedding table on the chiavari chair Free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0"/>
          <a:stretch/>
        </p:blipFill>
        <p:spPr bwMode="auto">
          <a:xfrm>
            <a:off x="1" y="-5"/>
            <a:ext cx="6095999" cy="5020241"/>
          </a:xfrm>
          <a:custGeom>
            <a:avLst/>
            <a:gdLst/>
            <a:ahLst/>
            <a:cxnLst/>
            <a:rect l="l" t="t" r="r" b="b"/>
            <a:pathLst>
              <a:path w="6095999" h="5020241">
                <a:moveTo>
                  <a:pt x="0" y="0"/>
                </a:moveTo>
                <a:lnTo>
                  <a:pt x="6095999" y="0"/>
                </a:lnTo>
                <a:lnTo>
                  <a:pt x="6095999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ute family cat inside cardboard box Free Pho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5" r="1879" b="2"/>
          <a:stretch/>
        </p:blipFill>
        <p:spPr bwMode="auto">
          <a:xfrm>
            <a:off x="6096000" y="9403"/>
            <a:ext cx="6095696" cy="4583103"/>
          </a:xfrm>
          <a:custGeom>
            <a:avLst/>
            <a:gdLst/>
            <a:ahLst/>
            <a:cxnLst/>
            <a:rect l="l" t="t" r="r" b="b"/>
            <a:pathLst>
              <a:path w="6095696" h="4583103">
                <a:moveTo>
                  <a:pt x="0" y="0"/>
                </a:moveTo>
                <a:lnTo>
                  <a:pt x="6095696" y="0"/>
                </a:lnTo>
                <a:lnTo>
                  <a:pt x="6095696" y="4057991"/>
                </a:lnTo>
                <a:lnTo>
                  <a:pt x="5818946" y="4110187"/>
                </a:lnTo>
                <a:lnTo>
                  <a:pt x="5543413" y="4159931"/>
                </a:lnTo>
                <a:lnTo>
                  <a:pt x="5266662" y="4208624"/>
                </a:lnTo>
                <a:lnTo>
                  <a:pt x="4988691" y="4250310"/>
                </a:lnTo>
                <a:lnTo>
                  <a:pt x="4711940" y="4292347"/>
                </a:lnTo>
                <a:lnTo>
                  <a:pt x="4433969" y="4331582"/>
                </a:lnTo>
                <a:lnTo>
                  <a:pt x="4159656" y="4365211"/>
                </a:lnTo>
                <a:lnTo>
                  <a:pt x="3881685" y="4397089"/>
                </a:lnTo>
                <a:lnTo>
                  <a:pt x="3604934" y="4426165"/>
                </a:lnTo>
                <a:lnTo>
                  <a:pt x="3333059" y="4451387"/>
                </a:lnTo>
                <a:lnTo>
                  <a:pt x="3057527" y="4476609"/>
                </a:lnTo>
                <a:lnTo>
                  <a:pt x="2785652" y="4497628"/>
                </a:lnTo>
                <a:lnTo>
                  <a:pt x="2513777" y="4514092"/>
                </a:lnTo>
                <a:lnTo>
                  <a:pt x="2243122" y="4531258"/>
                </a:lnTo>
                <a:lnTo>
                  <a:pt x="1974904" y="4545620"/>
                </a:lnTo>
                <a:lnTo>
                  <a:pt x="1709125" y="4555779"/>
                </a:lnTo>
                <a:lnTo>
                  <a:pt x="1443346" y="4564537"/>
                </a:lnTo>
                <a:lnTo>
                  <a:pt x="1180006" y="4572944"/>
                </a:lnTo>
                <a:lnTo>
                  <a:pt x="920323" y="4576798"/>
                </a:lnTo>
                <a:lnTo>
                  <a:pt x="660640" y="4581001"/>
                </a:lnTo>
                <a:lnTo>
                  <a:pt x="404614" y="4583103"/>
                </a:lnTo>
                <a:lnTo>
                  <a:pt x="151027" y="4581001"/>
                </a:lnTo>
                <a:lnTo>
                  <a:pt x="0" y="458100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16">
            <a:extLst>
              <a:ext uri="{FF2B5EF4-FFF2-40B4-BE49-F238E27FC236}">
                <a16:creationId xmlns:a16="http://schemas.microsoft.com/office/drawing/2014/main" xmlns="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6408" y="4448943"/>
            <a:ext cx="7653716" cy="1207965"/>
          </a:xfrm>
        </p:spPr>
        <p:txBody>
          <a:bodyPr>
            <a:noAutofit/>
          </a:bodyPr>
          <a:lstStyle/>
          <a:p>
            <a:r>
              <a:rPr lang="hu-HU" sz="6000" b="1" dirty="0">
                <a:solidFill>
                  <a:srgbClr val="EBEBEB"/>
                </a:solidFill>
              </a:rPr>
              <a:t>Hol van a macska?</a:t>
            </a:r>
            <a:endParaRPr lang="tr-TR" sz="6000" b="1" dirty="0">
              <a:solidFill>
                <a:srgbClr val="EBEBEB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99290" y="5739618"/>
            <a:ext cx="4447504" cy="729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3600" dirty="0"/>
              <a:t>-n, -’n, -on, -en, -ön</a:t>
            </a:r>
            <a:endParaRPr lang="tr-TR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519019" y="5739618"/>
            <a:ext cx="4447504" cy="729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3600" dirty="0"/>
              <a:t>-ban, -ben</a:t>
            </a:r>
            <a:endParaRPr lang="tr-TR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60967B5-AE2C-4298-BBDF-6B051B44793E}"/>
              </a:ext>
            </a:extLst>
          </p:cNvPr>
          <p:cNvSpPr/>
          <p:nvPr/>
        </p:nvSpPr>
        <p:spPr>
          <a:xfrm>
            <a:off x="10686460" y="9403"/>
            <a:ext cx="15055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www.freepik.com</a:t>
            </a:r>
          </a:p>
        </p:txBody>
      </p:sp>
    </p:spTree>
    <p:extLst>
      <p:ext uri="{BB962C8B-B14F-4D97-AF65-F5344CB8AC3E}">
        <p14:creationId xmlns:p14="http://schemas.microsoft.com/office/powerpoint/2010/main" val="36119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0281" y="4749793"/>
            <a:ext cx="6790105" cy="8588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4000" dirty="0">
                <a:solidFill>
                  <a:srgbClr val="EBEBEB"/>
                </a:solidFill>
              </a:rPr>
              <a:t>A lány az autó</a:t>
            </a:r>
            <a:r>
              <a:rPr lang="hu-HU" sz="4000" dirty="0">
                <a:solidFill>
                  <a:srgbClr val="C00000"/>
                </a:solidFill>
              </a:rPr>
              <a:t>ban</a:t>
            </a:r>
            <a:r>
              <a:rPr lang="hu-HU" sz="4000" dirty="0">
                <a:solidFill>
                  <a:srgbClr val="EBEBEB"/>
                </a:solidFill>
              </a:rPr>
              <a:t> van.</a:t>
            </a:r>
            <a:endParaRPr lang="tr-TR" sz="4000" dirty="0">
              <a:solidFill>
                <a:srgbClr val="EBEBEB"/>
              </a:solidFill>
            </a:endParaRPr>
          </a:p>
        </p:txBody>
      </p:sp>
      <p:sp>
        <p:nvSpPr>
          <p:cNvPr id="73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Beautiful young family with a child Free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/>
          <a:stretch/>
        </p:blipFill>
        <p:spPr bwMode="auto">
          <a:xfrm>
            <a:off x="2" y="1"/>
            <a:ext cx="4480787" cy="3428997"/>
          </a:xfrm>
          <a:custGeom>
            <a:avLst/>
            <a:gdLst/>
            <a:ahLst/>
            <a:cxnLst/>
            <a:rect l="l" t="t" r="r" b="b"/>
            <a:pathLst>
              <a:path w="4480787" h="3428997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28997"/>
                </a:lnTo>
                <a:lnTo>
                  <a:pt x="0" y="3428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Happy woman in car dealership Free Pho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r="12789"/>
          <a:stretch/>
        </p:blipFill>
        <p:spPr bwMode="auto">
          <a:xfrm>
            <a:off x="-1" y="3428999"/>
            <a:ext cx="4481964" cy="3429003"/>
          </a:xfrm>
          <a:custGeom>
            <a:avLst/>
            <a:gdLst/>
            <a:ahLst/>
            <a:cxnLst/>
            <a:rect l="l" t="t" r="r" b="b"/>
            <a:pathLst>
              <a:path w="4481964" h="3429003">
                <a:moveTo>
                  <a:pt x="0" y="0"/>
                </a:moveTo>
                <a:lnTo>
                  <a:pt x="4229830" y="0"/>
                </a:lnTo>
                <a:lnTo>
                  <a:pt x="4229830" y="56238"/>
                </a:lnTo>
                <a:lnTo>
                  <a:pt x="4231847" y="196141"/>
                </a:lnTo>
                <a:lnTo>
                  <a:pt x="4234872" y="333301"/>
                </a:lnTo>
                <a:lnTo>
                  <a:pt x="4237730" y="469090"/>
                </a:lnTo>
                <a:lnTo>
                  <a:pt x="4240924" y="602135"/>
                </a:lnTo>
                <a:lnTo>
                  <a:pt x="4245798" y="734494"/>
                </a:lnTo>
                <a:lnTo>
                  <a:pt x="4251009" y="864796"/>
                </a:lnTo>
                <a:lnTo>
                  <a:pt x="4255715" y="992355"/>
                </a:lnTo>
                <a:lnTo>
                  <a:pt x="4268995" y="1241301"/>
                </a:lnTo>
                <a:lnTo>
                  <a:pt x="4283114" y="1479959"/>
                </a:lnTo>
                <a:lnTo>
                  <a:pt x="4297906" y="1709016"/>
                </a:lnTo>
                <a:lnTo>
                  <a:pt x="4314211" y="1925729"/>
                </a:lnTo>
                <a:lnTo>
                  <a:pt x="4331188" y="2132841"/>
                </a:lnTo>
                <a:lnTo>
                  <a:pt x="4349509" y="2324865"/>
                </a:lnTo>
                <a:lnTo>
                  <a:pt x="4367495" y="2505230"/>
                </a:lnTo>
                <a:lnTo>
                  <a:pt x="4385480" y="2671194"/>
                </a:lnTo>
                <a:lnTo>
                  <a:pt x="4402457" y="2823441"/>
                </a:lnTo>
                <a:lnTo>
                  <a:pt x="4418594" y="2958544"/>
                </a:lnTo>
                <a:lnTo>
                  <a:pt x="4433890" y="3080616"/>
                </a:lnTo>
                <a:lnTo>
                  <a:pt x="4446665" y="3183486"/>
                </a:lnTo>
                <a:lnTo>
                  <a:pt x="4458767" y="3269897"/>
                </a:lnTo>
                <a:lnTo>
                  <a:pt x="4476081" y="3388541"/>
                </a:lnTo>
                <a:lnTo>
                  <a:pt x="4481964" y="3429003"/>
                </a:lnTo>
                <a:lnTo>
                  <a:pt x="3577807" y="3429003"/>
                </a:lnTo>
                <a:lnTo>
                  <a:pt x="0" y="342900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8191" y="5608615"/>
            <a:ext cx="8427076" cy="1105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71058" y="1301979"/>
            <a:ext cx="8427076" cy="1105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4000" dirty="0"/>
              <a:t>A család a bolt</a:t>
            </a:r>
            <a:r>
              <a:rPr lang="hu-HU" sz="4000" dirty="0">
                <a:solidFill>
                  <a:srgbClr val="C00000"/>
                </a:solidFill>
              </a:rPr>
              <a:t>ban</a:t>
            </a:r>
            <a:r>
              <a:rPr lang="hu-HU" sz="4000" dirty="0"/>
              <a:t> van.</a:t>
            </a:r>
            <a:endParaRPr lang="tr-TR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90281" y="7216176"/>
            <a:ext cx="3094315" cy="356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1800"/>
              <a:t>A lány az autóban van.</a:t>
            </a:r>
            <a:endParaRPr lang="tr-TR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270F81C-6951-430F-B971-3D2278E8FD10}"/>
              </a:ext>
            </a:extLst>
          </p:cNvPr>
          <p:cNvSpPr/>
          <p:nvPr/>
        </p:nvSpPr>
        <p:spPr>
          <a:xfrm>
            <a:off x="0" y="6581001"/>
            <a:ext cx="15055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www.freepik.com</a:t>
            </a:r>
          </a:p>
        </p:txBody>
      </p:sp>
    </p:spTree>
    <p:extLst>
      <p:ext uri="{BB962C8B-B14F-4D97-AF65-F5344CB8AC3E}">
        <p14:creationId xmlns:p14="http://schemas.microsoft.com/office/powerpoint/2010/main" val="19207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9123" y="4081144"/>
            <a:ext cx="6175716" cy="13483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4000" dirty="0">
                <a:solidFill>
                  <a:srgbClr val="EBEBEB"/>
                </a:solidFill>
              </a:rPr>
              <a:t>A kávé az asztal</a:t>
            </a:r>
            <a:r>
              <a:rPr lang="hu-HU" sz="4000" dirty="0">
                <a:solidFill>
                  <a:srgbClr val="C00000"/>
                </a:solidFill>
              </a:rPr>
              <a:t>on</a:t>
            </a:r>
            <a:r>
              <a:rPr lang="hu-HU" sz="4000" dirty="0">
                <a:solidFill>
                  <a:srgbClr val="EBEBEB"/>
                </a:solidFill>
              </a:rPr>
              <a:t> van.</a:t>
            </a:r>
            <a:endParaRPr lang="tr-TR" sz="4000" dirty="0">
              <a:solidFill>
                <a:srgbClr val="EBEBEB"/>
              </a:solidFill>
            </a:endParaRPr>
          </a:p>
        </p:txBody>
      </p:sp>
      <p:sp>
        <p:nvSpPr>
          <p:cNvPr id="75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Top view tennis ball on court ground Free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6"/>
          <a:stretch/>
        </p:blipFill>
        <p:spPr bwMode="auto">
          <a:xfrm>
            <a:off x="2" y="1"/>
            <a:ext cx="4480787" cy="3428997"/>
          </a:xfrm>
          <a:custGeom>
            <a:avLst/>
            <a:gdLst/>
            <a:ahLst/>
            <a:cxnLst/>
            <a:rect l="l" t="t" r="r" b="b"/>
            <a:pathLst>
              <a:path w="4480787" h="3428997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28997"/>
                </a:lnTo>
                <a:lnTo>
                  <a:pt x="0" y="3428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Coffee cup on a wooden table. dark background. Free Pho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9"/>
          <a:stretch/>
        </p:blipFill>
        <p:spPr bwMode="auto">
          <a:xfrm>
            <a:off x="-1" y="3428999"/>
            <a:ext cx="4481964" cy="3429003"/>
          </a:xfrm>
          <a:custGeom>
            <a:avLst/>
            <a:gdLst/>
            <a:ahLst/>
            <a:cxnLst/>
            <a:rect l="l" t="t" r="r" b="b"/>
            <a:pathLst>
              <a:path w="4481964" h="3429003">
                <a:moveTo>
                  <a:pt x="0" y="0"/>
                </a:moveTo>
                <a:lnTo>
                  <a:pt x="4229830" y="0"/>
                </a:lnTo>
                <a:lnTo>
                  <a:pt x="4229830" y="56238"/>
                </a:lnTo>
                <a:lnTo>
                  <a:pt x="4231847" y="196141"/>
                </a:lnTo>
                <a:lnTo>
                  <a:pt x="4234872" y="333301"/>
                </a:lnTo>
                <a:lnTo>
                  <a:pt x="4237730" y="469090"/>
                </a:lnTo>
                <a:lnTo>
                  <a:pt x="4240924" y="602135"/>
                </a:lnTo>
                <a:lnTo>
                  <a:pt x="4245798" y="734494"/>
                </a:lnTo>
                <a:lnTo>
                  <a:pt x="4251009" y="864796"/>
                </a:lnTo>
                <a:lnTo>
                  <a:pt x="4255715" y="992355"/>
                </a:lnTo>
                <a:lnTo>
                  <a:pt x="4268995" y="1241301"/>
                </a:lnTo>
                <a:lnTo>
                  <a:pt x="4283114" y="1479959"/>
                </a:lnTo>
                <a:lnTo>
                  <a:pt x="4297906" y="1709016"/>
                </a:lnTo>
                <a:lnTo>
                  <a:pt x="4314211" y="1925729"/>
                </a:lnTo>
                <a:lnTo>
                  <a:pt x="4331188" y="2132841"/>
                </a:lnTo>
                <a:lnTo>
                  <a:pt x="4349509" y="2324865"/>
                </a:lnTo>
                <a:lnTo>
                  <a:pt x="4367495" y="2505230"/>
                </a:lnTo>
                <a:lnTo>
                  <a:pt x="4385480" y="2671194"/>
                </a:lnTo>
                <a:lnTo>
                  <a:pt x="4402457" y="2823441"/>
                </a:lnTo>
                <a:lnTo>
                  <a:pt x="4418594" y="2958544"/>
                </a:lnTo>
                <a:lnTo>
                  <a:pt x="4433890" y="3080616"/>
                </a:lnTo>
                <a:lnTo>
                  <a:pt x="4446665" y="3183486"/>
                </a:lnTo>
                <a:lnTo>
                  <a:pt x="4458767" y="3269897"/>
                </a:lnTo>
                <a:lnTo>
                  <a:pt x="4476081" y="3388541"/>
                </a:lnTo>
                <a:lnTo>
                  <a:pt x="4481964" y="3429003"/>
                </a:lnTo>
                <a:lnTo>
                  <a:pt x="3577807" y="3429003"/>
                </a:lnTo>
                <a:lnTo>
                  <a:pt x="0" y="342900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8191" y="5608615"/>
            <a:ext cx="8427076" cy="1105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71058" y="868552"/>
            <a:ext cx="8427076" cy="1105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4000" dirty="0"/>
              <a:t>A labda a föld</a:t>
            </a:r>
            <a:r>
              <a:rPr lang="hu-HU" sz="4000" dirty="0">
                <a:solidFill>
                  <a:srgbClr val="C00000"/>
                </a:solidFill>
              </a:rPr>
              <a:t>ön</a:t>
            </a:r>
            <a:r>
              <a:rPr lang="hu-HU" sz="4000" dirty="0"/>
              <a:t> van.</a:t>
            </a:r>
            <a:endParaRPr lang="tr-TR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90281" y="7216176"/>
            <a:ext cx="3094315" cy="356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1800"/>
              <a:t>A lány az autóban van.</a:t>
            </a:r>
            <a:endParaRPr lang="tr-TR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9EC4991-C136-4F3D-A802-B1D06104177E}"/>
              </a:ext>
            </a:extLst>
          </p:cNvPr>
          <p:cNvSpPr/>
          <p:nvPr/>
        </p:nvSpPr>
        <p:spPr>
          <a:xfrm>
            <a:off x="0" y="6581001"/>
            <a:ext cx="15055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www.freepik.com</a:t>
            </a:r>
          </a:p>
        </p:txBody>
      </p:sp>
    </p:spTree>
    <p:extLst>
      <p:ext uri="{BB962C8B-B14F-4D97-AF65-F5344CB8AC3E}">
        <p14:creationId xmlns:p14="http://schemas.microsoft.com/office/powerpoint/2010/main" val="19141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690" y="70340"/>
            <a:ext cx="11388619" cy="6448337"/>
          </a:xfrm>
        </p:spPr>
        <p:txBody>
          <a:bodyPr>
            <a:noAutofit/>
          </a:bodyPr>
          <a:lstStyle/>
          <a:p>
            <a:r>
              <a:rPr lang="hu-HU" sz="4000" b="1" dirty="0"/>
              <a:t>A magánhangzó-harmónia működése </a:t>
            </a:r>
            <a:r>
              <a:rPr lang="hu-HU" sz="4000" dirty="0"/>
              <a:t/>
            </a:r>
            <a:br>
              <a:rPr lang="hu-HU" sz="4000" dirty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tr-TR" sz="1800" dirty="0"/>
              <a:t>a) A magánhangzóra végződő szavak megkapják hangrendjüknek megfelelő </a:t>
            </a:r>
            <a:r>
              <a:rPr lang="tr-TR" sz="1800" b="1" dirty="0"/>
              <a:t>-ban, -ben </a:t>
            </a:r>
            <a:r>
              <a:rPr lang="tr-TR" sz="1800" dirty="0"/>
              <a:t>ragot: autó</a:t>
            </a:r>
            <a:r>
              <a:rPr lang="tr-TR" sz="1800" b="1" dirty="0"/>
              <a:t>ban, </a:t>
            </a:r>
            <a:r>
              <a:rPr lang="tr-TR" sz="1800" dirty="0"/>
              <a:t>ebédlő</a:t>
            </a:r>
            <a:r>
              <a:rPr lang="tr-TR" sz="1800" b="1" dirty="0"/>
              <a:t>ben</a:t>
            </a:r>
            <a:r>
              <a:rPr lang="tr-TR" sz="1800" dirty="0"/>
              <a:t>. Az </a:t>
            </a:r>
            <a:r>
              <a:rPr lang="tr-TR" sz="1800" b="1" dirty="0"/>
              <a:t>a</a:t>
            </a:r>
            <a:r>
              <a:rPr lang="tr-TR" sz="1800" dirty="0"/>
              <a:t>-ra végződők </a:t>
            </a:r>
            <a:r>
              <a:rPr lang="tr-TR" sz="1800" b="1" dirty="0"/>
              <a:t>á</a:t>
            </a:r>
            <a:r>
              <a:rPr lang="tr-TR" sz="1800" dirty="0"/>
              <a:t>-ra változtatják az utolsó hangot, az </a:t>
            </a:r>
            <a:r>
              <a:rPr lang="tr-TR" sz="1800" b="1" dirty="0"/>
              <a:t>e</a:t>
            </a:r>
            <a:r>
              <a:rPr lang="tr-TR" sz="1800" dirty="0"/>
              <a:t>-re végződők </a:t>
            </a:r>
            <a:r>
              <a:rPr lang="tr-TR" sz="1800" b="1" dirty="0"/>
              <a:t>é</a:t>
            </a:r>
            <a:r>
              <a:rPr lang="tr-TR" sz="1800" dirty="0"/>
              <a:t>-re: </a:t>
            </a:r>
            <a:br>
              <a:rPr lang="tr-TR" sz="1800" dirty="0"/>
            </a:br>
            <a:r>
              <a:rPr lang="tr-TR" sz="1800" dirty="0"/>
              <a:t/>
            </a:r>
            <a:br>
              <a:rPr lang="tr-TR" sz="1800" dirty="0"/>
            </a:br>
            <a:r>
              <a:rPr lang="tr-TR" sz="1800" dirty="0"/>
              <a:t>táska→ tásk</a:t>
            </a:r>
            <a:r>
              <a:rPr lang="tr-TR" sz="1800" b="1" dirty="0"/>
              <a:t>á</a:t>
            </a:r>
            <a:r>
              <a:rPr lang="tr-TR" sz="1800" dirty="0"/>
              <a:t>ban, lecke→leck</a:t>
            </a:r>
            <a:r>
              <a:rPr lang="tr-TR" sz="1800" b="1" dirty="0"/>
              <a:t>é</a:t>
            </a:r>
            <a:r>
              <a:rPr lang="tr-TR" sz="1800" dirty="0"/>
              <a:t>ben </a:t>
            </a:r>
            <a:br>
              <a:rPr lang="tr-TR" sz="1800" dirty="0"/>
            </a:br>
            <a:r>
              <a:rPr lang="hu-HU" sz="1800" dirty="0"/>
              <a:t>b) A mély (a,á, o, ó, u, ú) hangokat tartalmazó vagy vegyes szavak, valamint az összetett, utolsó tagjukban mély hangrendűek </a:t>
            </a:r>
            <a:r>
              <a:rPr lang="hu-HU" sz="1800" b="1" dirty="0"/>
              <a:t>-ban </a:t>
            </a:r>
            <a:r>
              <a:rPr lang="hu-HU" sz="1800" dirty="0"/>
              <a:t>ragot kapnak: </a:t>
            </a:r>
            <a:br>
              <a:rPr lang="hu-HU" sz="1800" dirty="0"/>
            </a:br>
            <a:r>
              <a:rPr lang="tr-TR" sz="1800" dirty="0"/>
              <a:t/>
            </a:r>
            <a:br>
              <a:rPr lang="tr-TR" sz="1800" dirty="0"/>
            </a:br>
            <a:r>
              <a:rPr lang="tr-TR" sz="1800" dirty="0"/>
              <a:t>ház</a:t>
            </a:r>
            <a:r>
              <a:rPr lang="tr-TR" sz="1800" b="1" dirty="0"/>
              <a:t>ban, </a:t>
            </a:r>
            <a:r>
              <a:rPr lang="tr-TR" sz="1800" dirty="0"/>
              <a:t>könyvtár</a:t>
            </a:r>
            <a:r>
              <a:rPr lang="tr-TR" sz="1800" b="1" dirty="0"/>
              <a:t>ban. </a:t>
            </a:r>
            <a:r>
              <a:rPr lang="tr-TR" sz="1800" dirty="0"/>
              <a:t/>
            </a:r>
            <a:br>
              <a:rPr lang="tr-TR" sz="1800" dirty="0"/>
            </a:br>
            <a:r>
              <a:rPr lang="tr-TR" sz="1800" dirty="0"/>
              <a:t>c) A magas hangokat, valamint az utolsó tagjukban magas hangokat tartalmazó szavak </a:t>
            </a:r>
            <a:r>
              <a:rPr lang="tr-TR" sz="1800" b="1" dirty="0"/>
              <a:t>-ben </a:t>
            </a:r>
            <a:r>
              <a:rPr lang="tr-TR" sz="1800" dirty="0"/>
              <a:t>ragot kapnak: </a:t>
            </a:r>
            <a:br>
              <a:rPr lang="tr-TR" sz="1800" dirty="0"/>
            </a:br>
            <a:r>
              <a:rPr lang="tr-TR" sz="1800" dirty="0"/>
              <a:t/>
            </a:r>
            <a:br>
              <a:rPr lang="tr-TR" sz="1800" dirty="0"/>
            </a:br>
            <a:r>
              <a:rPr lang="tr-TR" sz="1800" dirty="0"/>
              <a:t>étterem</a:t>
            </a:r>
            <a:r>
              <a:rPr lang="tr-TR" sz="1800" b="1" dirty="0"/>
              <a:t>ben</a:t>
            </a:r>
            <a:r>
              <a:rPr lang="tr-TR" sz="1800" dirty="0"/>
              <a:t>, állatkert</a:t>
            </a:r>
            <a:r>
              <a:rPr lang="tr-TR" sz="1800" b="1" dirty="0"/>
              <a:t>ben. </a:t>
            </a:r>
            <a:r>
              <a:rPr lang="tr-TR" sz="1800" dirty="0"/>
              <a:t/>
            </a:r>
            <a:br>
              <a:rPr lang="tr-TR" sz="1800" dirty="0"/>
            </a:br>
            <a:r>
              <a:rPr lang="tr-TR" sz="1800" dirty="0"/>
              <a:t>d) Az idegen városok, országok -</a:t>
            </a:r>
            <a:r>
              <a:rPr lang="tr-TR" sz="1800" b="1" dirty="0"/>
              <a:t>ban, -ben </a:t>
            </a:r>
            <a:r>
              <a:rPr lang="tr-TR" sz="1800" dirty="0"/>
              <a:t>ragot kapnak: </a:t>
            </a:r>
            <a:br>
              <a:rPr lang="tr-TR" sz="1800" dirty="0"/>
            </a:br>
            <a:r>
              <a:rPr lang="tr-TR" sz="1800" dirty="0"/>
              <a:t/>
            </a:r>
            <a:br>
              <a:rPr lang="tr-TR" sz="1800" dirty="0"/>
            </a:br>
            <a:r>
              <a:rPr lang="tr-TR" sz="1800" dirty="0"/>
              <a:t>London</a:t>
            </a:r>
            <a:r>
              <a:rPr lang="tr-TR" sz="1800" b="1" dirty="0"/>
              <a:t>ban</a:t>
            </a:r>
            <a:r>
              <a:rPr lang="tr-TR" sz="1800" dirty="0"/>
              <a:t>, Bécs</a:t>
            </a:r>
            <a:r>
              <a:rPr lang="tr-TR" sz="1800" b="1" dirty="0"/>
              <a:t>ben</a:t>
            </a:r>
            <a:r>
              <a:rPr lang="tr-TR" sz="1800" dirty="0"/>
              <a:t>, Olaszország</a:t>
            </a:r>
            <a:r>
              <a:rPr lang="tr-TR" sz="1800" b="1" dirty="0"/>
              <a:t>ban</a:t>
            </a:r>
            <a:r>
              <a:rPr lang="tr-TR" sz="1800" dirty="0"/>
              <a:t>. 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>____</a:t>
            </a:r>
            <a:br>
              <a:rPr lang="hu-HU" sz="1800" dirty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tr-TR" sz="1800" b="1" dirty="0"/>
              <a:t>!!</a:t>
            </a:r>
            <a:r>
              <a:rPr lang="hu-HU" sz="1800" b="1" dirty="0"/>
              <a:t> </a:t>
            </a:r>
            <a:r>
              <a:rPr lang="tr-TR" sz="1800" dirty="0"/>
              <a:t>A magyar városok után egyszer </a:t>
            </a:r>
            <a:r>
              <a:rPr lang="tr-TR" sz="1800" b="1" dirty="0"/>
              <a:t>-ban, -ben</a:t>
            </a:r>
            <a:r>
              <a:rPr lang="tr-TR" sz="1800" dirty="0"/>
              <a:t>, máskor </a:t>
            </a:r>
            <a:r>
              <a:rPr lang="tr-TR" sz="1800" b="1" dirty="0"/>
              <a:t>-n, -on, -en, -ön </a:t>
            </a:r>
            <a:r>
              <a:rPr lang="tr-TR" sz="1800" dirty="0"/>
              <a:t>ragokat használunk: </a:t>
            </a:r>
            <a:br>
              <a:rPr lang="tr-TR" sz="1800" dirty="0"/>
            </a:br>
            <a:r>
              <a:rPr lang="tr-TR" sz="1800" dirty="0"/>
              <a:t>Győr</a:t>
            </a:r>
            <a:r>
              <a:rPr lang="tr-TR" sz="1800" b="1" dirty="0"/>
              <a:t>ben</a:t>
            </a:r>
            <a:r>
              <a:rPr lang="tr-TR" sz="1800" dirty="0"/>
              <a:t>, Pécs</a:t>
            </a:r>
            <a:r>
              <a:rPr lang="tr-TR" sz="1800" b="1" dirty="0"/>
              <a:t>en</a:t>
            </a:r>
            <a:r>
              <a:rPr lang="tr-TR" sz="1800" dirty="0"/>
              <a:t>, Debrecen</a:t>
            </a:r>
            <a:r>
              <a:rPr lang="tr-TR" sz="1800" b="1" dirty="0"/>
              <a:t>ben</a:t>
            </a:r>
            <a:r>
              <a:rPr lang="tr-TR" sz="1800" dirty="0"/>
              <a:t>, Sopron</a:t>
            </a:r>
            <a:r>
              <a:rPr lang="tr-TR" sz="1800" b="1" dirty="0"/>
              <a:t>ban</a:t>
            </a:r>
            <a:r>
              <a:rPr lang="tr-TR" sz="1800" dirty="0"/>
              <a:t>, Eger</a:t>
            </a:r>
            <a:r>
              <a:rPr lang="tr-TR" sz="1800" b="1" dirty="0"/>
              <a:t>ben</a:t>
            </a:r>
            <a:r>
              <a:rPr lang="tr-TR" sz="1800" dirty="0"/>
              <a:t>, Kőszeg</a:t>
            </a:r>
            <a:r>
              <a:rPr lang="tr-TR" sz="1800" b="1" dirty="0"/>
              <a:t>en 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Magyarország→ Magyarországon.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90281" y="7216176"/>
            <a:ext cx="3094315" cy="356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A lány az autóban van.</a:t>
            </a:r>
            <a:endParaRPr lang="tr-TR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539687" y="6666303"/>
            <a:ext cx="7751678" cy="2659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spcAft>
                <a:spcPts val="600"/>
              </a:spcAft>
            </a:pPr>
            <a:r>
              <a:rPr lang="en-US" sz="1050" dirty="0" err="1">
                <a:solidFill>
                  <a:schemeClr val="accent4">
                    <a:lumMod val="75000"/>
                  </a:schemeClr>
                </a:solidFill>
              </a:rPr>
              <a:t>Forrás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</a:rPr>
              <a:t>: SZILI, </a:t>
            </a:r>
            <a:r>
              <a:rPr lang="en-US" sz="1050" dirty="0" err="1">
                <a:solidFill>
                  <a:schemeClr val="accent4">
                    <a:lumMod val="75000"/>
                  </a:schemeClr>
                </a:solidFill>
              </a:rPr>
              <a:t>Katalin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</a:rPr>
              <a:t>, Magyar </a:t>
            </a:r>
            <a:r>
              <a:rPr lang="en-US" sz="1050" dirty="0" err="1">
                <a:solidFill>
                  <a:schemeClr val="accent4">
                    <a:lumMod val="75000"/>
                  </a:schemeClr>
                </a:solidFill>
              </a:rPr>
              <a:t>utca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</a:rPr>
              <a:t> 1, </a:t>
            </a:r>
            <a:r>
              <a:rPr lang="en-US" sz="1050" dirty="0" err="1" smtClean="0">
                <a:solidFill>
                  <a:schemeClr val="accent4">
                    <a:lumMod val="75000"/>
                  </a:schemeClr>
                </a:solidFill>
              </a:rPr>
              <a:t>Budape</a:t>
            </a:r>
            <a:r>
              <a:rPr lang="hu-HU" sz="1050" dirty="0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US" sz="1050" dirty="0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</a:rPr>
              <a:t>, ELTE Magyar mint </a:t>
            </a:r>
            <a:r>
              <a:rPr lang="en-US" sz="1050" dirty="0" err="1">
                <a:solidFill>
                  <a:schemeClr val="accent4">
                    <a:lumMod val="75000"/>
                  </a:schemeClr>
                </a:solidFill>
              </a:rPr>
              <a:t>idegen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accent4">
                    <a:lumMod val="75000"/>
                  </a:schemeClr>
                </a:solidFill>
              </a:rPr>
              <a:t>nyelv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accent4">
                    <a:lumMod val="75000"/>
                  </a:schemeClr>
                </a:solidFill>
              </a:rPr>
              <a:t>módszertani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accent4">
                    <a:lumMod val="75000"/>
                  </a:schemeClr>
                </a:solidFill>
              </a:rPr>
              <a:t>műhely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</a:rPr>
              <a:t>, 2018</a:t>
            </a:r>
            <a:r>
              <a:rPr lang="en-US" sz="1050" dirty="0"/>
              <a:t>.</a:t>
            </a:r>
          </a:p>
          <a:p>
            <a:pPr marL="0">
              <a:spcBef>
                <a:spcPct val="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E6A222EB-A81E-4238-B08D-AAB1828C8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014676C-074B-475A-8346-9C901C86C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79C4C8E-197B-4679-AE96-B5147F971C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hu-HU" dirty="0"/>
              <a:t>A névutók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40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67CA421-FA2B-47ED-A101-F8BBEBB29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6063" y="2947305"/>
            <a:ext cx="3872451" cy="963387"/>
          </a:xfrm>
        </p:spPr>
        <p:txBody>
          <a:bodyPr>
            <a:normAutofit/>
          </a:bodyPr>
          <a:lstStyle/>
          <a:p>
            <a:r>
              <a:rPr lang="hu-HU" sz="5400" dirty="0">
                <a:solidFill>
                  <a:srgbClr val="EBEBEB"/>
                </a:solidFill>
              </a:rPr>
              <a:t>A névutók</a:t>
            </a:r>
            <a:endParaRPr lang="tr-TR" sz="5400" dirty="0">
              <a:solidFill>
                <a:srgbClr val="EBEBEB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2425D82-CD5E-45A4-9542-70951E59F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21DB897-A621-4D5F-AC81-91199AC43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57" t="20830" r="27007" b="5895"/>
          <a:stretch/>
        </p:blipFill>
        <p:spPr>
          <a:xfrm>
            <a:off x="955392" y="1081662"/>
            <a:ext cx="6275584" cy="4699868"/>
          </a:xfrm>
          <a:prstGeom prst="rect">
            <a:avLst/>
          </a:prstGeom>
          <a:effectLst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539687" y="6666303"/>
            <a:ext cx="7751678" cy="2659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spcAft>
                <a:spcPts val="600"/>
              </a:spcAft>
            </a:pPr>
            <a:r>
              <a:rPr lang="en-US" sz="1050" dirty="0" err="1">
                <a:solidFill>
                  <a:schemeClr val="accent4">
                    <a:lumMod val="75000"/>
                  </a:schemeClr>
                </a:solidFill>
              </a:rPr>
              <a:t>Forrás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</a:rPr>
              <a:t>: SZILI, </a:t>
            </a:r>
            <a:r>
              <a:rPr lang="en-US" sz="1050" dirty="0" err="1">
                <a:solidFill>
                  <a:schemeClr val="accent4">
                    <a:lumMod val="75000"/>
                  </a:schemeClr>
                </a:solidFill>
              </a:rPr>
              <a:t>Katalin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</a:rPr>
              <a:t>, Magyar </a:t>
            </a:r>
            <a:r>
              <a:rPr lang="en-US" sz="1050" dirty="0" err="1">
                <a:solidFill>
                  <a:schemeClr val="accent4">
                    <a:lumMod val="75000"/>
                  </a:schemeClr>
                </a:solidFill>
              </a:rPr>
              <a:t>utca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</a:rPr>
              <a:t> 1, </a:t>
            </a:r>
            <a:r>
              <a:rPr lang="en-US" sz="1050" dirty="0" err="1" smtClean="0">
                <a:solidFill>
                  <a:schemeClr val="accent4">
                    <a:lumMod val="75000"/>
                  </a:schemeClr>
                </a:solidFill>
              </a:rPr>
              <a:t>Budape</a:t>
            </a:r>
            <a:r>
              <a:rPr lang="hu-HU" sz="1050" dirty="0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US" sz="1050" dirty="0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</a:rPr>
              <a:t>, ELTE Magyar mint </a:t>
            </a:r>
            <a:r>
              <a:rPr lang="en-US" sz="1050" dirty="0" err="1">
                <a:solidFill>
                  <a:schemeClr val="accent4">
                    <a:lumMod val="75000"/>
                  </a:schemeClr>
                </a:solidFill>
              </a:rPr>
              <a:t>idegen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accent4">
                    <a:lumMod val="75000"/>
                  </a:schemeClr>
                </a:solidFill>
              </a:rPr>
              <a:t>nyelv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accent4">
                    <a:lumMod val="75000"/>
                  </a:schemeClr>
                </a:solidFill>
              </a:rPr>
              <a:t>módszertani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accent4">
                    <a:lumMod val="75000"/>
                  </a:schemeClr>
                </a:solidFill>
              </a:rPr>
              <a:t>műhely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</a:rPr>
              <a:t>, 2018</a:t>
            </a:r>
            <a:r>
              <a:rPr lang="en-US" sz="1050" dirty="0"/>
              <a:t>.</a:t>
            </a:r>
          </a:p>
          <a:p>
            <a:pPr marL="0">
              <a:spcBef>
                <a:spcPct val="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52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151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Hol van a...?</vt:lpstr>
      <vt:lpstr>Hol van a macska?</vt:lpstr>
      <vt:lpstr>Hol van a macska?</vt:lpstr>
      <vt:lpstr>Hol van a macska?</vt:lpstr>
      <vt:lpstr>A lány az autóban van.</vt:lpstr>
      <vt:lpstr>A kávé az asztalon van.</vt:lpstr>
      <vt:lpstr>A magánhangzó-harmónia működése   a) A magánhangzóra végződő szavak megkapják hangrendjüknek megfelelő -ban, -ben ragot: autóban, ebédlőben. Az a-ra végződők á-ra változtatják az utolsó hangot, az e-re végződők é-re:   táska→ táskában, lecke→leckében  b) A mély (a,á, o, ó, u, ú) hangokat tartalmazó vagy vegyes szavak, valamint az összetett, utolsó tagjukban mély hangrendűek -ban ragot kapnak:   házban, könyvtárban.  c) A magas hangokat, valamint az utolsó tagjukban magas hangokat tartalmazó szavak -ben ragot kapnak:   étteremben, állatkertben.  d) Az idegen városok, országok -ban, -ben ragot kapnak:   Londonban, Bécsben, Olaszországban.  ____  !! A magyar városok után egyszer -ban, -ben, máskor -n, -on, -en, -ön ragokat használunk:  Győrben, Pécsen, Debrecenben, Sopronban, Egerben, Kőszegen  Magyarország→ Magyarországon. </vt:lpstr>
      <vt:lpstr>A névutók</vt:lpstr>
      <vt:lpstr>A névutók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 van a...?</dc:title>
  <dc:creator>Yakup Yildizlar</dc:creator>
  <cp:lastModifiedBy>Éva Tóth</cp:lastModifiedBy>
  <cp:revision>4</cp:revision>
  <dcterms:created xsi:type="dcterms:W3CDTF">2020-05-10T22:13:10Z</dcterms:created>
  <dcterms:modified xsi:type="dcterms:W3CDTF">2020-05-10T23:13:25Z</dcterms:modified>
</cp:coreProperties>
</file>