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785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305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8942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7483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4951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8326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0705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4953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5684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474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91F7-E098-4A77-8AD8-841D51B2DCC0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6527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491F7-E098-4A77-8AD8-841D51B2DCC0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460A2-A87A-4994-BBC3-275D83E8B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1842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017767" y="858741"/>
            <a:ext cx="10026595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solidFill>
                  <a:srgbClr val="FF0000"/>
                </a:solidFill>
              </a:rPr>
              <a:t>Çökelme </a:t>
            </a:r>
            <a:r>
              <a:rPr lang="tr-TR" sz="2000" dirty="0" err="1" smtClean="0">
                <a:solidFill>
                  <a:srgbClr val="FF0000"/>
                </a:solidFill>
              </a:rPr>
              <a:t>Titrasyonları</a:t>
            </a:r>
            <a:endParaRPr lang="tr-TR" sz="2000" dirty="0" smtClean="0">
              <a:solidFill>
                <a:srgbClr val="FF0000"/>
              </a:solidFill>
            </a:endParaRPr>
          </a:p>
          <a:p>
            <a:endParaRPr lang="tr-TR" sz="2000" dirty="0" smtClean="0"/>
          </a:p>
          <a:p>
            <a:r>
              <a:rPr lang="tr-TR" sz="2000" dirty="0"/>
              <a:t> </a:t>
            </a:r>
            <a:r>
              <a:rPr lang="tr-TR" sz="2000" dirty="0" err="1" smtClean="0"/>
              <a:t>AgCl</a:t>
            </a:r>
            <a:r>
              <a:rPr lang="tr-TR" sz="2000" dirty="0" smtClean="0"/>
              <a:t>   </a:t>
            </a:r>
            <a:r>
              <a:rPr lang="tr-TR" sz="2000" dirty="0" smtClean="0">
                <a:sym typeface="Symbol" panose="05050102010706020507" pitchFamily="18" charset="2"/>
              </a:rPr>
              <a:t></a:t>
            </a:r>
            <a:r>
              <a:rPr lang="tr-TR" sz="2000" dirty="0" smtClean="0"/>
              <a:t> </a:t>
            </a:r>
            <a:r>
              <a:rPr lang="tr-TR" sz="2000" dirty="0" err="1" smtClean="0"/>
              <a:t>Ag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 +Cl</a:t>
            </a:r>
            <a:r>
              <a:rPr lang="tr-TR" sz="2000" baseline="30000" dirty="0" smtClean="0"/>
              <a:t>-</a:t>
            </a:r>
            <a:r>
              <a:rPr lang="tr-TR" sz="2000" dirty="0" smtClean="0"/>
              <a:t>  şeklinde </a:t>
            </a:r>
            <a:r>
              <a:rPr lang="tr-TR" sz="2000" dirty="0" err="1" smtClean="0"/>
              <a:t>verlen</a:t>
            </a:r>
            <a:r>
              <a:rPr lang="tr-TR" sz="2000" dirty="0" smtClean="0"/>
              <a:t> bir reaksiyon için </a:t>
            </a:r>
            <a:r>
              <a:rPr lang="tr-TR" sz="2000" dirty="0" err="1" smtClean="0"/>
              <a:t>Kçç</a:t>
            </a:r>
            <a:r>
              <a:rPr lang="tr-TR" sz="2000" dirty="0" smtClean="0"/>
              <a:t> çözünürlük çarpımı veya doygunluk </a:t>
            </a:r>
          </a:p>
          <a:p>
            <a:endParaRPr lang="tr-TR" sz="2000" dirty="0"/>
          </a:p>
          <a:p>
            <a:r>
              <a:rPr lang="tr-TR" sz="2000" dirty="0" smtClean="0"/>
              <a:t>çarpımı ifadesi , </a:t>
            </a:r>
          </a:p>
          <a:p>
            <a:endParaRPr lang="tr-TR" sz="2000" dirty="0"/>
          </a:p>
          <a:p>
            <a:r>
              <a:rPr lang="tr-TR" sz="2000" dirty="0" smtClean="0"/>
              <a:t>K</a:t>
            </a:r>
            <a:r>
              <a:rPr lang="tr-TR" sz="2000" baseline="-25000" dirty="0" smtClean="0"/>
              <a:t>ÇÇ</a:t>
            </a:r>
            <a:r>
              <a:rPr lang="tr-TR" sz="2000" dirty="0" smtClean="0"/>
              <a:t>= [</a:t>
            </a:r>
            <a:r>
              <a:rPr lang="tr-TR" sz="2000" dirty="0" err="1" smtClean="0"/>
              <a:t>Ag</a:t>
            </a:r>
            <a:r>
              <a:rPr lang="tr-TR" sz="2000" baseline="30000" dirty="0" smtClean="0"/>
              <a:t> +</a:t>
            </a:r>
            <a:r>
              <a:rPr lang="tr-TR" sz="2000" dirty="0" smtClean="0"/>
              <a:t>][Cl-] şeklinde formüle edilmektedir.</a:t>
            </a:r>
          </a:p>
          <a:p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Bu ifade şekline göre çözünürlük çarpımı doymuş bir tuz çözeltisinde bulunan iyonların </a:t>
            </a:r>
            <a:r>
              <a:rPr lang="tr-TR" sz="2000" dirty="0" err="1" smtClean="0"/>
              <a:t>molar</a:t>
            </a:r>
            <a:r>
              <a:rPr lang="tr-TR" sz="2000" dirty="0" smtClean="0"/>
              <a:t> konsantrasyonları çarpımına eşit olan değerdir. </a:t>
            </a: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pK</a:t>
            </a:r>
            <a:r>
              <a:rPr lang="tr-TR" sz="2000" baseline="-25000" dirty="0" err="1" smtClean="0"/>
              <a:t>çç</a:t>
            </a:r>
            <a:r>
              <a:rPr lang="tr-TR" sz="2000" dirty="0" smtClean="0"/>
              <a:t> =-</a:t>
            </a:r>
            <a:r>
              <a:rPr lang="tr-TR" sz="2000" dirty="0" err="1" smtClean="0"/>
              <a:t>Log</a:t>
            </a:r>
            <a:r>
              <a:rPr lang="tr-TR" sz="2000" dirty="0" smtClean="0"/>
              <a:t> K</a:t>
            </a:r>
            <a:r>
              <a:rPr lang="tr-TR" sz="2000" baseline="-25000" dirty="0" smtClean="0"/>
              <a:t>ÇÇ </a:t>
            </a:r>
            <a:r>
              <a:rPr lang="tr-TR" sz="2000" dirty="0" smtClean="0"/>
              <a:t>olarak ifade edilmektedir.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endParaRPr lang="tr-TR" sz="2000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7403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715617" y="826936"/>
            <a:ext cx="1095689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Tuzların çözünürlüğü sıcaklı ile artığı için </a:t>
            </a:r>
            <a:r>
              <a:rPr lang="tr-TR" dirty="0" err="1" smtClean="0"/>
              <a:t>Kçç</a:t>
            </a:r>
            <a:r>
              <a:rPr lang="tr-TR" dirty="0" smtClean="0"/>
              <a:t> </a:t>
            </a:r>
            <a:r>
              <a:rPr lang="tr-TR" dirty="0" err="1" smtClean="0"/>
              <a:t>değeride</a:t>
            </a:r>
            <a:r>
              <a:rPr lang="tr-TR" dirty="0" smtClean="0"/>
              <a:t> sıcaklıkla artmaktadır. </a:t>
            </a:r>
          </a:p>
          <a:p>
            <a:endParaRPr lang="tr-TR" dirty="0"/>
          </a:p>
          <a:p>
            <a:r>
              <a:rPr lang="tr-TR" dirty="0" smtClean="0">
                <a:solidFill>
                  <a:srgbClr val="FF0000"/>
                </a:solidFill>
              </a:rPr>
              <a:t>Örnek :</a:t>
            </a:r>
          </a:p>
          <a:p>
            <a:endParaRPr lang="tr-TR" dirty="0"/>
          </a:p>
          <a:p>
            <a:r>
              <a:rPr lang="tr-TR" dirty="0" err="1" smtClean="0"/>
              <a:t>AgI</a:t>
            </a:r>
            <a:r>
              <a:rPr lang="tr-TR" dirty="0" smtClean="0"/>
              <a:t> ün </a:t>
            </a:r>
            <a:r>
              <a:rPr lang="tr-TR" dirty="0" err="1" smtClean="0"/>
              <a:t>K</a:t>
            </a:r>
            <a:r>
              <a:rPr lang="tr-TR" baseline="-25000" dirty="0" err="1" smtClean="0"/>
              <a:t>çç</a:t>
            </a:r>
            <a:r>
              <a:rPr lang="tr-TR" dirty="0" smtClean="0"/>
              <a:t> = 8.5x10</a:t>
            </a:r>
            <a:r>
              <a:rPr lang="tr-TR" baseline="30000" dirty="0" smtClean="0"/>
              <a:t>-17</a:t>
            </a:r>
            <a:r>
              <a:rPr lang="tr-TR" dirty="0" smtClean="0"/>
              <a:t> olduğuna göre </a:t>
            </a:r>
            <a:r>
              <a:rPr lang="tr-TR" dirty="0" err="1" smtClean="0"/>
              <a:t>herbir</a:t>
            </a:r>
            <a:r>
              <a:rPr lang="tr-TR" dirty="0" smtClean="0"/>
              <a:t> iyonun çözünürlüğünü hesaplayınız?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Çözüm:</a:t>
            </a:r>
          </a:p>
          <a:p>
            <a:endParaRPr lang="tr-TR" dirty="0"/>
          </a:p>
          <a:p>
            <a:r>
              <a:rPr lang="tr-TR" dirty="0" smtClean="0"/>
              <a:t>         </a:t>
            </a:r>
            <a:r>
              <a:rPr lang="tr-TR" dirty="0" err="1" smtClean="0"/>
              <a:t>AgI</a:t>
            </a:r>
            <a:r>
              <a:rPr lang="tr-TR" dirty="0" smtClean="0"/>
              <a:t> </a:t>
            </a:r>
            <a:r>
              <a:rPr lang="tr-TR" dirty="0" smtClean="0">
                <a:sym typeface="Symbol" panose="05050102010706020507" pitchFamily="18" charset="2"/>
              </a:rPr>
              <a:t></a:t>
            </a:r>
            <a:r>
              <a:rPr lang="tr-TR" dirty="0" smtClean="0"/>
              <a:t>    </a:t>
            </a:r>
            <a:r>
              <a:rPr lang="tr-TR" dirty="0" err="1" smtClean="0"/>
              <a:t>Ag</a:t>
            </a:r>
            <a:r>
              <a:rPr lang="tr-TR" baseline="30000" dirty="0" smtClean="0"/>
              <a:t>+</a:t>
            </a:r>
            <a:r>
              <a:rPr lang="tr-TR" dirty="0" smtClean="0"/>
              <a:t> +  I</a:t>
            </a:r>
            <a:r>
              <a:rPr lang="tr-TR" baseline="30000" dirty="0" smtClean="0"/>
              <a:t>-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 </a:t>
            </a:r>
            <a:r>
              <a:rPr lang="tr-TR" dirty="0" err="1" smtClean="0"/>
              <a:t>Kçç</a:t>
            </a:r>
            <a:r>
              <a:rPr lang="tr-TR" dirty="0" smtClean="0"/>
              <a:t>= [</a:t>
            </a:r>
            <a:r>
              <a:rPr lang="tr-TR" dirty="0" err="1" smtClean="0"/>
              <a:t>Ag</a:t>
            </a:r>
            <a:r>
              <a:rPr lang="tr-TR" baseline="30000" dirty="0" smtClean="0"/>
              <a:t>+</a:t>
            </a:r>
            <a:r>
              <a:rPr lang="tr-TR" dirty="0" smtClean="0"/>
              <a:t>] [I</a:t>
            </a:r>
            <a:r>
              <a:rPr lang="tr-TR" baseline="30000" dirty="0" smtClean="0"/>
              <a:t>-</a:t>
            </a:r>
            <a:r>
              <a:rPr lang="tr-TR" dirty="0" smtClean="0"/>
              <a:t>] = [S][S] = [S]</a:t>
            </a:r>
            <a:r>
              <a:rPr lang="tr-TR" baseline="30000" dirty="0" smtClean="0"/>
              <a:t>2</a:t>
            </a:r>
            <a:r>
              <a:rPr lang="tr-TR" dirty="0" smtClean="0"/>
              <a:t> = </a:t>
            </a:r>
            <a:r>
              <a:rPr lang="tr-TR" dirty="0" smtClean="0"/>
              <a:t>8.5x10</a:t>
            </a:r>
            <a:r>
              <a:rPr lang="tr-TR" baseline="30000" dirty="0" smtClean="0"/>
              <a:t>-17     </a:t>
            </a:r>
            <a:r>
              <a:rPr lang="tr-TR" dirty="0" smtClean="0"/>
              <a:t>  S= </a:t>
            </a:r>
            <a:r>
              <a:rPr lang="tr-TR" dirty="0" smtClean="0">
                <a:sym typeface="Symbol" panose="05050102010706020507" pitchFamily="18" charset="2"/>
              </a:rPr>
              <a:t> </a:t>
            </a:r>
            <a:r>
              <a:rPr lang="tr-TR" dirty="0" smtClean="0"/>
              <a:t>8.5x10</a:t>
            </a:r>
            <a:r>
              <a:rPr lang="tr-TR" baseline="30000" dirty="0" smtClean="0"/>
              <a:t>-17    </a:t>
            </a:r>
            <a:r>
              <a:rPr lang="tr-TR" dirty="0" smtClean="0"/>
              <a:t>şeklinde hesaplanır.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5276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097280" y="1081377"/>
            <a:ext cx="8984974" cy="4873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solidFill>
                  <a:srgbClr val="FF0000"/>
                </a:solidFill>
              </a:rPr>
              <a:t>Örnek:</a:t>
            </a:r>
          </a:p>
          <a:p>
            <a:endParaRPr lang="tr-TR" sz="2000" dirty="0"/>
          </a:p>
          <a:p>
            <a:r>
              <a:rPr lang="tr-TR" sz="2000" dirty="0" err="1" smtClean="0"/>
              <a:t>Zn</a:t>
            </a:r>
            <a:r>
              <a:rPr lang="tr-TR" sz="2000" dirty="0" smtClean="0"/>
              <a:t>(OH)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 </a:t>
            </a:r>
            <a:r>
              <a:rPr lang="tr-TR" sz="2000" dirty="0" err="1" smtClean="0"/>
              <a:t>nin</a:t>
            </a:r>
            <a:r>
              <a:rPr lang="tr-TR" sz="2000" dirty="0" smtClean="0"/>
              <a:t> 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çç</a:t>
            </a:r>
            <a:r>
              <a:rPr lang="tr-TR" sz="2000" dirty="0" smtClean="0"/>
              <a:t> = 4.5x10</a:t>
            </a:r>
            <a:r>
              <a:rPr lang="tr-TR" sz="2000" baseline="30000" dirty="0" smtClean="0"/>
              <a:t>-17</a:t>
            </a:r>
            <a:r>
              <a:rPr lang="tr-TR" sz="2000" dirty="0" smtClean="0"/>
              <a:t> olduğuna göre OH</a:t>
            </a:r>
            <a:r>
              <a:rPr lang="tr-TR" sz="2000" baseline="30000" dirty="0" smtClean="0"/>
              <a:t>-</a:t>
            </a:r>
            <a:r>
              <a:rPr lang="tr-TR" sz="2000" dirty="0" smtClean="0"/>
              <a:t> iyonunun </a:t>
            </a:r>
            <a:r>
              <a:rPr lang="tr-TR" sz="2000" dirty="0" err="1" smtClean="0"/>
              <a:t>molar</a:t>
            </a:r>
            <a:r>
              <a:rPr lang="tr-TR" sz="2000" dirty="0" smtClean="0"/>
              <a:t> çözünürlüğünü hesaplayınız?</a:t>
            </a:r>
          </a:p>
          <a:p>
            <a:endParaRPr lang="tr-TR" sz="2000" dirty="0"/>
          </a:p>
          <a:p>
            <a:endParaRPr lang="tr-TR" sz="2000" dirty="0" smtClean="0"/>
          </a:p>
          <a:p>
            <a:r>
              <a:rPr lang="tr-TR" sz="2000" dirty="0" smtClean="0">
                <a:solidFill>
                  <a:srgbClr val="FF0000"/>
                </a:solidFill>
              </a:rPr>
              <a:t>Çözüm:</a:t>
            </a:r>
          </a:p>
          <a:p>
            <a:endParaRPr lang="tr-TR" sz="2000" dirty="0"/>
          </a:p>
          <a:p>
            <a:r>
              <a:rPr lang="tr-TR" sz="2000" dirty="0" smtClean="0"/>
              <a:t> </a:t>
            </a:r>
            <a:r>
              <a:rPr lang="tr-TR" sz="2000" dirty="0" err="1" smtClean="0"/>
              <a:t>Zn</a:t>
            </a:r>
            <a:r>
              <a:rPr lang="tr-TR" sz="2000" dirty="0" smtClean="0"/>
              <a:t>(OH)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  </a:t>
            </a:r>
            <a:r>
              <a:rPr lang="tr-TR" sz="2000" dirty="0" smtClean="0">
                <a:sym typeface="Symbol" panose="05050102010706020507" pitchFamily="18" charset="2"/>
              </a:rPr>
              <a:t> Zn</a:t>
            </a:r>
            <a:r>
              <a:rPr lang="tr-TR" sz="2000" baseline="30000" dirty="0" smtClean="0">
                <a:sym typeface="Symbol" panose="05050102010706020507" pitchFamily="18" charset="2"/>
              </a:rPr>
              <a:t>+2</a:t>
            </a:r>
            <a:r>
              <a:rPr lang="tr-TR" sz="2000" dirty="0" smtClean="0">
                <a:sym typeface="Symbol" panose="05050102010706020507" pitchFamily="18" charset="2"/>
              </a:rPr>
              <a:t> + 2 </a:t>
            </a:r>
            <a:r>
              <a:rPr lang="tr-TR" sz="2000" dirty="0" smtClean="0"/>
              <a:t>OH</a:t>
            </a:r>
            <a:r>
              <a:rPr lang="tr-TR" sz="2000" baseline="30000" dirty="0" smtClean="0"/>
              <a:t>-</a:t>
            </a:r>
          </a:p>
          <a:p>
            <a:endParaRPr lang="tr-TR" sz="2000" baseline="30000" dirty="0"/>
          </a:p>
          <a:p>
            <a:endParaRPr lang="tr-TR" sz="2000" baseline="30000" dirty="0" smtClean="0"/>
          </a:p>
          <a:p>
            <a:r>
              <a:rPr lang="tr-TR" sz="2000" dirty="0" err="1" smtClean="0"/>
              <a:t>K</a:t>
            </a:r>
            <a:r>
              <a:rPr lang="tr-TR" sz="2000" baseline="-25000" dirty="0" err="1" smtClean="0"/>
              <a:t>çç</a:t>
            </a:r>
            <a:r>
              <a:rPr lang="tr-TR" sz="2000" dirty="0" smtClean="0"/>
              <a:t> = 4.5x10</a:t>
            </a:r>
            <a:r>
              <a:rPr lang="tr-TR" sz="2000" baseline="30000" dirty="0" smtClean="0"/>
              <a:t>-17  </a:t>
            </a:r>
            <a:r>
              <a:rPr lang="tr-TR" sz="2000" dirty="0" smtClean="0"/>
              <a:t> =  [S][2S]</a:t>
            </a:r>
            <a:r>
              <a:rPr lang="tr-TR" sz="2000" baseline="30000" dirty="0" smtClean="0"/>
              <a:t>2</a:t>
            </a:r>
            <a:r>
              <a:rPr lang="tr-TR" sz="2000" dirty="0" smtClean="0"/>
              <a:t>  =4S</a:t>
            </a:r>
            <a:r>
              <a:rPr lang="tr-TR" sz="2000" baseline="30000" dirty="0" smtClean="0"/>
              <a:t>3     </a:t>
            </a:r>
          </a:p>
          <a:p>
            <a:endParaRPr lang="tr-TR" baseline="30000" dirty="0"/>
          </a:p>
          <a:p>
            <a:endParaRPr lang="tr-TR" baseline="30000" dirty="0" smtClean="0"/>
          </a:p>
          <a:p>
            <a:endParaRPr lang="tr-TR" baseline="30000" dirty="0"/>
          </a:p>
          <a:p>
            <a:endParaRPr lang="tr-TR" baseline="30000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3205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826935" y="1693627"/>
            <a:ext cx="10026595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 smtClean="0"/>
              <a:t>Çözünürlük çarpımı iki çözeltinin birbiri ile karıştırıldığında çöküp çökmeyeceği tespitinde kullanılmaktadır.  Çökeleği oluşturan iyonların </a:t>
            </a:r>
            <a:r>
              <a:rPr lang="tr-TR" sz="2000" dirty="0" err="1" smtClean="0"/>
              <a:t>molar</a:t>
            </a:r>
            <a:r>
              <a:rPr lang="tr-TR" sz="2000" dirty="0" smtClean="0"/>
              <a:t> konsantrasyonları çarpımı  </a:t>
            </a:r>
            <a:r>
              <a:rPr lang="tr-TR" sz="2000" dirty="0" err="1" smtClean="0"/>
              <a:t>Kçç</a:t>
            </a:r>
            <a:r>
              <a:rPr lang="tr-TR" sz="2000" dirty="0" smtClean="0"/>
              <a:t> değerinden küçük ise   çözelti doymamış ve çökelti oluşmayacak  , büyük ise çözelti doymuş ve çökelti oluşur ve eğer eşit ise çözelti doygun haldedir.</a:t>
            </a:r>
          </a:p>
          <a:p>
            <a:endParaRPr lang="tr-TR" dirty="0"/>
          </a:p>
          <a:p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5796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041621" y="1025718"/>
            <a:ext cx="1009020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>
                <a:solidFill>
                  <a:srgbClr val="FF0000"/>
                </a:solidFill>
              </a:rPr>
              <a:t>Örnek :</a:t>
            </a:r>
            <a:endParaRPr lang="tr-TR" dirty="0" smtClean="0">
              <a:solidFill>
                <a:srgbClr val="FF0000"/>
              </a:solidFill>
            </a:endParaRPr>
          </a:p>
          <a:p>
            <a:endParaRPr lang="tr-TR" dirty="0"/>
          </a:p>
          <a:p>
            <a:r>
              <a:rPr lang="tr-TR" dirty="0" smtClean="0"/>
              <a:t>0.01 M </a:t>
            </a:r>
            <a:r>
              <a:rPr lang="tr-TR" dirty="0" err="1" smtClean="0"/>
              <a:t>Sr</a:t>
            </a:r>
            <a:r>
              <a:rPr lang="tr-TR" dirty="0" smtClean="0"/>
              <a:t> </a:t>
            </a:r>
            <a:r>
              <a:rPr lang="tr-TR" baseline="30000" dirty="0" smtClean="0"/>
              <a:t>+2</a:t>
            </a:r>
            <a:r>
              <a:rPr lang="tr-TR" dirty="0" smtClean="0"/>
              <a:t>  ve 0.001 M SO</a:t>
            </a:r>
            <a:r>
              <a:rPr lang="tr-TR" baseline="-25000" dirty="0" smtClean="0"/>
              <a:t>4</a:t>
            </a:r>
            <a:r>
              <a:rPr lang="tr-TR" baseline="30000" dirty="0" smtClean="0"/>
              <a:t>-2</a:t>
            </a:r>
            <a:r>
              <a:rPr lang="tr-TR" dirty="0" smtClean="0"/>
              <a:t> içeren  1 litre çözeltide çökelme olup olmadığını belirtiniz.?</a:t>
            </a:r>
          </a:p>
          <a:p>
            <a:endParaRPr lang="tr-TR" dirty="0"/>
          </a:p>
          <a:p>
            <a:r>
              <a:rPr lang="tr-TR" dirty="0" err="1" smtClean="0"/>
              <a:t>Kçç</a:t>
            </a:r>
            <a:r>
              <a:rPr lang="tr-TR" dirty="0" smtClean="0"/>
              <a:t> = 7.6x10</a:t>
            </a:r>
            <a:r>
              <a:rPr lang="tr-TR" baseline="30000" dirty="0" smtClean="0"/>
              <a:t>-7</a:t>
            </a:r>
            <a:r>
              <a:rPr lang="tr-TR" dirty="0" smtClean="0"/>
              <a:t> 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Çözüm: </a:t>
            </a:r>
          </a:p>
          <a:p>
            <a:endParaRPr lang="tr-TR" dirty="0"/>
          </a:p>
          <a:p>
            <a:r>
              <a:rPr lang="tr-TR" dirty="0" smtClean="0"/>
              <a:t> </a:t>
            </a:r>
            <a:r>
              <a:rPr lang="tr-TR" dirty="0" err="1" smtClean="0"/>
              <a:t>Sr</a:t>
            </a:r>
            <a:r>
              <a:rPr lang="tr-TR" dirty="0" smtClean="0"/>
              <a:t> SO</a:t>
            </a:r>
            <a:r>
              <a:rPr lang="tr-TR" baseline="-25000" dirty="0" smtClean="0"/>
              <a:t>4</a:t>
            </a:r>
            <a:r>
              <a:rPr lang="tr-TR" dirty="0" smtClean="0"/>
              <a:t> </a:t>
            </a:r>
            <a:r>
              <a:rPr lang="tr-TR" dirty="0" smtClean="0">
                <a:sym typeface="Symbol" panose="05050102010706020507" pitchFamily="18" charset="2"/>
              </a:rPr>
              <a:t> </a:t>
            </a:r>
            <a:r>
              <a:rPr lang="tr-TR" dirty="0" err="1" smtClean="0"/>
              <a:t>Sr</a:t>
            </a:r>
            <a:r>
              <a:rPr lang="tr-TR" dirty="0" smtClean="0"/>
              <a:t> </a:t>
            </a:r>
            <a:r>
              <a:rPr lang="tr-TR" baseline="30000" dirty="0" smtClean="0"/>
              <a:t>+2</a:t>
            </a:r>
            <a:r>
              <a:rPr lang="tr-TR" dirty="0" smtClean="0">
                <a:sym typeface="Symbol" panose="05050102010706020507" pitchFamily="18" charset="2"/>
              </a:rPr>
              <a:t> +</a:t>
            </a:r>
            <a:r>
              <a:rPr lang="tr-TR" dirty="0" smtClean="0"/>
              <a:t> SO</a:t>
            </a:r>
            <a:r>
              <a:rPr lang="tr-TR" baseline="-25000" dirty="0" smtClean="0"/>
              <a:t>4</a:t>
            </a:r>
            <a:r>
              <a:rPr lang="tr-TR" baseline="30000" dirty="0" smtClean="0"/>
              <a:t>-2</a:t>
            </a:r>
          </a:p>
          <a:p>
            <a:endParaRPr lang="tr-TR" baseline="30000" dirty="0"/>
          </a:p>
          <a:p>
            <a:endParaRPr lang="tr-TR" baseline="30000" dirty="0" smtClean="0"/>
          </a:p>
          <a:p>
            <a:r>
              <a:rPr lang="tr-TR" dirty="0" err="1" smtClean="0"/>
              <a:t>Kçç</a:t>
            </a:r>
            <a:r>
              <a:rPr lang="tr-TR" dirty="0" smtClean="0"/>
              <a:t> = [0.01][0.001]  =1X10</a:t>
            </a:r>
            <a:r>
              <a:rPr lang="tr-TR" baseline="30000" dirty="0" smtClean="0"/>
              <a:t>-5</a:t>
            </a:r>
            <a:r>
              <a:rPr lang="tr-TR" dirty="0" smtClean="0"/>
              <a:t>     &gt; 7.6x10</a:t>
            </a:r>
            <a:r>
              <a:rPr lang="tr-TR" baseline="30000" dirty="0" smtClean="0"/>
              <a:t>-7    </a:t>
            </a:r>
            <a:r>
              <a:rPr lang="tr-TR" dirty="0" smtClean="0"/>
              <a:t>çökelme olacaktır.</a:t>
            </a:r>
          </a:p>
          <a:p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7605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248</Words>
  <Application>Microsoft Office PowerPoint</Application>
  <PresentationFormat>Geniş ekran</PresentationFormat>
  <Paragraphs>57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Erkan ERK</dc:creator>
  <cp:lastModifiedBy>Erkan ERK</cp:lastModifiedBy>
  <cp:revision>7</cp:revision>
  <dcterms:created xsi:type="dcterms:W3CDTF">2018-04-05T21:10:56Z</dcterms:created>
  <dcterms:modified xsi:type="dcterms:W3CDTF">2018-04-05T21:54:45Z</dcterms:modified>
</cp:coreProperties>
</file>