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70" r:id="rId3"/>
    <p:sldId id="271" r:id="rId4"/>
    <p:sldId id="272" r:id="rId5"/>
    <p:sldId id="275" r:id="rId6"/>
    <p:sldId id="279" r:id="rId7"/>
    <p:sldId id="273" r:id="rId8"/>
    <p:sldId id="274" r:id="rId9"/>
    <p:sldId id="269" r:id="rId10"/>
    <p:sldId id="276" r:id="rId11"/>
    <p:sldId id="277" r:id="rId12"/>
    <p:sldId id="258" r:id="rId13"/>
    <p:sldId id="260" r:id="rId14"/>
    <p:sldId id="261" r:id="rId15"/>
    <p:sldId id="263" r:id="rId16"/>
    <p:sldId id="278" r:id="rId17"/>
    <p:sldId id="264" r:id="rId18"/>
    <p:sldId id="265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66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68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66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0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63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36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15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70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316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76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116AADA-84F7-4760-A3B8-BE377875D011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9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6AADA-84F7-4760-A3B8-BE377875D011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64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="" xmlns:a16="http://schemas.microsoft.com/office/drawing/2014/main" id="{11587617-1CD9-4BB4-8FDB-02547523FB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B2359BEA-F467-446B-9ED2-7DE4AE3940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6729" y="4459039"/>
            <a:ext cx="8643011" cy="551528"/>
          </a:xfrm>
        </p:spPr>
        <p:txBody>
          <a:bodyPr>
            <a:normAutofit/>
          </a:bodyPr>
          <a:lstStyle/>
          <a:p>
            <a:r>
              <a:rPr lang="hu-HU" sz="3300">
                <a:latin typeface="Segoe Script" panose="030B0504020000000003" pitchFamily="66" charset="0"/>
              </a:rPr>
              <a:t>A Reneszánsz</a:t>
            </a:r>
            <a:endParaRPr lang="tr-TR" sz="3300">
              <a:latin typeface="Segoe Script" panose="030B0504020000000003" pitchFamily="66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2345" y="643992"/>
            <a:ext cx="8046185" cy="36522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07C4A58F-EDCB-42E6-BB21-2D410EF078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CEF18BD6-B169-4CEE-BB3D-71DFD6A833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="" xmlns:a16="http://schemas.microsoft.com/office/drawing/2014/main" id="{0C253CD2-F713-407C-B979-22CDBA5319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51FB6712-2C0D-46BD-97F6-923D8C14B396}"/>
              </a:ext>
            </a:extLst>
          </p:cNvPr>
          <p:cNvSpPr txBox="1">
            <a:spLocks/>
          </p:cNvSpPr>
          <p:nvPr/>
        </p:nvSpPr>
        <p:spPr>
          <a:xfrm>
            <a:off x="1506005" y="5051587"/>
            <a:ext cx="5162081" cy="7249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dirty="0">
                <a:latin typeface="Segoe Script" panose="030B0504020000000003" pitchFamily="66" charset="0"/>
              </a:rPr>
              <a:t>XIII. század-XIV. század</a:t>
            </a:r>
            <a:endParaRPr lang="tr-TR" sz="2800" dirty="0">
              <a:latin typeface="Segoe Script" panose="030B0504020000000003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D54B84D-5A19-4D70-A4C4-55AA77D78BFF}"/>
              </a:ext>
            </a:extLst>
          </p:cNvPr>
          <p:cNvSpPr/>
          <p:nvPr/>
        </p:nvSpPr>
        <p:spPr>
          <a:xfrm>
            <a:off x="0" y="6604616"/>
            <a:ext cx="9028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wikipedia.org</a:t>
            </a:r>
          </a:p>
        </p:txBody>
      </p:sp>
    </p:spTree>
    <p:extLst>
      <p:ext uri="{BB962C8B-B14F-4D97-AF65-F5344CB8AC3E}">
        <p14:creationId xmlns:p14="http://schemas.microsoft.com/office/powerpoint/2010/main" val="129825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70">
            <a:extLst>
              <a:ext uri="{FF2B5EF4-FFF2-40B4-BE49-F238E27FC236}">
                <a16:creationId xmlns="" xmlns:a16="http://schemas.microsoft.com/office/drawing/2014/main" id="{C63C853E-3842-4594-86A9-051FFAF4D3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97" name="Picture 72">
            <a:extLst>
              <a:ext uri="{FF2B5EF4-FFF2-40B4-BE49-F238E27FC236}">
                <a16:creationId xmlns="" xmlns:a16="http://schemas.microsoft.com/office/drawing/2014/main" id="{B591CDC5-6B61-4116-B3B5-0FF42B6E6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25B08984-5BEB-422F-A364-2B41E6A516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A8F413B1-54E0-4B16-92AB-1CC5C7D64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Image result for rÃ³mai diadalÃ­v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8" r="-1" b="25771"/>
          <a:stretch/>
        </p:blipFill>
        <p:spPr bwMode="auto">
          <a:xfrm>
            <a:off x="20" y="10"/>
            <a:ext cx="1219167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2E67E8BF-E4B2-4098-9FB3-9E400BD869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4412" y="5239131"/>
            <a:ext cx="5279490" cy="960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hu-HU" sz="2000" cap="all" dirty="0" smtClean="0">
                <a:solidFill>
                  <a:srgbClr val="FFFFFE"/>
                </a:solidFill>
              </a:rPr>
              <a:t>SEPTIMUS</a:t>
            </a:r>
            <a:r>
              <a:rPr lang="en-US" sz="2000" cap="all" dirty="0" smtClean="0">
                <a:solidFill>
                  <a:srgbClr val="FFFFFE"/>
                </a:solidFill>
              </a:rPr>
              <a:t> </a:t>
            </a:r>
            <a:r>
              <a:rPr lang="en-US" sz="2000" cap="all" dirty="0">
                <a:solidFill>
                  <a:srgbClr val="FFFFFE"/>
                </a:solidFill>
              </a:rPr>
              <a:t>Severus </a:t>
            </a:r>
            <a:r>
              <a:rPr lang="en-US" sz="2000" cap="all" dirty="0" err="1">
                <a:solidFill>
                  <a:srgbClr val="FFFFFE"/>
                </a:solidFill>
              </a:rPr>
              <a:t>császár</a:t>
            </a:r>
            <a:r>
              <a:rPr lang="en-US" sz="2000" cap="all" dirty="0">
                <a:solidFill>
                  <a:srgbClr val="FFFFFE"/>
                </a:solidFill>
              </a:rPr>
              <a:t> </a:t>
            </a:r>
            <a:r>
              <a:rPr lang="en-US" sz="2000" cap="all" dirty="0" err="1">
                <a:solidFill>
                  <a:srgbClr val="FFFFFE"/>
                </a:solidFill>
              </a:rPr>
              <a:t>diadalíve</a:t>
            </a:r>
            <a:r>
              <a:rPr lang="en-US" sz="2000" cap="all" dirty="0">
                <a:solidFill>
                  <a:srgbClr val="FFFFFE"/>
                </a:solidFill>
              </a:rPr>
              <a:t>. Kr. u. 203. </a:t>
            </a:r>
            <a:r>
              <a:rPr lang="en-US" sz="2000" cap="all" dirty="0" err="1">
                <a:solidFill>
                  <a:srgbClr val="FFFFFE"/>
                </a:solidFill>
              </a:rPr>
              <a:t>Róma</a:t>
            </a:r>
            <a:r>
              <a:rPr lang="en-US" sz="2000" cap="all" dirty="0">
                <a:solidFill>
                  <a:srgbClr val="FFFFFE"/>
                </a:solidFill>
              </a:rPr>
              <a:t>, Forum </a:t>
            </a:r>
            <a:r>
              <a:rPr lang="en-US" sz="2000" cap="all" dirty="0" err="1">
                <a:solidFill>
                  <a:srgbClr val="FFFFFE"/>
                </a:solidFill>
              </a:rPr>
              <a:t>Romanum</a:t>
            </a:r>
            <a:endParaRPr lang="en-US" sz="2000" cap="all" dirty="0">
              <a:solidFill>
                <a:srgbClr val="FFFFFE"/>
              </a:solidFill>
            </a:endParaRPr>
          </a:p>
          <a:p>
            <a:pPr algn="l">
              <a:spcAft>
                <a:spcPts val="600"/>
              </a:spcAft>
            </a:pPr>
            <a:endParaRPr lang="en-US" sz="2000" cap="all" dirty="0">
              <a:solidFill>
                <a:srgbClr val="FFFFFE"/>
              </a:solidFill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="" xmlns:a16="http://schemas.microsoft.com/office/drawing/2014/main" id="{3781A10F-5DF6-4C9B-AE0B-5249E4399D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094411" y="5073596"/>
            <a:ext cx="5283196" cy="0"/>
          </a:xfrm>
          <a:prstGeom prst="line">
            <a:avLst/>
          </a:prstGeom>
          <a:ln w="31750">
            <a:solidFill>
              <a:srgbClr val="B18D6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F2611EF-6B31-4EC0-985A-5AC61E05C770}"/>
              </a:ext>
            </a:extLst>
          </p:cNvPr>
          <p:cNvSpPr/>
          <p:nvPr/>
        </p:nvSpPr>
        <p:spPr>
          <a:xfrm>
            <a:off x="0" y="6604616"/>
            <a:ext cx="9028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wikipedia.org</a:t>
            </a:r>
          </a:p>
        </p:txBody>
      </p:sp>
    </p:spTree>
    <p:extLst>
      <p:ext uri="{BB962C8B-B14F-4D97-AF65-F5344CB8AC3E}">
        <p14:creationId xmlns:p14="http://schemas.microsoft.com/office/powerpoint/2010/main" val="9319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="" xmlns:a16="http://schemas.microsoft.com/office/drawing/2014/main" id="{65513E21-21B0-48DB-8CF1-35E43B33A4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Image result for Michelangelo png"/>
          <p:cNvPicPr>
            <a:picLocks noChangeAspect="1" noChangeArrowheads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66134"/>
          <a:stretch/>
        </p:blipFill>
        <p:spPr bwMode="auto">
          <a:xfrm>
            <a:off x="20" y="10"/>
            <a:ext cx="1219167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93FC31E4-A34A-4D84-BBE4-EC6C332B4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1" y="2690670"/>
            <a:ext cx="5095755" cy="1476659"/>
          </a:xfrm>
        </p:spPr>
        <p:txBody>
          <a:bodyPr anchor="ctr">
            <a:normAutofit/>
          </a:bodyPr>
          <a:lstStyle/>
          <a:p>
            <a:r>
              <a:rPr lang="hu-HU" sz="4000" dirty="0">
                <a:latin typeface="Segoe Script" panose="030B0504020000000003" pitchFamily="66" charset="0"/>
              </a:rPr>
              <a:t>Szobrászat</a:t>
            </a:r>
            <a:endParaRPr lang="tr-TR" sz="4000" dirty="0">
              <a:latin typeface="Segoe Script" panose="030B0504020000000003" pitchFamily="66" charset="0"/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="" xmlns:a16="http://schemas.microsoft.com/office/drawing/2014/main" id="{580B8A35-DEA7-4D43-9DF8-90B4681D0F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FE0F46F-7054-4882-97D7-4600F1E3E600}"/>
              </a:ext>
            </a:extLst>
          </p:cNvPr>
          <p:cNvSpPr/>
          <p:nvPr/>
        </p:nvSpPr>
        <p:spPr>
          <a:xfrm>
            <a:off x="0" y="6604616"/>
            <a:ext cx="9028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wikipedia.org</a:t>
            </a:r>
          </a:p>
        </p:txBody>
      </p:sp>
    </p:spTree>
    <p:extLst>
      <p:ext uri="{BB962C8B-B14F-4D97-AF65-F5344CB8AC3E}">
        <p14:creationId xmlns:p14="http://schemas.microsoft.com/office/powerpoint/2010/main" val="2128872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DDE5CDF-1512-4CDA-B956-23D223F8DE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029D7D8-5A6B-4C76-94C8-15798C6C5A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A5C9319C-E20D-4884-952F-60B6A58C3E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="" xmlns:a16="http://schemas.microsoft.com/office/drawing/2014/main" id="{F1176DA6-4BBF-42A4-9C94-E6613CCD6B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99AAB0AE-172B-4FB4-80C2-86CD6B8242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45" y="643467"/>
            <a:ext cx="4484709" cy="557106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C963A70-D068-4004-BCE3-4036E6287A51}"/>
              </a:ext>
            </a:extLst>
          </p:cNvPr>
          <p:cNvSpPr/>
          <p:nvPr/>
        </p:nvSpPr>
        <p:spPr>
          <a:xfrm>
            <a:off x="924617" y="1539416"/>
            <a:ext cx="354879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Donatello: </a:t>
            </a:r>
            <a:endParaRPr lang="hu-HU" sz="6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u-HU" sz="6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Dávid</a:t>
            </a:r>
            <a:endParaRPr lang="hu-HU"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3953ADE-C071-485A-8813-324813020711}"/>
              </a:ext>
            </a:extLst>
          </p:cNvPr>
          <p:cNvSpPr txBox="1"/>
          <p:nvPr/>
        </p:nvSpPr>
        <p:spPr>
          <a:xfrm>
            <a:off x="7905750" y="2333625"/>
            <a:ext cx="3781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Meztelenség,</a:t>
            </a:r>
          </a:p>
          <a:p>
            <a:r>
              <a:rPr lang="hu-HU" sz="4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Az emberi test, mint téma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599C6A5-07F6-4DB7-80EF-0C76B3775F69}"/>
              </a:ext>
            </a:extLst>
          </p:cNvPr>
          <p:cNvSpPr txBox="1"/>
          <p:nvPr/>
        </p:nvSpPr>
        <p:spPr>
          <a:xfrm>
            <a:off x="1724427" y="4654772"/>
            <a:ext cx="3781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Kontraposzt </a:t>
            </a:r>
            <a:r>
              <a:rPr lang="hu-HU" sz="40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  <a:endParaRPr lang="hu-HU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E3623B0-B5B5-40F9-AA80-C1344707E4FF}"/>
              </a:ext>
            </a:extLst>
          </p:cNvPr>
          <p:cNvSpPr/>
          <p:nvPr/>
        </p:nvSpPr>
        <p:spPr>
          <a:xfrm>
            <a:off x="0" y="6604616"/>
            <a:ext cx="9156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wikipedia.org</a:t>
            </a:r>
          </a:p>
        </p:txBody>
      </p:sp>
    </p:spTree>
    <p:extLst>
      <p:ext uri="{BB962C8B-B14F-4D97-AF65-F5344CB8AC3E}">
        <p14:creationId xmlns:p14="http://schemas.microsoft.com/office/powerpoint/2010/main" val="167474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CDDE5CDF-1512-4CDA-B956-23D223F8DE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B029D7D8-5A6B-4C76-94C8-15798C6C5A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A5C9319C-E20D-4884-952F-60B6A58C3E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="" xmlns:a16="http://schemas.microsoft.com/office/drawing/2014/main" id="{62C9703D-C8F9-44AD-A7C0-C2F3871F8C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michelangelo pie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6002" y="643467"/>
            <a:ext cx="3459996" cy="487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F63140D-998C-4751-A548-F343F9D8507E}"/>
              </a:ext>
            </a:extLst>
          </p:cNvPr>
          <p:cNvSpPr txBox="1"/>
          <p:nvPr/>
        </p:nvSpPr>
        <p:spPr>
          <a:xfrm>
            <a:off x="3846080" y="5467116"/>
            <a:ext cx="5261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Michelangelo: Pietà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4340D706-8E53-4900-85E4-4C4AEB565ECD}"/>
              </a:ext>
            </a:extLst>
          </p:cNvPr>
          <p:cNvSpPr/>
          <p:nvPr/>
        </p:nvSpPr>
        <p:spPr>
          <a:xfrm>
            <a:off x="4415467" y="643467"/>
            <a:ext cx="3361066" cy="3866730"/>
          </a:xfrm>
          <a:prstGeom prst="triangl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AFF312E-A3F9-4A27-9CA2-5593A27AB1D0}"/>
              </a:ext>
            </a:extLst>
          </p:cNvPr>
          <p:cNvSpPr/>
          <p:nvPr/>
        </p:nvSpPr>
        <p:spPr>
          <a:xfrm>
            <a:off x="0" y="6604616"/>
            <a:ext cx="9028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wikipedia.org</a:t>
            </a:r>
          </a:p>
        </p:txBody>
      </p:sp>
    </p:spTree>
    <p:extLst>
      <p:ext uri="{BB962C8B-B14F-4D97-AF65-F5344CB8AC3E}">
        <p14:creationId xmlns:p14="http://schemas.microsoft.com/office/powerpoint/2010/main" val="90925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="" xmlns:a16="http://schemas.microsoft.com/office/drawing/2014/main" id="{C6870151-9189-4C3A-8379-EF3D95827A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" r="-1" b="11146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9" name="Slide Number Placeholder 7">
            <a:extLst>
              <a:ext uri="{FF2B5EF4-FFF2-40B4-BE49-F238E27FC236}">
                <a16:creationId xmlns="" xmlns:a16="http://schemas.microsoft.com/office/drawing/2014/main" id="{123EA69C-102A-4DD0-9547-05DCD271D1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Footer Placeholder 6">
            <a:extLst>
              <a:ext uri="{FF2B5EF4-FFF2-40B4-BE49-F238E27FC236}">
                <a16:creationId xmlns="" xmlns:a16="http://schemas.microsoft.com/office/drawing/2014/main" id="{6A862265-5CA3-4C40-8582-7534C3B03C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600EF80B-0391-4082-9AF5-F15B091B4C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D33AC32D-5F44-45F7-A0BD-7C11A86BED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Date Placeholder 1">
            <a:extLst>
              <a:ext uri="{FF2B5EF4-FFF2-40B4-BE49-F238E27FC236}">
                <a16:creationId xmlns="" xmlns:a16="http://schemas.microsoft.com/office/drawing/2014/main" id="{3FBF03E8-C602-4192-9C52-F84B29FDCC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E591873-E446-4941-A589-4AF68DB7090B}"/>
              </a:ext>
            </a:extLst>
          </p:cNvPr>
          <p:cNvSpPr txBox="1"/>
          <p:nvPr/>
        </p:nvSpPr>
        <p:spPr>
          <a:xfrm>
            <a:off x="115295" y="1624399"/>
            <a:ext cx="47414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Michelangelo: </a:t>
            </a:r>
            <a:endParaRPr lang="hu-HU" sz="6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u-HU" sz="6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Dávid</a:t>
            </a:r>
            <a:endParaRPr lang="hu-HU"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493E2A5-DB76-4DBB-B6D3-6827A204E603}"/>
              </a:ext>
            </a:extLst>
          </p:cNvPr>
          <p:cNvSpPr txBox="1"/>
          <p:nvPr/>
        </p:nvSpPr>
        <p:spPr>
          <a:xfrm>
            <a:off x="4205287" y="5932982"/>
            <a:ext cx="3781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Kontraposzt </a:t>
            </a:r>
            <a:r>
              <a:rPr lang="hu-HU" sz="40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  <a:endParaRPr lang="hu-HU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D819FEA-9993-4D90-8AF8-91F050E339CF}"/>
              </a:ext>
            </a:extLst>
          </p:cNvPr>
          <p:cNvSpPr txBox="1"/>
          <p:nvPr/>
        </p:nvSpPr>
        <p:spPr>
          <a:xfrm>
            <a:off x="4654296" y="3089313"/>
            <a:ext cx="3781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Meztelenség,</a:t>
            </a:r>
          </a:p>
          <a:p>
            <a:r>
              <a:rPr lang="hu-HU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Az emberi test, mint szépség, </a:t>
            </a:r>
            <a:endParaRPr lang="hu-HU" sz="2800" i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u-HU" sz="28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hu-HU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művész jól ismeri az emberi testet</a:t>
            </a:r>
            <a:r>
              <a:rPr lang="hu-H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D4ECC1DB-DC35-4900-AC35-B88E5F87B29D}"/>
              </a:ext>
            </a:extLst>
          </p:cNvPr>
          <p:cNvSpPr/>
          <p:nvPr/>
        </p:nvSpPr>
        <p:spPr>
          <a:xfrm>
            <a:off x="0" y="6604616"/>
            <a:ext cx="9156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wikipedia.org</a:t>
            </a:r>
          </a:p>
        </p:txBody>
      </p:sp>
    </p:spTree>
    <p:extLst>
      <p:ext uri="{BB962C8B-B14F-4D97-AF65-F5344CB8AC3E}">
        <p14:creationId xmlns:p14="http://schemas.microsoft.com/office/powerpoint/2010/main" val="546371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="" xmlns:a16="http://schemas.microsoft.com/office/drawing/2014/main" id="{C630F413-44CE-4746-9821-9E0107978E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="" xmlns:a16="http://schemas.microsoft.com/office/drawing/2014/main" id="{22D671B1-B099-4F9C-B9CC-9D22B4DAF8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3" name="Straight Connector 14">
            <a:extLst>
              <a:ext uri="{FF2B5EF4-FFF2-40B4-BE49-F238E27FC236}">
                <a16:creationId xmlns="" xmlns:a16="http://schemas.microsoft.com/office/drawing/2014/main" id="{7552FBEF-FA69-427B-8245-0A518E0513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898488B7-DBD3-40E7-B54B-4DA6C5693E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48" y="990967"/>
            <a:ext cx="5761020" cy="494007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17E567B-8D58-4611-9AC3-5518F250820C}"/>
              </a:ext>
            </a:extLst>
          </p:cNvPr>
          <p:cNvSpPr/>
          <p:nvPr/>
        </p:nvSpPr>
        <p:spPr>
          <a:xfrm>
            <a:off x="7150957" y="2286000"/>
            <a:ext cx="46790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Andrea Mantegna:</a:t>
            </a:r>
            <a:br>
              <a:rPr lang="hu-HU" sz="6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u-HU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Pieta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57C0C7B-6B3A-4B1F-AD9E-1299455E4AC1}"/>
              </a:ext>
            </a:extLst>
          </p:cNvPr>
          <p:cNvSpPr txBox="1"/>
          <p:nvPr/>
        </p:nvSpPr>
        <p:spPr>
          <a:xfrm>
            <a:off x="1083058" y="79985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Az anya arca maga a fájdalom és a szomorúság.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26637D4-809E-4C7B-958C-428BAE22B443}"/>
              </a:ext>
            </a:extLst>
          </p:cNvPr>
          <p:cNvSpPr txBox="1"/>
          <p:nvPr/>
        </p:nvSpPr>
        <p:spPr>
          <a:xfrm>
            <a:off x="7150654" y="4976502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Játék a perspektívával.</a:t>
            </a:r>
          </a:p>
          <a:p>
            <a:r>
              <a:rPr lang="hu-HU" sz="24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</a:t>
            </a:r>
          </a:p>
          <a:p>
            <a:endParaRPr lang="hu-H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8833CC7-4D8A-4022-935D-44E53D72DC2B}"/>
              </a:ext>
            </a:extLst>
          </p:cNvPr>
          <p:cNvSpPr/>
          <p:nvPr/>
        </p:nvSpPr>
        <p:spPr>
          <a:xfrm>
            <a:off x="0" y="6604616"/>
            <a:ext cx="9156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wikipedia.org</a:t>
            </a:r>
          </a:p>
        </p:txBody>
      </p:sp>
    </p:spTree>
    <p:extLst>
      <p:ext uri="{BB962C8B-B14F-4D97-AF65-F5344CB8AC3E}">
        <p14:creationId xmlns:p14="http://schemas.microsoft.com/office/powerpoint/2010/main" val="5539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="" xmlns:a16="http://schemas.microsoft.com/office/drawing/2014/main" id="{65513E21-21B0-48DB-8CF1-35E43B33A4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74704" y="0"/>
            <a:ext cx="1510884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6636" y="992221"/>
            <a:ext cx="6247308" cy="4873558"/>
          </a:xfrm>
        </p:spPr>
        <p:txBody>
          <a:bodyPr anchor="ctr">
            <a:normAutofit/>
          </a:bodyPr>
          <a:lstStyle/>
          <a:p>
            <a:r>
              <a:rPr lang="hu-HU" sz="4800" dirty="0">
                <a:latin typeface="Segoe Script" panose="030B0504020000000003" pitchFamily="66" charset="0"/>
              </a:rPr>
              <a:t>Festészet</a:t>
            </a:r>
            <a:endParaRPr lang="tr-TR" sz="4800" dirty="0">
              <a:latin typeface="Segoe Script" panose="030B0504020000000003" pitchFamily="66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580B8A35-DEA7-4D43-9DF8-90B4681D0F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C7120E4-0245-451F-98AA-F892A524FCA0}"/>
              </a:ext>
            </a:extLst>
          </p:cNvPr>
          <p:cNvSpPr/>
          <p:nvPr/>
        </p:nvSpPr>
        <p:spPr>
          <a:xfrm>
            <a:off x="0" y="6604616"/>
            <a:ext cx="9028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wikipedia.org</a:t>
            </a:r>
          </a:p>
        </p:txBody>
      </p:sp>
    </p:spTree>
    <p:extLst>
      <p:ext uri="{BB962C8B-B14F-4D97-AF65-F5344CB8AC3E}">
        <p14:creationId xmlns:p14="http://schemas.microsoft.com/office/powerpoint/2010/main" val="1848910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="" xmlns:a16="http://schemas.microsoft.com/office/drawing/2014/main" id="{CDDE5CDF-1512-4CDA-B956-23D223F8DE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" name="Picture 10">
            <a:extLst>
              <a:ext uri="{FF2B5EF4-FFF2-40B4-BE49-F238E27FC236}">
                <a16:creationId xmlns="" xmlns:a16="http://schemas.microsoft.com/office/drawing/2014/main" id="{B029D7D8-5A6B-4C76-94C8-15798C6C5A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12">
            <a:extLst>
              <a:ext uri="{FF2B5EF4-FFF2-40B4-BE49-F238E27FC236}">
                <a16:creationId xmlns="" xmlns:a16="http://schemas.microsoft.com/office/drawing/2014/main" id="{A5C9319C-E20D-4884-952F-60B6A58C3E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14">
            <a:extLst>
              <a:ext uri="{FF2B5EF4-FFF2-40B4-BE49-F238E27FC236}">
                <a16:creationId xmlns="" xmlns:a16="http://schemas.microsoft.com/office/drawing/2014/main" id="{62C9703D-C8F9-44AD-A7C0-C2F3871F8C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" r="6577"/>
          <a:stretch/>
        </p:blipFill>
        <p:spPr>
          <a:xfrm>
            <a:off x="307118" y="543984"/>
            <a:ext cx="7627619" cy="487323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31D5EDD-126F-45AC-96AD-93702C0FC0A9}"/>
              </a:ext>
            </a:extLst>
          </p:cNvPr>
          <p:cNvSpPr/>
          <p:nvPr/>
        </p:nvSpPr>
        <p:spPr>
          <a:xfrm>
            <a:off x="1146138" y="5452282"/>
            <a:ext cx="59495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Botticelli: Vénusz születése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A3D0196-2105-48B0-94A2-4334331DFA87}"/>
              </a:ext>
            </a:extLst>
          </p:cNvPr>
          <p:cNvSpPr txBox="1"/>
          <p:nvPr/>
        </p:nvSpPr>
        <p:spPr>
          <a:xfrm>
            <a:off x="8092201" y="2479919"/>
            <a:ext cx="4152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Lágy, finom színek, </a:t>
            </a:r>
            <a:endParaRPr lang="hu-HU" sz="2400" i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u-HU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mitológiai </a:t>
            </a:r>
            <a:r>
              <a:rPr lang="hu-HU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téma, </a:t>
            </a:r>
            <a:endParaRPr lang="hu-HU" sz="2400" i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u-HU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meztelenség</a:t>
            </a:r>
            <a:r>
              <a:rPr lang="hu-HU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endParaRPr lang="hu-HU" sz="2400" i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u-HU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kidolgozottság</a:t>
            </a:r>
            <a:r>
              <a:rPr lang="hu-HU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476CEAF-828B-4263-8A24-92DAF425F6BA}"/>
              </a:ext>
            </a:extLst>
          </p:cNvPr>
          <p:cNvSpPr/>
          <p:nvPr/>
        </p:nvSpPr>
        <p:spPr>
          <a:xfrm>
            <a:off x="0" y="6604616"/>
            <a:ext cx="9156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wikipedia.org</a:t>
            </a:r>
          </a:p>
        </p:txBody>
      </p:sp>
    </p:spTree>
    <p:extLst>
      <p:ext uri="{BB962C8B-B14F-4D97-AF65-F5344CB8AC3E}">
        <p14:creationId xmlns:p14="http://schemas.microsoft.com/office/powerpoint/2010/main" val="273549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DDE5CDF-1512-4CDA-B956-23D223F8DE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029D7D8-5A6B-4C76-94C8-15798C6C5A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5C9319C-E20D-4884-952F-60B6A58C3E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62C9703D-C8F9-44AD-A7C0-C2F3871F8C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29" y="643467"/>
            <a:ext cx="9508741" cy="487323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31012FCF-87DB-4E68-B60D-458E347EE3E0}"/>
              </a:ext>
            </a:extLst>
          </p:cNvPr>
          <p:cNvCxnSpPr>
            <a:cxnSpLocks/>
          </p:cNvCxnSpPr>
          <p:nvPr/>
        </p:nvCxnSpPr>
        <p:spPr>
          <a:xfrm>
            <a:off x="6181725" y="485775"/>
            <a:ext cx="0" cy="52071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3378209-E415-4D0C-B4BC-AEF40DFD6BA3}"/>
              </a:ext>
            </a:extLst>
          </p:cNvPr>
          <p:cNvSpPr txBox="1"/>
          <p:nvPr/>
        </p:nvSpPr>
        <p:spPr>
          <a:xfrm>
            <a:off x="5236600" y="-38508"/>
            <a:ext cx="189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szimmetria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9F70F8F-843B-4315-ADD2-7AC6D23EBBDF}"/>
              </a:ext>
            </a:extLst>
          </p:cNvPr>
          <p:cNvSpPr/>
          <p:nvPr/>
        </p:nvSpPr>
        <p:spPr>
          <a:xfrm>
            <a:off x="2141996" y="5510692"/>
            <a:ext cx="76679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Leonardo da Vinci: Az utolsó vacsora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DCF0A7-EC58-4052-B25D-22362466A6DC}"/>
              </a:ext>
            </a:extLst>
          </p:cNvPr>
          <p:cNvSpPr/>
          <p:nvPr/>
        </p:nvSpPr>
        <p:spPr>
          <a:xfrm>
            <a:off x="0" y="6604616"/>
            <a:ext cx="9156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wikipedia.org</a:t>
            </a:r>
          </a:p>
        </p:txBody>
      </p:sp>
    </p:spTree>
    <p:extLst>
      <p:ext uri="{BB962C8B-B14F-4D97-AF65-F5344CB8AC3E}">
        <p14:creationId xmlns:p14="http://schemas.microsoft.com/office/powerpoint/2010/main" val="134031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0" y="557314"/>
            <a:ext cx="10337423" cy="4692220"/>
          </a:xfrm>
        </p:spPr>
      </p:pic>
      <p:sp>
        <p:nvSpPr>
          <p:cNvPr id="3" name="Rectangle 2"/>
          <p:cNvSpPr/>
          <p:nvPr/>
        </p:nvSpPr>
        <p:spPr>
          <a:xfrm>
            <a:off x="2141996" y="5264088"/>
            <a:ext cx="7541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Leonardo da Vinci: Ádám teremtése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6646C8C-7AF4-4CB4-A12D-FBFFD0FA177D}"/>
              </a:ext>
            </a:extLst>
          </p:cNvPr>
          <p:cNvSpPr/>
          <p:nvPr/>
        </p:nvSpPr>
        <p:spPr>
          <a:xfrm>
            <a:off x="0" y="6604616"/>
            <a:ext cx="9156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wikipedia.org</a:t>
            </a:r>
          </a:p>
        </p:txBody>
      </p:sp>
    </p:spTree>
    <p:extLst>
      <p:ext uri="{BB962C8B-B14F-4D97-AF65-F5344CB8AC3E}">
        <p14:creationId xmlns:p14="http://schemas.microsoft.com/office/powerpoint/2010/main" val="141810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F8454B2E-D2DB-42C2-A224-BCEC47B864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8B61146-1CF0-40E1-B66E-C22BD9207E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1786" y="3212064"/>
            <a:ext cx="8888427" cy="1403087"/>
          </a:xfrm>
        </p:spPr>
        <p:txBody>
          <a:bodyPr>
            <a:normAutofit/>
          </a:bodyPr>
          <a:lstStyle/>
          <a:p>
            <a:r>
              <a:rPr lang="hu-HU" dirty="0">
                <a:latin typeface="Segoe Script" panose="030B0504020000000003" pitchFamily="66" charset="0"/>
              </a:rPr>
              <a:t> „Reneszánsz”:</a:t>
            </a:r>
            <a:endParaRPr lang="tr-TR" dirty="0">
              <a:latin typeface="Segoe Script" panose="030B0504020000000003" pitchFamily="66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7AE5065C-30A9-480A-9E93-74CC149029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776728" y="4735528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F948680-1810-4961-805C-D0C28E7E93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606259" y="4615151"/>
            <a:ext cx="6980945" cy="8156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tr-TR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renaissance </a:t>
            </a:r>
            <a:r>
              <a:rPr lang="hu-H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(francia szó):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újjászületés</a:t>
            </a:r>
          </a:p>
        </p:txBody>
      </p:sp>
    </p:spTree>
    <p:extLst>
      <p:ext uri="{BB962C8B-B14F-4D97-AF65-F5344CB8AC3E}">
        <p14:creationId xmlns:p14="http://schemas.microsoft.com/office/powerpoint/2010/main" val="34593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="" xmlns:a16="http://schemas.microsoft.com/office/drawing/2014/main" id="{65513E21-21B0-48DB-8CF1-35E43B33A4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indoor, photo, table, bunch&#10;&#10;Description automatically generated">
            <a:extLst>
              <a:ext uri="{FF2B5EF4-FFF2-40B4-BE49-F238E27FC236}">
                <a16:creationId xmlns="" xmlns:a16="http://schemas.microsoft.com/office/drawing/2014/main" id="{5866D87A-C69C-4BFC-ACA6-38B1202E49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6" r="-1" b="4597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76636" y="992221"/>
            <a:ext cx="6247308" cy="4873558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800" cap="all" dirty="0" smtClean="0"/>
              <a:t>M</a:t>
            </a:r>
            <a:r>
              <a:rPr lang="hu-HU" sz="4800" cap="all" dirty="0"/>
              <a:t>I</a:t>
            </a:r>
            <a:r>
              <a:rPr lang="hu-HU" sz="4800" cap="all" dirty="0" smtClean="0"/>
              <a:t> </a:t>
            </a:r>
            <a:r>
              <a:rPr lang="en-US" sz="4800" cap="all" dirty="0" smtClean="0"/>
              <a:t>volt </a:t>
            </a:r>
            <a:r>
              <a:rPr lang="en-US" sz="4800" cap="all" dirty="0"/>
              <a:t>a </a:t>
            </a:r>
            <a:r>
              <a:rPr lang="en-US" sz="4800" cap="all" dirty="0" err="1"/>
              <a:t>reneszánsz</a:t>
            </a:r>
            <a:r>
              <a:rPr lang="en-US" sz="4800" cap="all" dirty="0"/>
              <a:t> </a:t>
            </a:r>
            <a:r>
              <a:rPr lang="en-US" sz="4800" cap="all" dirty="0" err="1"/>
              <a:t>előtt</a:t>
            </a:r>
            <a:r>
              <a:rPr lang="en-US" sz="4800" cap="all" dirty="0"/>
              <a:t>?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="" xmlns:a16="http://schemas.microsoft.com/office/drawing/2014/main" id="{580B8A35-DEA7-4D43-9DF8-90B4681D0F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380618" y="2533711"/>
            <a:ext cx="11116057" cy="22668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dirty="0">
              <a:latin typeface="Candara" panose="020E0502030303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3AF35A39-3776-4EEA-8D05-B63DCB4D6373}"/>
              </a:ext>
            </a:extLst>
          </p:cNvPr>
          <p:cNvSpPr txBox="1">
            <a:spLocks/>
          </p:cNvSpPr>
          <p:nvPr/>
        </p:nvSpPr>
        <p:spPr>
          <a:xfrm>
            <a:off x="4703905" y="4482743"/>
            <a:ext cx="3002842" cy="6357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hu-HU" sz="2300" dirty="0" smtClean="0">
                <a:latin typeface="Candara" panose="020E0502030303020204" pitchFamily="34" charset="0"/>
              </a:rPr>
              <a:t>„Sötét </a:t>
            </a:r>
            <a:r>
              <a:rPr lang="hu-HU" sz="2300" dirty="0">
                <a:latin typeface="Candara" panose="020E0502030303020204" pitchFamily="34" charset="0"/>
              </a:rPr>
              <a:t>K</a:t>
            </a:r>
            <a:r>
              <a:rPr lang="hu-HU" sz="2300" dirty="0" smtClean="0">
                <a:latin typeface="Candara" panose="020E0502030303020204" pitchFamily="34" charset="0"/>
              </a:rPr>
              <a:t>özépkor</a:t>
            </a:r>
            <a:r>
              <a:rPr lang="hu-HU" sz="2300" dirty="0">
                <a:latin typeface="Candara" panose="020E0502030303020204" pitchFamily="34" charset="0"/>
              </a:rPr>
              <a:t>”</a:t>
            </a:r>
            <a:endParaRPr lang="tr-TR" sz="2300" dirty="0">
              <a:latin typeface="Candara" panose="020E0502030303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9CEAC857-9000-49E3-AAAC-37E3D25C3283}"/>
              </a:ext>
            </a:extLst>
          </p:cNvPr>
          <p:cNvSpPr/>
          <p:nvPr/>
        </p:nvSpPr>
        <p:spPr>
          <a:xfrm>
            <a:off x="0" y="6604616"/>
            <a:ext cx="9028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wikipedia.org</a:t>
            </a:r>
          </a:p>
        </p:txBody>
      </p:sp>
    </p:spTree>
    <p:extLst>
      <p:ext uri="{BB962C8B-B14F-4D97-AF65-F5344CB8AC3E}">
        <p14:creationId xmlns:p14="http://schemas.microsoft.com/office/powerpoint/2010/main" val="1925095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3522FE7-5A29-4EF6-B1EF-2CA55748A7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2192E09-EBC7-416C-B887-DFF915D7F4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924498D-E084-44BE-A196-CFCE355643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14C12901-9FCC-461E-A64A-89B4791235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29C51009-A09A-4689-8E6C-F8FC99E6A8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EC65442-F244-409C-BF44-C5D6472E81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380618" y="2533711"/>
            <a:ext cx="11116057" cy="22668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F0D1B4B-3A6B-4857-98C0-419251803E3B}"/>
              </a:ext>
            </a:extLst>
          </p:cNvPr>
          <p:cNvSpPr/>
          <p:nvPr/>
        </p:nvSpPr>
        <p:spPr>
          <a:xfrm>
            <a:off x="4360985" y="2019476"/>
            <a:ext cx="562707" cy="3377414"/>
          </a:xfrm>
          <a:prstGeom prst="rect">
            <a:avLst/>
          </a:prstGeom>
          <a:solidFill>
            <a:srgbClr val="EBE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9753D8C-3C39-4B10-AF04-F0CE93DBA023}"/>
              </a:ext>
            </a:extLst>
          </p:cNvPr>
          <p:cNvSpPr/>
          <p:nvPr/>
        </p:nvSpPr>
        <p:spPr>
          <a:xfrm>
            <a:off x="695325" y="1874728"/>
            <a:ext cx="448969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Középkor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Sötétség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Betegség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Bigott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vallásosság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túlvilági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élet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fontos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Központban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az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Isten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A1041BE-5C09-4442-8347-5ADC4CCDFF68}"/>
              </a:ext>
            </a:extLst>
          </p:cNvPr>
          <p:cNvSpPr/>
          <p:nvPr/>
        </p:nvSpPr>
        <p:spPr>
          <a:xfrm>
            <a:off x="7006978" y="1874727"/>
            <a:ext cx="448969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Reneszánsz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Világosság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</a:p>
          <a:p>
            <a:pPr algn="r"/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Fény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r"/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Tisztaság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Az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evilági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élet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fontos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Központban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az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EMBER</a:t>
            </a:r>
          </a:p>
        </p:txBody>
      </p:sp>
    </p:spTree>
    <p:extLst>
      <p:ext uri="{BB962C8B-B14F-4D97-AF65-F5344CB8AC3E}">
        <p14:creationId xmlns:p14="http://schemas.microsoft.com/office/powerpoint/2010/main" val="16529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2FDF9410-E530-4E71-A2C0-4C24B48964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52234" y="0"/>
            <a:ext cx="9270609" cy="1134208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5400" cap="al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Középpontban</a:t>
            </a:r>
            <a:r>
              <a:rPr lang="en-US" sz="5400" cap="al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5400" cap="al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az</a:t>
            </a:r>
            <a:r>
              <a:rPr lang="en-US" sz="5400" cap="all" dirty="0">
                <a:latin typeface="Calibri Light" panose="020F0302020204030204" pitchFamily="34" charset="0"/>
                <a:cs typeface="Calibri Light" panose="020F0302020204030204" pitchFamily="34" charset="0"/>
              </a:rPr>
              <a:t> EMBER.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53268B1E-8861-4702-9529-5A8FB23A61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752966" y="1094758"/>
            <a:ext cx="86868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C6646AE-8FD6-411E-8640-6CCB250D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752966" y="4923706"/>
            <a:ext cx="86868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523849" y="5248892"/>
            <a:ext cx="91440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hu-HU" sz="59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humanizmus</a:t>
            </a:r>
            <a:endParaRPr lang="tr-TR" sz="59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Down Arrow 1">
            <a:extLst>
              <a:ext uri="{FF2B5EF4-FFF2-40B4-BE49-F238E27FC236}">
                <a16:creationId xmlns="" xmlns:a16="http://schemas.microsoft.com/office/drawing/2014/main" id="{4A7966EC-3F38-4324-8941-789425EF6F45}"/>
              </a:ext>
            </a:extLst>
          </p:cNvPr>
          <p:cNvSpPr/>
          <p:nvPr/>
        </p:nvSpPr>
        <p:spPr>
          <a:xfrm flipH="1">
            <a:off x="5314799" y="1933582"/>
            <a:ext cx="1562100" cy="219075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00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="" xmlns:a16="http://schemas.microsoft.com/office/drawing/2014/main" id="{65513E21-21B0-48DB-8CF1-35E43B33A4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" r="-1" b="-1"/>
          <a:stretch/>
        </p:blipFill>
        <p:spPr bwMode="auto">
          <a:xfrm>
            <a:off x="20" y="10"/>
            <a:ext cx="1219167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2012" y="2120080"/>
            <a:ext cx="4262284" cy="2617840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400" cap="al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Honnan</a:t>
            </a:r>
            <a:r>
              <a:rPr lang="en-US" sz="4400" cap="al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400" cap="al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indul</a:t>
            </a:r>
            <a:r>
              <a:rPr lang="en-US" sz="4400" cap="all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n-US" sz="4400" cap="al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reneszánsz</a:t>
            </a:r>
            <a:r>
              <a:rPr lang="en-US" sz="4400" cap="all"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580B8A35-DEA7-4D43-9DF8-90B4681D0F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4819343" y="2914650"/>
            <a:ext cx="6861379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hu-HU" sz="5900" dirty="0">
                <a:latin typeface="Calibri Light" panose="020F0302020204030204" pitchFamily="34" charset="0"/>
                <a:cs typeface="Calibri Light" panose="020F0302020204030204" pitchFamily="34" charset="0"/>
              </a:rPr>
              <a:t>Itáliából, Firenzéből</a:t>
            </a:r>
            <a:endParaRPr lang="tr-TR" sz="5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E07CD53-1DA7-4740-AC9D-EA0EEF7F1B74}"/>
              </a:ext>
            </a:extLst>
          </p:cNvPr>
          <p:cNvSpPr/>
          <p:nvPr/>
        </p:nvSpPr>
        <p:spPr>
          <a:xfrm>
            <a:off x="0" y="6604616"/>
            <a:ext cx="9156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wikipedia.org</a:t>
            </a:r>
          </a:p>
        </p:txBody>
      </p:sp>
    </p:spTree>
    <p:extLst>
      <p:ext uri="{BB962C8B-B14F-4D97-AF65-F5344CB8AC3E}">
        <p14:creationId xmlns:p14="http://schemas.microsoft.com/office/powerpoint/2010/main" val="906286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11587617-1CD9-4BB4-8FDB-02547523FB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B2359BEA-F467-446B-9ED2-7DE4AE3940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93391" y="3502764"/>
            <a:ext cx="10604091" cy="1338198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cap="all" dirty="0" err="1" smtClean="0"/>
              <a:t>rena</a:t>
            </a:r>
            <a:r>
              <a:rPr lang="hu-HU" sz="4000" cap="all" dirty="0" smtClean="0"/>
              <a:t>IS</a:t>
            </a:r>
            <a:r>
              <a:rPr lang="en-US" sz="4000" cap="all" dirty="0" err="1" smtClean="0"/>
              <a:t>sance</a:t>
            </a:r>
            <a:r>
              <a:rPr lang="en-US" sz="4000" cap="all" dirty="0" smtClean="0"/>
              <a:t> </a:t>
            </a:r>
            <a:r>
              <a:rPr lang="en-US" sz="4000" cap="all" dirty="0"/>
              <a:t>(</a:t>
            </a:r>
            <a:r>
              <a:rPr lang="en-US" sz="4000" cap="all" dirty="0" smtClean="0"/>
              <a:t>franc</a:t>
            </a:r>
            <a:r>
              <a:rPr lang="hu-HU" sz="4000" cap="all" dirty="0" smtClean="0"/>
              <a:t>I</a:t>
            </a:r>
            <a:r>
              <a:rPr lang="en-US" sz="4000" cap="all" dirty="0" smtClean="0"/>
              <a:t>a </a:t>
            </a:r>
            <a:r>
              <a:rPr lang="en-US" sz="4000" cap="all" dirty="0" err="1"/>
              <a:t>szó</a:t>
            </a:r>
            <a:r>
              <a:rPr lang="en-US" sz="4000" cap="all" dirty="0"/>
              <a:t>): </a:t>
            </a:r>
            <a:r>
              <a:rPr lang="en-US" sz="4000" cap="all" dirty="0" err="1"/>
              <a:t>újjászületés</a:t>
            </a:r>
            <a:endParaRPr lang="en-US" sz="4000" cap="all" dirty="0"/>
          </a:p>
        </p:txBody>
      </p:sp>
      <p:pic>
        <p:nvPicPr>
          <p:cNvPr id="4098" name="Picture 2" descr="Image result for KÃ©rdÅjel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1696" y="231036"/>
            <a:ext cx="2087483" cy="365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07C4A58F-EDCB-42E6-BB21-2D410EF078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CEF18BD6-B169-4CEE-BB3D-71DFD6A833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0C253CD2-F713-407C-B979-22CDBA5319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691075" y="5190021"/>
            <a:ext cx="10808724" cy="7559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hu-HU" sz="3900" dirty="0">
                <a:latin typeface="Calibri Light" panose="020F0302020204030204" pitchFamily="34" charset="0"/>
                <a:cs typeface="Calibri Light" panose="020F0302020204030204" pitchFamily="34" charset="0"/>
              </a:rPr>
              <a:t>Az antik műveltséghez térünk vissza (görög, római).</a:t>
            </a:r>
            <a:endParaRPr lang="tr-TR" sz="3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25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65513E21-21B0-48DB-8CF1-35E43B33A4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s://upload.wikimedia.org/wikipedia/commons/thumb/6/60/Pazzi_Chapel_Florence_Apr_2008_%2823%29.JPG/1280px-Pazzi_Chapel_Florence_Apr_2008_%2823%29.JPG"/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" r="-1" b="22626"/>
          <a:stretch/>
        </p:blipFill>
        <p:spPr bwMode="auto">
          <a:xfrm>
            <a:off x="20" y="10"/>
            <a:ext cx="1219167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6636" y="992221"/>
            <a:ext cx="6247308" cy="4873558"/>
          </a:xfrm>
        </p:spPr>
        <p:txBody>
          <a:bodyPr anchor="ctr">
            <a:normAutofit/>
          </a:bodyPr>
          <a:lstStyle/>
          <a:p>
            <a:r>
              <a:rPr lang="hu-HU" sz="4800">
                <a:latin typeface="Segoe Script" panose="030B0504020000000003" pitchFamily="66" charset="0"/>
              </a:rPr>
              <a:t>Építészet</a:t>
            </a:r>
            <a:endParaRPr lang="tr-TR" sz="4800">
              <a:latin typeface="Segoe Script" panose="030B0504020000000003" pitchFamily="66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580B8A35-DEA7-4D43-9DF8-90B4681D0F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F94F6BA-C200-467C-A463-305E092D132B}"/>
              </a:ext>
            </a:extLst>
          </p:cNvPr>
          <p:cNvSpPr/>
          <p:nvPr/>
        </p:nvSpPr>
        <p:spPr>
          <a:xfrm>
            <a:off x="0" y="6604616"/>
            <a:ext cx="9028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wikipedia.org</a:t>
            </a:r>
          </a:p>
        </p:txBody>
      </p:sp>
    </p:spTree>
    <p:extLst>
      <p:ext uri="{BB962C8B-B14F-4D97-AF65-F5344CB8AC3E}">
        <p14:creationId xmlns:p14="http://schemas.microsoft.com/office/powerpoint/2010/main" val="2750977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738F172-08B9-4BA5-B753-7D93472C0B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900681B-C4FD-40B3-B5BC-C33231614C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FEAACD67-2FB5-4530-9B74-8D946F1CE9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6" b="55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86033794-8234-4711-8EEA-7D8F16143ABA}"/>
              </a:ext>
            </a:extLst>
          </p:cNvPr>
          <p:cNvSpPr txBox="1">
            <a:spLocks/>
          </p:cNvSpPr>
          <p:nvPr/>
        </p:nvSpPr>
        <p:spPr>
          <a:xfrm>
            <a:off x="3788921" y="510401"/>
            <a:ext cx="4690358" cy="15630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latin typeface="Candara" panose="020E0502030303020204" pitchFamily="34" charset="0"/>
              </a:rPr>
              <a:t>Pazzi kápolna (Firenze)</a:t>
            </a:r>
            <a:endParaRPr lang="tr-TR" dirty="0">
              <a:latin typeface="Candara" panose="020E0502030303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22FF5B3D-819A-4B5B-BF2E-91AAC73A1DFB}"/>
              </a:ext>
            </a:extLst>
          </p:cNvPr>
          <p:cNvSpPr/>
          <p:nvPr/>
        </p:nvSpPr>
        <p:spPr>
          <a:xfrm>
            <a:off x="4038601" y="3429000"/>
            <a:ext cx="4190999" cy="291859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706452A-5703-4428-B2E6-4EA39DF21D98}"/>
              </a:ext>
            </a:extLst>
          </p:cNvPr>
          <p:cNvSpPr txBox="1"/>
          <p:nvPr/>
        </p:nvSpPr>
        <p:spPr>
          <a:xfrm>
            <a:off x="4038601" y="6219243"/>
            <a:ext cx="6402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C00000"/>
                </a:solidFill>
              </a:rPr>
              <a:t>Ez mire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hu-HU" sz="4000" b="1" dirty="0">
                <a:solidFill>
                  <a:srgbClr val="C00000"/>
                </a:solidFill>
              </a:rPr>
              <a:t>hasonlít?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1FE37DC-1884-42DA-9B38-2BD272BE0B2D}"/>
              </a:ext>
            </a:extLst>
          </p:cNvPr>
          <p:cNvSpPr/>
          <p:nvPr/>
        </p:nvSpPr>
        <p:spPr>
          <a:xfrm>
            <a:off x="0" y="6604616"/>
            <a:ext cx="9028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wikipedia.org</a:t>
            </a:r>
          </a:p>
        </p:txBody>
      </p:sp>
    </p:spTree>
    <p:extLst>
      <p:ext uri="{BB962C8B-B14F-4D97-AF65-F5344CB8AC3E}">
        <p14:creationId xmlns:p14="http://schemas.microsoft.com/office/powerpoint/2010/main" val="104852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274</TotalTime>
  <Words>215</Words>
  <Application>Microsoft Office PowerPoint</Application>
  <PresentationFormat>Widescreen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 Light</vt:lpstr>
      <vt:lpstr>Candara</vt:lpstr>
      <vt:lpstr>Gill Sans MT</vt:lpstr>
      <vt:lpstr>Segoe Script</vt:lpstr>
      <vt:lpstr>Wingdings</vt:lpstr>
      <vt:lpstr>Gallery</vt:lpstr>
      <vt:lpstr>A Reneszánsz</vt:lpstr>
      <vt:lpstr> „Reneszánsz”: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Építészet</vt:lpstr>
      <vt:lpstr>PowerPoint Presentation</vt:lpstr>
      <vt:lpstr>PowerPoint Presentation</vt:lpstr>
      <vt:lpstr>Szobrászat</vt:lpstr>
      <vt:lpstr>PowerPoint Presentation</vt:lpstr>
      <vt:lpstr>PowerPoint Presentation</vt:lpstr>
      <vt:lpstr>PowerPoint Presentation</vt:lpstr>
      <vt:lpstr>PowerPoint Presentation</vt:lpstr>
      <vt:lpstr>Festészet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YAKUP YILDIZLAR</dc:creator>
  <cp:lastModifiedBy>Éva Tóth</cp:lastModifiedBy>
  <cp:revision>57</cp:revision>
  <dcterms:created xsi:type="dcterms:W3CDTF">2018-09-27T18:07:16Z</dcterms:created>
  <dcterms:modified xsi:type="dcterms:W3CDTF">2020-05-12T00:27:21Z</dcterms:modified>
</cp:coreProperties>
</file>