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ED9B871-DC0D-4BDE-9676-33A7C11BD7E8}" type="datetimeFigureOut">
              <a:rPr lang="tr-TR" smtClean="0"/>
              <a:t>22.03.2020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795A64C-6E06-4ACA-8AFC-8F84D5CB7763}" type="slidenum">
              <a:rPr lang="tr-TR" smtClean="0"/>
              <a:t>‹#›</a:t>
            </a:fld>
            <a:endParaRPr lang="tr-TR"/>
          </a:p>
        </p:txBody>
      </p:sp>
    </p:spTree>
    <p:extLst>
      <p:ext uri="{BB962C8B-B14F-4D97-AF65-F5344CB8AC3E}">
        <p14:creationId xmlns:p14="http://schemas.microsoft.com/office/powerpoint/2010/main" val="36238550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ED9B871-DC0D-4BDE-9676-33A7C11BD7E8}" type="datetimeFigureOut">
              <a:rPr lang="tr-TR" smtClean="0"/>
              <a:t>22.03.2020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795A64C-6E06-4ACA-8AFC-8F84D5CB7763}" type="slidenum">
              <a:rPr lang="tr-TR" smtClean="0"/>
              <a:t>‹#›</a:t>
            </a:fld>
            <a:endParaRPr lang="tr-TR"/>
          </a:p>
        </p:txBody>
      </p:sp>
    </p:spTree>
    <p:extLst>
      <p:ext uri="{BB962C8B-B14F-4D97-AF65-F5344CB8AC3E}">
        <p14:creationId xmlns:p14="http://schemas.microsoft.com/office/powerpoint/2010/main" val="3107726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ED9B871-DC0D-4BDE-9676-33A7C11BD7E8}" type="datetimeFigureOut">
              <a:rPr lang="tr-TR" smtClean="0"/>
              <a:t>22.03.2020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795A64C-6E06-4ACA-8AFC-8F84D5CB7763}" type="slidenum">
              <a:rPr lang="tr-TR" smtClean="0"/>
              <a:t>‹#›</a:t>
            </a:fld>
            <a:endParaRPr lang="tr-TR"/>
          </a:p>
        </p:txBody>
      </p:sp>
    </p:spTree>
    <p:extLst>
      <p:ext uri="{BB962C8B-B14F-4D97-AF65-F5344CB8AC3E}">
        <p14:creationId xmlns:p14="http://schemas.microsoft.com/office/powerpoint/2010/main" val="3546506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ED9B871-DC0D-4BDE-9676-33A7C11BD7E8}" type="datetimeFigureOut">
              <a:rPr lang="tr-TR" smtClean="0"/>
              <a:t>22.03.2020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795A64C-6E06-4ACA-8AFC-8F84D5CB7763}" type="slidenum">
              <a:rPr lang="tr-TR" smtClean="0"/>
              <a:t>‹#›</a:t>
            </a:fld>
            <a:endParaRPr lang="tr-TR"/>
          </a:p>
        </p:txBody>
      </p:sp>
    </p:spTree>
    <p:extLst>
      <p:ext uri="{BB962C8B-B14F-4D97-AF65-F5344CB8AC3E}">
        <p14:creationId xmlns:p14="http://schemas.microsoft.com/office/powerpoint/2010/main" val="1814610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ED9B871-DC0D-4BDE-9676-33A7C11BD7E8}" type="datetimeFigureOut">
              <a:rPr lang="tr-TR" smtClean="0"/>
              <a:t>22.03.2020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795A64C-6E06-4ACA-8AFC-8F84D5CB7763}" type="slidenum">
              <a:rPr lang="tr-TR" smtClean="0"/>
              <a:t>‹#›</a:t>
            </a:fld>
            <a:endParaRPr lang="tr-TR"/>
          </a:p>
        </p:txBody>
      </p:sp>
    </p:spTree>
    <p:extLst>
      <p:ext uri="{BB962C8B-B14F-4D97-AF65-F5344CB8AC3E}">
        <p14:creationId xmlns:p14="http://schemas.microsoft.com/office/powerpoint/2010/main" val="1237425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ED9B871-DC0D-4BDE-9676-33A7C11BD7E8}" type="datetimeFigureOut">
              <a:rPr lang="tr-TR" smtClean="0"/>
              <a:t>22.03.2020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795A64C-6E06-4ACA-8AFC-8F84D5CB7763}" type="slidenum">
              <a:rPr lang="tr-TR" smtClean="0"/>
              <a:t>‹#›</a:t>
            </a:fld>
            <a:endParaRPr lang="tr-TR"/>
          </a:p>
        </p:txBody>
      </p:sp>
    </p:spTree>
    <p:extLst>
      <p:ext uri="{BB962C8B-B14F-4D97-AF65-F5344CB8AC3E}">
        <p14:creationId xmlns:p14="http://schemas.microsoft.com/office/powerpoint/2010/main" val="3134399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ED9B871-DC0D-4BDE-9676-33A7C11BD7E8}" type="datetimeFigureOut">
              <a:rPr lang="tr-TR" smtClean="0"/>
              <a:t>22.03.2020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795A64C-6E06-4ACA-8AFC-8F84D5CB7763}" type="slidenum">
              <a:rPr lang="tr-TR" smtClean="0"/>
              <a:t>‹#›</a:t>
            </a:fld>
            <a:endParaRPr lang="tr-TR"/>
          </a:p>
        </p:txBody>
      </p:sp>
    </p:spTree>
    <p:extLst>
      <p:ext uri="{BB962C8B-B14F-4D97-AF65-F5344CB8AC3E}">
        <p14:creationId xmlns:p14="http://schemas.microsoft.com/office/powerpoint/2010/main" val="357144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ED9B871-DC0D-4BDE-9676-33A7C11BD7E8}" type="datetimeFigureOut">
              <a:rPr lang="tr-TR" smtClean="0"/>
              <a:t>22.03.2020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795A64C-6E06-4ACA-8AFC-8F84D5CB7763}" type="slidenum">
              <a:rPr lang="tr-TR" smtClean="0"/>
              <a:t>‹#›</a:t>
            </a:fld>
            <a:endParaRPr lang="tr-TR"/>
          </a:p>
        </p:txBody>
      </p:sp>
    </p:spTree>
    <p:extLst>
      <p:ext uri="{BB962C8B-B14F-4D97-AF65-F5344CB8AC3E}">
        <p14:creationId xmlns:p14="http://schemas.microsoft.com/office/powerpoint/2010/main" val="1816094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ED9B871-DC0D-4BDE-9676-33A7C11BD7E8}" type="datetimeFigureOut">
              <a:rPr lang="tr-TR" smtClean="0"/>
              <a:t>22.03.2020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795A64C-6E06-4ACA-8AFC-8F84D5CB7763}" type="slidenum">
              <a:rPr lang="tr-TR" smtClean="0"/>
              <a:t>‹#›</a:t>
            </a:fld>
            <a:endParaRPr lang="tr-TR"/>
          </a:p>
        </p:txBody>
      </p:sp>
    </p:spTree>
    <p:extLst>
      <p:ext uri="{BB962C8B-B14F-4D97-AF65-F5344CB8AC3E}">
        <p14:creationId xmlns:p14="http://schemas.microsoft.com/office/powerpoint/2010/main" val="2820179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ED9B871-DC0D-4BDE-9676-33A7C11BD7E8}" type="datetimeFigureOut">
              <a:rPr lang="tr-TR" smtClean="0"/>
              <a:t>22.03.2020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795A64C-6E06-4ACA-8AFC-8F84D5CB7763}" type="slidenum">
              <a:rPr lang="tr-TR" smtClean="0"/>
              <a:t>‹#›</a:t>
            </a:fld>
            <a:endParaRPr lang="tr-TR"/>
          </a:p>
        </p:txBody>
      </p:sp>
    </p:spTree>
    <p:extLst>
      <p:ext uri="{BB962C8B-B14F-4D97-AF65-F5344CB8AC3E}">
        <p14:creationId xmlns:p14="http://schemas.microsoft.com/office/powerpoint/2010/main" val="3121261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ED9B871-DC0D-4BDE-9676-33A7C11BD7E8}" type="datetimeFigureOut">
              <a:rPr lang="tr-TR" smtClean="0"/>
              <a:t>22.03.2020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795A64C-6E06-4ACA-8AFC-8F84D5CB7763}" type="slidenum">
              <a:rPr lang="tr-TR" smtClean="0"/>
              <a:t>‹#›</a:t>
            </a:fld>
            <a:endParaRPr lang="tr-TR"/>
          </a:p>
        </p:txBody>
      </p:sp>
    </p:spTree>
    <p:extLst>
      <p:ext uri="{BB962C8B-B14F-4D97-AF65-F5344CB8AC3E}">
        <p14:creationId xmlns:p14="http://schemas.microsoft.com/office/powerpoint/2010/main" val="2777659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D9B871-DC0D-4BDE-9676-33A7C11BD7E8}" type="datetimeFigureOut">
              <a:rPr lang="tr-TR" smtClean="0"/>
              <a:t>22.03.2020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95A64C-6E06-4ACA-8AFC-8F84D5CB7763}" type="slidenum">
              <a:rPr lang="tr-TR" smtClean="0"/>
              <a:t>‹#›</a:t>
            </a:fld>
            <a:endParaRPr lang="tr-TR"/>
          </a:p>
        </p:txBody>
      </p:sp>
    </p:spTree>
    <p:extLst>
      <p:ext uri="{BB962C8B-B14F-4D97-AF65-F5344CB8AC3E}">
        <p14:creationId xmlns:p14="http://schemas.microsoft.com/office/powerpoint/2010/main" val="2284889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5. Hafta</a:t>
            </a:r>
            <a:endParaRPr lang="tr-TR" dirty="0"/>
          </a:p>
        </p:txBody>
      </p:sp>
      <p:sp>
        <p:nvSpPr>
          <p:cNvPr id="3" name="Alt Başlık 2"/>
          <p:cNvSpPr>
            <a:spLocks noGrp="1"/>
          </p:cNvSpPr>
          <p:nvPr>
            <p:ph type="subTitle" idx="1"/>
          </p:nvPr>
        </p:nvSpPr>
        <p:spPr/>
        <p:txBody>
          <a:bodyPr/>
          <a:lstStyle/>
          <a:p>
            <a:r>
              <a:rPr lang="tr-TR" dirty="0" smtClean="0"/>
              <a:t>Urdu Nesrinde Romantizm</a:t>
            </a:r>
            <a:endParaRPr lang="tr-TR" dirty="0"/>
          </a:p>
        </p:txBody>
      </p:sp>
    </p:spTree>
    <p:extLst>
      <p:ext uri="{BB962C8B-B14F-4D97-AF65-F5344CB8AC3E}">
        <p14:creationId xmlns:p14="http://schemas.microsoft.com/office/powerpoint/2010/main" val="18505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Urdu edebiyatında romantizm akımı, batıdaki romantizm akımı ile </a:t>
            </a:r>
            <a:r>
              <a:rPr lang="tr-TR" dirty="0" err="1"/>
              <a:t>ile</a:t>
            </a:r>
            <a:r>
              <a:rPr lang="tr-TR" dirty="0"/>
              <a:t> benzeşen ve ayrışan yönleri ile işte bu edebi ortam içine doğmuştur. Genel bir tarih aralığı verebilsek de romantizmin Urdu edebiyatında başlangıcı konusunda net bir zaman aralığına işaret etmek sağlıklı bir çıkarım olmayacaktır. </a:t>
            </a:r>
            <a:endParaRPr lang="tr-TR" dirty="0" smtClean="0"/>
          </a:p>
          <a:p>
            <a:r>
              <a:rPr lang="tr-TR" dirty="0" smtClean="0"/>
              <a:t>Tıpkı </a:t>
            </a:r>
            <a:r>
              <a:rPr lang="tr-TR" dirty="0"/>
              <a:t>batı romantizminde olduğu gibi Urdu edebiyatında da romantik anlayışın doğuş tarihinden önceki dönemlerde üretilen eserlerde romantik bulgulara rastlamak mümkündür. Aynı şekilde romantik anlayışın bitmek üzere olduğu varsayılan dönemlerden çok sonra dahi romantik öğelere yer verilen eserlerin göze çarptığı aşikârdır.</a:t>
            </a:r>
          </a:p>
          <a:p>
            <a:r>
              <a:rPr lang="tr-TR" dirty="0" smtClean="0"/>
              <a:t>Romantizmin </a:t>
            </a:r>
            <a:r>
              <a:rPr lang="tr-TR" dirty="0"/>
              <a:t>doğuş aşamasına dair bu dönemi bir de Prof. Dr. Asuman Belen Özcan’ın anlatımıyla dinleyelim; </a:t>
            </a:r>
          </a:p>
          <a:p>
            <a:r>
              <a:rPr lang="tr-TR" dirty="0" smtClean="0"/>
              <a:t>“ </a:t>
            </a:r>
            <a:r>
              <a:rPr lang="tr-TR" dirty="0"/>
              <a:t>Avrupa’da doğup derinleşen edebiyattaki bu ilk asi hareket Hindistan’da geniş yankı bulmuştu. Kendi topraklarında da bu çalkantılı yüzyılın klasik ve kuru edebiyat ürünlerinden hoşnut olmayan Urdu edebiyatçıları bu akımı şüphesiz </a:t>
            </a:r>
            <a:r>
              <a:rPr lang="tr-TR" dirty="0" err="1"/>
              <a:t>Sir</a:t>
            </a:r>
            <a:r>
              <a:rPr lang="tr-TR" dirty="0"/>
              <a:t> </a:t>
            </a:r>
            <a:r>
              <a:rPr lang="tr-TR" dirty="0" err="1"/>
              <a:t>Seyyid</a:t>
            </a:r>
            <a:r>
              <a:rPr lang="tr-TR" dirty="0"/>
              <a:t> hareketinin öncülüğünü yaptığı klasik tarza bir tepki olarak benimsediler ve böylece romantizm Urdu edebiyatında da bir tepkiyi dile getirme amacına hizmet </a:t>
            </a:r>
            <a:r>
              <a:rPr lang="tr-TR" dirty="0" err="1"/>
              <a:t>etti.Sir</a:t>
            </a:r>
            <a:r>
              <a:rPr lang="tr-TR" dirty="0"/>
              <a:t> </a:t>
            </a:r>
            <a:r>
              <a:rPr lang="tr-TR" dirty="0" err="1"/>
              <a:t>Seyyid</a:t>
            </a:r>
            <a:r>
              <a:rPr lang="tr-TR" dirty="0"/>
              <a:t> hareketinin önemsediği hedefler arasında, yapıtlardan sonuç çıkarma, bir amaca hizmet etme ve de mutlak yararcılık gibi idealler vardı; bu anlayış sayesinde Hindistan Müslümanlarının ve Urdu edebiyatının dilsel ve ilmi birçok kazanımları olmuştu. Ancak edebi açıdan bakıldığında hayal gücü, şiirsellik, duygu, estetik tarz bu harekete bağlı yazarların eserlerinde ya belirsizdi ya da hiç yoktu. Bazı şiir ve edebiyat kavramları, geleneksellik içinde sıkışmış konular ve kuru anlatımlar daha iyileriyle değişmeyi bekliyordu. Bu bakış açısıyla, romantizm hareketinin toplum ve toplumsal gerçeklerle birlikte edebiyat ve şiire erginlik ve güç kazandırdığını söylemek mümkündür.” (Özcan, 2012: 99</a:t>
            </a:r>
            <a:r>
              <a:rPr lang="tr-TR" dirty="0" smtClean="0"/>
              <a:t>)</a:t>
            </a:r>
            <a:endParaRPr lang="tr-TR" dirty="0"/>
          </a:p>
        </p:txBody>
      </p:sp>
    </p:spTree>
    <p:extLst>
      <p:ext uri="{BB962C8B-B14F-4D97-AF65-F5344CB8AC3E}">
        <p14:creationId xmlns:p14="http://schemas.microsoft.com/office/powerpoint/2010/main" val="3982386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smtClean="0"/>
              <a:t>Romantik anlayış Urdu edebiyatını genel kanıya göre 1900 ile ilerici akımın ortaya çıktığı 1935 yılı arasında etkilemiş ve tüm alanlarda olduğu gibi Urdu nesrinde de yeni üslupların oluşmasını sağlamış bir akım olarak karşımıza çıkmaktadır. Akım Urdu nesrine temel bir manifesto ile girmemiştir. Dolayısıyla Urdu nesrindeki romantik süreci hazırlayan etmenlerden bahsederken daha önceki dönemlere ait edebi eserlere de değinmek yerinde olacaktır.</a:t>
            </a:r>
          </a:p>
          <a:p>
            <a:r>
              <a:rPr lang="tr-TR" dirty="0"/>
              <a:t>Urdu nesrinde ilk hissedilebilir romantik unsurlar hikâyelerde (</a:t>
            </a:r>
            <a:r>
              <a:rPr lang="tr-TR" dirty="0" err="1"/>
              <a:t>dastan</a:t>
            </a:r>
            <a:r>
              <a:rPr lang="tr-TR" dirty="0"/>
              <a:t>-efsane-kıssa-</a:t>
            </a:r>
            <a:r>
              <a:rPr lang="tr-TR" dirty="0" err="1"/>
              <a:t>kahani</a:t>
            </a:r>
            <a:r>
              <a:rPr lang="tr-TR" dirty="0"/>
              <a:t>) göze çarpmıştır. Ferdiyetçi bir tarzda oluşturulmuş ve hayal gücünü fazlasıyla bünyesinde barındıran bu hikâyeler, toplumun bu kavramlara olan aşinalığını arttırmış ve dolaylı da olsa romantik üslubun doğuş zeminine önemli katkıda bulunmuştur. Hikâyelerin romantik öğeler barındırmasındaki temel sebeplerden birisi yazarların batıda –özellikle İngiltere’de- üretilmiş romantik hikâyelerden haberdar olması ve bu hikâyeleri inceleme fırsatı bulmalarıdır. Aynı şekilde Farsça ve Hintçe kaleme alınmış hikâyeler de Urdu edebiyatçılarının eserlerine çeşitli romantik unsurları iliştirmelerine vesile olmuştur. </a:t>
            </a:r>
            <a:r>
              <a:rPr lang="tr-TR" dirty="0" err="1"/>
              <a:t>Receb</a:t>
            </a:r>
            <a:r>
              <a:rPr lang="tr-TR" dirty="0"/>
              <a:t> Ali </a:t>
            </a:r>
            <a:r>
              <a:rPr lang="tr-TR" dirty="0" err="1"/>
              <a:t>Beg</a:t>
            </a:r>
            <a:r>
              <a:rPr lang="tr-TR" dirty="0"/>
              <a:t> </a:t>
            </a:r>
            <a:r>
              <a:rPr lang="tr-TR" dirty="0" err="1"/>
              <a:t>Surur’un</a:t>
            </a:r>
            <a:r>
              <a:rPr lang="tr-TR" dirty="0"/>
              <a:t> </a:t>
            </a:r>
            <a:r>
              <a:rPr lang="tr-TR" dirty="0" err="1"/>
              <a:t>Fesane</a:t>
            </a:r>
            <a:r>
              <a:rPr lang="tr-TR" dirty="0"/>
              <a:t>-i </a:t>
            </a:r>
            <a:r>
              <a:rPr lang="tr-TR" dirty="0" err="1"/>
              <a:t>Acaib</a:t>
            </a:r>
            <a:r>
              <a:rPr lang="tr-TR" dirty="0"/>
              <a:t> adlı eseri bu anlamda verebileceğimiz en iyi örneklerden birisidir. </a:t>
            </a:r>
          </a:p>
          <a:p>
            <a:endParaRPr lang="tr-TR" dirty="0"/>
          </a:p>
        </p:txBody>
      </p:sp>
    </p:spTree>
    <p:extLst>
      <p:ext uri="{BB962C8B-B14F-4D97-AF65-F5344CB8AC3E}">
        <p14:creationId xmlns:p14="http://schemas.microsoft.com/office/powerpoint/2010/main" val="3179529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“Romantik” teriminin Urdu dilindeki serüveninin İngilizceden geçen “</a:t>
            </a:r>
            <a:r>
              <a:rPr lang="tr-TR" i="1" dirty="0" err="1"/>
              <a:t>romance</a:t>
            </a:r>
            <a:r>
              <a:rPr lang="tr-TR" dirty="0"/>
              <a:t>” kelimesiyle başladığı kabul edilmektedir. İngilizcede hayali masalları,  kahramanlık serüvenlerini, maceraperestliği ve aşk-sevgi öykülerini betimlemek için kullanılan bu sözcük, Urdu dilinde “</a:t>
            </a:r>
            <a:r>
              <a:rPr lang="tr-TR" i="1" dirty="0"/>
              <a:t>roman</a:t>
            </a:r>
            <a:r>
              <a:rPr lang="tr-TR" dirty="0"/>
              <a:t>”  ( </a:t>
            </a:r>
            <a:r>
              <a:rPr lang="ar-SA" dirty="0"/>
              <a:t>رومان</a:t>
            </a:r>
            <a:r>
              <a:rPr lang="tr-TR" dirty="0"/>
              <a:t>) olarak kullanılmaktadır. Sözcük Urdu dilinde de aynı anlamları içermekle birlikte gerçek hayatla ilgisi olmayan olayları, sahte durumları, hayali tasvirleri de kapsayan bir yapıya dönüşmüştür.  Zamanla “</a:t>
            </a:r>
            <a:r>
              <a:rPr lang="tr-TR" i="1" dirty="0"/>
              <a:t>Roman</a:t>
            </a:r>
            <a:r>
              <a:rPr lang="tr-TR" dirty="0"/>
              <a:t>” dan “</a:t>
            </a:r>
            <a:r>
              <a:rPr lang="tr-TR" i="1" dirty="0" err="1"/>
              <a:t>romani</a:t>
            </a:r>
            <a:r>
              <a:rPr lang="tr-TR" i="1" dirty="0"/>
              <a:t>” (</a:t>
            </a:r>
            <a:r>
              <a:rPr lang="ur-PK" i="1" dirty="0"/>
              <a:t>رومانی</a:t>
            </a:r>
            <a:r>
              <a:rPr lang="tr-TR" i="1" dirty="0"/>
              <a:t> ) </a:t>
            </a:r>
            <a:r>
              <a:rPr lang="tr-TR" dirty="0"/>
              <a:t>veya “</a:t>
            </a:r>
            <a:r>
              <a:rPr lang="tr-TR" i="1" dirty="0" err="1"/>
              <a:t>romanvi</a:t>
            </a:r>
            <a:r>
              <a:rPr lang="tr-TR" dirty="0"/>
              <a:t>” ( </a:t>
            </a:r>
            <a:r>
              <a:rPr lang="ar-SA" dirty="0"/>
              <a:t>رومانوی</a:t>
            </a:r>
            <a:r>
              <a:rPr lang="tr-TR" dirty="0"/>
              <a:t>) kelimeleri türetilmiş, “</a:t>
            </a:r>
            <a:r>
              <a:rPr lang="tr-TR" i="1" dirty="0"/>
              <a:t>Roman</a:t>
            </a:r>
            <a:r>
              <a:rPr lang="tr-TR" dirty="0"/>
              <a:t>” </a:t>
            </a:r>
            <a:r>
              <a:rPr lang="tr-TR" dirty="0" err="1"/>
              <a:t>ın</a:t>
            </a:r>
            <a:r>
              <a:rPr lang="tr-TR" dirty="0"/>
              <a:t> özelliklerini özümsemiş bir akımı niteleyen bu kelimeler batıya özgü bir kavram olan </a:t>
            </a:r>
            <a:r>
              <a:rPr lang="tr-TR" i="1" dirty="0" err="1"/>
              <a:t>romantik</a:t>
            </a:r>
            <a:r>
              <a:rPr lang="tr-TR" dirty="0" err="1"/>
              <a:t>’in</a:t>
            </a:r>
            <a:r>
              <a:rPr lang="tr-TR" dirty="0"/>
              <a:t> isim ve sıfat görünümünün karşılığını almıştır.  Romantizm ise Urdu dilinde “</a:t>
            </a:r>
            <a:r>
              <a:rPr lang="tr-TR" dirty="0" err="1"/>
              <a:t>romaniyyet</a:t>
            </a:r>
            <a:r>
              <a:rPr lang="tr-TR" dirty="0"/>
              <a:t>” (</a:t>
            </a:r>
            <a:r>
              <a:rPr lang="ar-SA" dirty="0"/>
              <a:t>رومانیت</a:t>
            </a:r>
            <a:r>
              <a:rPr lang="tr-TR" dirty="0"/>
              <a:t>) yahut “</a:t>
            </a:r>
            <a:r>
              <a:rPr lang="tr-TR" dirty="0" err="1"/>
              <a:t>romanviyyet</a:t>
            </a:r>
            <a:r>
              <a:rPr lang="tr-TR" dirty="0"/>
              <a:t>” (</a:t>
            </a:r>
            <a:r>
              <a:rPr lang="ur-PK" dirty="0"/>
              <a:t>رومانویئت</a:t>
            </a:r>
            <a:r>
              <a:rPr lang="tr-TR" dirty="0"/>
              <a:t>) sözcükleriyle eş anlamlı olarak kullanılmıştır.</a:t>
            </a:r>
          </a:p>
        </p:txBody>
      </p:sp>
    </p:spTree>
    <p:extLst>
      <p:ext uri="{BB962C8B-B14F-4D97-AF65-F5344CB8AC3E}">
        <p14:creationId xmlns:p14="http://schemas.microsoft.com/office/powerpoint/2010/main" val="7010527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Romantizm akımının Urdu nesrindeki lideri ve yön göstericisinin </a:t>
            </a:r>
            <a:r>
              <a:rPr lang="tr-TR" dirty="0" err="1"/>
              <a:t>Secad</a:t>
            </a:r>
            <a:r>
              <a:rPr lang="tr-TR" dirty="0"/>
              <a:t> Haydar Yıldırım(1880-1943) olduğu bilinir. Yazarın dönemin ünlü edebiyat dergisi </a:t>
            </a:r>
            <a:r>
              <a:rPr lang="tr-TR" i="1" dirty="0"/>
              <a:t>Mahze</a:t>
            </a:r>
            <a:r>
              <a:rPr lang="tr-TR" dirty="0"/>
              <a:t>n için yayıma hazırladığı öyküleri ve makaleleri Urdu nesrinde düzenli, ölçülü ve sistemli yeni bir üslubun oluşmasına ön ayak olmuştur. </a:t>
            </a:r>
            <a:endParaRPr lang="tr-TR" dirty="0" smtClean="0"/>
          </a:p>
          <a:p>
            <a:r>
              <a:rPr lang="tr-TR" dirty="0" err="1" smtClean="0"/>
              <a:t>Secad</a:t>
            </a:r>
            <a:r>
              <a:rPr lang="tr-TR" dirty="0" smtClean="0"/>
              <a:t> </a:t>
            </a:r>
            <a:r>
              <a:rPr lang="tr-TR" dirty="0"/>
              <a:t>Haydar Yıldırım İngilizce, Farsça, Arapça ve Türkçe dillerini etkin olarak kullanabilmesi dolayısıyla, batılı ve doğulu yazarların önemli eserlerini inceleme fırsatı bulmuş, bu eserlerden edindiği edebi bilgiler ona içinde farklı lezzetleri barındıran özgün bir üslup kazandırmıştır. </a:t>
            </a:r>
            <a:endParaRPr lang="tr-TR" dirty="0" smtClean="0"/>
          </a:p>
          <a:p>
            <a:r>
              <a:rPr lang="tr-TR" dirty="0" smtClean="0"/>
              <a:t>Yıldırım </a:t>
            </a:r>
            <a:r>
              <a:rPr lang="tr-TR" dirty="0"/>
              <a:t>Türk edebiyatına yakın bir ilgi duymuş, özellikle Ahmet Hikmet Müftüoğlu’ndan yapmış olduğu öykü çevirileri onu romantik anlayışa yaklaştırmıştır. Türk toplumunun çok daha önce geçirmiş olduğu kültürel devrimlerin Hindistan Müslümanlarına örnek teşkil etmesi gerektiğini ve yapı olarak benzedikleri bu toplumun gözlemlenerek edebiyata yansıtılmasını sıkça dile getirmiştir (</a:t>
            </a:r>
            <a:r>
              <a:rPr lang="tr-TR" dirty="0" err="1"/>
              <a:t>Zaıdı</a:t>
            </a:r>
            <a:r>
              <a:rPr lang="tr-TR" dirty="0"/>
              <a:t> 263). </a:t>
            </a:r>
          </a:p>
        </p:txBody>
      </p:sp>
    </p:spTree>
    <p:extLst>
      <p:ext uri="{BB962C8B-B14F-4D97-AF65-F5344CB8AC3E}">
        <p14:creationId xmlns:p14="http://schemas.microsoft.com/office/powerpoint/2010/main" val="1139865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Yazarın 1910 yılında yayımlamış olduğu </a:t>
            </a:r>
            <a:r>
              <a:rPr lang="tr-TR" i="1" dirty="0" err="1"/>
              <a:t>Hayalista</a:t>
            </a:r>
            <a:r>
              <a:rPr lang="tr-TR" dirty="0" err="1"/>
              <a:t>n</a:t>
            </a:r>
            <a:r>
              <a:rPr lang="tr-TR" dirty="0"/>
              <a:t> adlı öykü derlemesi, dönemin edebi ortamını derinden etkilemiş, kısa sürede ülke genelinde büyük bir başarı sağlayan eser sayesinde, romantizm akımı hâkimiyetini güçlendirmiştir (Yıldırım 13). </a:t>
            </a:r>
            <a:r>
              <a:rPr lang="tr-TR" dirty="0" err="1"/>
              <a:t>Secad</a:t>
            </a:r>
            <a:r>
              <a:rPr lang="tr-TR" dirty="0"/>
              <a:t> Haydar Yıldırım </a:t>
            </a:r>
            <a:r>
              <a:rPr lang="tr-TR" dirty="0" err="1"/>
              <a:t>Aligarh</a:t>
            </a:r>
            <a:r>
              <a:rPr lang="tr-TR" dirty="0"/>
              <a:t> Hareketinin edebi uzantısı olan klasik anlayışın dayattığı baskıcı yapıya muhalif düşünceler geliştirmesi açısından Urdu nesrindeki özgürlük hareketinin de öncüsü olarak nitelenmiştir</a:t>
            </a:r>
            <a:r>
              <a:rPr lang="tr-TR" dirty="0" smtClean="0"/>
              <a:t>.</a:t>
            </a:r>
          </a:p>
          <a:p>
            <a:r>
              <a:rPr lang="tr-TR" dirty="0" smtClean="0"/>
              <a:t> </a:t>
            </a:r>
            <a:r>
              <a:rPr lang="tr-TR" dirty="0"/>
              <a:t>Aşk ve sevgi onun eserlerinde vazgeçilmez temalardandır. </a:t>
            </a:r>
            <a:endParaRPr lang="tr-TR" dirty="0" smtClean="0"/>
          </a:p>
          <a:p>
            <a:r>
              <a:rPr lang="tr-TR" dirty="0"/>
              <a:t>Romantizmin coşkuyu, aşkı ve tutkulu diğer tüm duyguları kapsayan yapısının hemen her edebiyatta ve dilde aynı şekilde tezahür etmesi (Aksakal 13) akımın Urdu nesrinde de önemli </a:t>
            </a:r>
            <a:r>
              <a:rPr lang="tr-TR" dirty="0" err="1"/>
              <a:t>üslupsal</a:t>
            </a:r>
            <a:r>
              <a:rPr lang="tr-TR" dirty="0"/>
              <a:t> tahavvülleri gerçekleştirmesine neden olmuştur. </a:t>
            </a:r>
            <a:endParaRPr lang="tr-TR" dirty="0" smtClean="0"/>
          </a:p>
          <a:p>
            <a:r>
              <a:rPr lang="tr-TR" dirty="0" smtClean="0"/>
              <a:t>Bu </a:t>
            </a:r>
            <a:r>
              <a:rPr lang="tr-TR" dirty="0"/>
              <a:t>özgürleşme edimiyle, dışsallık, toplumsallık, akılcılık, materyalizm, anlatımcılık, diyalektik, şimdi ve doğa manzarası gibi </a:t>
            </a:r>
            <a:r>
              <a:rPr lang="tr-TR" dirty="0" err="1"/>
              <a:t>Seyyid</a:t>
            </a:r>
            <a:r>
              <a:rPr lang="tr-TR" dirty="0"/>
              <a:t> </a:t>
            </a:r>
            <a:r>
              <a:rPr lang="tr-TR" dirty="0" err="1"/>
              <a:t>Ahmed</a:t>
            </a:r>
            <a:r>
              <a:rPr lang="tr-TR" dirty="0"/>
              <a:t> Han Hareketi’ne özgü olan temaların yerine </a:t>
            </a:r>
            <a:r>
              <a:rPr lang="tr-TR" dirty="0" err="1"/>
              <a:t>içsellik</a:t>
            </a:r>
            <a:r>
              <a:rPr lang="tr-TR" dirty="0"/>
              <a:t>, bireysellik, duygusallık, ruhaniyet, estetik, güzellik, geçmiş ve doğanın ruhu gibi kavramlar tercih edilmeye başlanmıştır (</a:t>
            </a:r>
            <a:r>
              <a:rPr lang="tr-TR" dirty="0" err="1"/>
              <a:t>N.Ahmed</a:t>
            </a:r>
            <a:r>
              <a:rPr lang="tr-TR" dirty="0"/>
              <a:t> </a:t>
            </a:r>
            <a:r>
              <a:rPr lang="tr-TR" dirty="0" err="1"/>
              <a:t>Tişna</a:t>
            </a:r>
            <a:r>
              <a:rPr lang="tr-TR" dirty="0"/>
              <a:t> 83). </a:t>
            </a:r>
          </a:p>
        </p:txBody>
      </p:sp>
    </p:spTree>
    <p:extLst>
      <p:ext uri="{BB962C8B-B14F-4D97-AF65-F5344CB8AC3E}">
        <p14:creationId xmlns:p14="http://schemas.microsoft.com/office/powerpoint/2010/main" val="713671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Urdu nesrinde romantizm akımının en önemli yeniliklerinden biri –belki de en önemlisi- eserlerde kadın figürüne geleneksel işleyiş şekillerinden farklı bir yapıda, olması gerektiği gibi yer verilmesini sağlaması olmuştur. </a:t>
            </a:r>
            <a:endParaRPr lang="tr-TR" dirty="0" smtClean="0"/>
          </a:p>
          <a:p>
            <a:r>
              <a:rPr lang="tr-TR" dirty="0" smtClean="0"/>
              <a:t>Kadın </a:t>
            </a:r>
            <a:r>
              <a:rPr lang="tr-TR" dirty="0"/>
              <a:t>bu dönemde muhafazakâr bakış açısının çizmiş olduğu kötü imajdan ziyade, aydınlığı, umudu ve bereketi simgeleyen bir kavram olma niteliğine kavuşmuştur. Toplumun asırlardır süregelen erkek egemen anlayışına ve cinsiyete dayalı işbölümü yanılgısına bir başkaldırı niteliği taşıyan bu yenilikçi ve özgürlükçü özellik, romantizmin sadece edebiyata değil aynı zamanda sosyal hayata da nüfusunun bir göstergesi olmuştur. </a:t>
            </a:r>
            <a:endParaRPr lang="tr-TR" dirty="0" smtClean="0"/>
          </a:p>
          <a:p>
            <a:r>
              <a:rPr lang="tr-TR" dirty="0" smtClean="0"/>
              <a:t>Romantik </a:t>
            </a:r>
            <a:r>
              <a:rPr lang="tr-TR" dirty="0"/>
              <a:t>dönem süresince kadınların, toplumsal gelişimin ve ülkenin modern dünyaya ayak uydurabilmesinin en önemli aktörlerinden oldukları vurgulanmış, kadınları yok sayan bir toplumun arzuladığı seviyeye asla ulaşamayacağı öngörülmüştür (Eşref 191; </a:t>
            </a:r>
            <a:r>
              <a:rPr lang="tr-TR" dirty="0" err="1"/>
              <a:t>Seyyid</a:t>
            </a:r>
            <a:r>
              <a:rPr lang="tr-TR" dirty="0"/>
              <a:t> 369). </a:t>
            </a:r>
          </a:p>
        </p:txBody>
      </p:sp>
    </p:spTree>
    <p:extLst>
      <p:ext uri="{BB962C8B-B14F-4D97-AF65-F5344CB8AC3E}">
        <p14:creationId xmlns:p14="http://schemas.microsoft.com/office/powerpoint/2010/main" val="2784306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32859810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999</Words>
  <Application>Microsoft Office PowerPoint</Application>
  <PresentationFormat>Geniş ekran</PresentationFormat>
  <Paragraphs>19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5. Hafta</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Hafta</dc:title>
  <dc:creator>USER</dc:creator>
  <cp:lastModifiedBy>USER</cp:lastModifiedBy>
  <cp:revision>2</cp:revision>
  <dcterms:created xsi:type="dcterms:W3CDTF">2020-03-22T11:16:49Z</dcterms:created>
  <dcterms:modified xsi:type="dcterms:W3CDTF">2020-03-22T11:19:17Z</dcterms:modified>
</cp:coreProperties>
</file>