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70" r:id="rId3"/>
    <p:sldId id="273" r:id="rId4"/>
    <p:sldId id="257" r:id="rId5"/>
    <p:sldId id="258" r:id="rId6"/>
    <p:sldId id="259" r:id="rId7"/>
    <p:sldId id="261" r:id="rId8"/>
    <p:sldId id="268" r:id="rId9"/>
    <p:sldId id="262" r:id="rId10"/>
    <p:sldId id="263" r:id="rId11"/>
    <p:sldId id="264" r:id="rId12"/>
    <p:sldId id="265" r:id="rId13"/>
    <p:sldId id="266" r:id="rId14"/>
    <p:sldId id="267" r:id="rId15"/>
    <p:sldId id="269"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00"/>
    <a:srgbClr val="FF8A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729"/>
  </p:normalViewPr>
  <p:slideViewPr>
    <p:cSldViewPr snapToGrid="0" snapToObjects="1">
      <p:cViewPr varScale="1">
        <p:scale>
          <a:sx n="121" d="100"/>
          <a:sy n="121" d="100"/>
        </p:scale>
        <p:origin x="200" y="3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3/25/20</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3/25/20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3/25/20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
İkinci düzey
Üçüncü düzey
Dördüncü düzey
Beşinci düzey</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3/25/20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3/25/20</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
İkinci düzey
Üçüncü düzey
Dördüncü düzey
Beşinci düzey</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3/25/20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
İkinci düzey
Üçüncü düzey
Dördüncü düzey
Beşinci düzey</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
İkinci düzey
Üçüncü düzey
Dördüncü düzey
Beşinci düzey</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3/25/20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3/25/20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3/25/20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
İkinci düzey
Üçüncü düzey
Dördüncü düzey
Beşinci düzey</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8" name="Date Placeholder 7"/>
          <p:cNvSpPr>
            <a:spLocks noGrp="1"/>
          </p:cNvSpPr>
          <p:nvPr>
            <p:ph type="dt" sz="half" idx="10"/>
          </p:nvPr>
        </p:nvSpPr>
        <p:spPr/>
        <p:txBody>
          <a:bodyPr/>
          <a:lstStyle/>
          <a:p>
            <a:fld id="{1CF131DD-A141-4471-BCF9-C6073EDD7E20}" type="datetimeFigureOut">
              <a:rPr lang="en-US" dirty="0"/>
              <a:t>3/25/20</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3/25/20</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3/25/20</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30F9F84-64FB-0940-8370-860174F9BA93}"/>
              </a:ext>
            </a:extLst>
          </p:cNvPr>
          <p:cNvSpPr>
            <a:spLocks noGrp="1"/>
          </p:cNvSpPr>
          <p:nvPr>
            <p:ph type="ctrTitle"/>
          </p:nvPr>
        </p:nvSpPr>
        <p:spPr>
          <a:xfrm>
            <a:off x="1472497" y="1282391"/>
            <a:ext cx="9068586" cy="2462970"/>
          </a:xfrm>
        </p:spPr>
        <p:txBody>
          <a:bodyPr/>
          <a:lstStyle/>
          <a:p>
            <a:r>
              <a:rPr lang="tr-TR" sz="3600" b="1" dirty="0">
                <a:solidFill>
                  <a:schemeClr val="accent2">
                    <a:lumMod val="75000"/>
                  </a:schemeClr>
                </a:solidFill>
              </a:rPr>
              <a:t>Okul Öncesine yönelik bir drama etkinliği-2</a:t>
            </a:r>
            <a:br>
              <a:rPr lang="tr-TR" sz="3600" b="1" dirty="0"/>
            </a:br>
            <a:r>
              <a:rPr lang="tr-TR" sz="3600" b="1" dirty="0">
                <a:solidFill>
                  <a:srgbClr val="C00000"/>
                </a:solidFill>
              </a:rPr>
              <a:t>kolları ayaklarında bay </a:t>
            </a:r>
            <a:r>
              <a:rPr lang="tr-TR" sz="3600" b="1" dirty="0" err="1">
                <a:solidFill>
                  <a:srgbClr val="C00000"/>
                </a:solidFill>
              </a:rPr>
              <a:t>fi’nin</a:t>
            </a:r>
            <a:r>
              <a:rPr lang="tr-TR" sz="3600" b="1" dirty="0">
                <a:solidFill>
                  <a:srgbClr val="C00000"/>
                </a:solidFill>
              </a:rPr>
              <a:t> klarneti</a:t>
            </a:r>
          </a:p>
        </p:txBody>
      </p:sp>
      <p:sp>
        <p:nvSpPr>
          <p:cNvPr id="3" name="Alt Başlık 2">
            <a:extLst>
              <a:ext uri="{FF2B5EF4-FFF2-40B4-BE49-F238E27FC236}">
                <a16:creationId xmlns:a16="http://schemas.microsoft.com/office/drawing/2014/main" id="{3AF63F85-6022-C04A-A234-DD45BB07A975}"/>
              </a:ext>
            </a:extLst>
          </p:cNvPr>
          <p:cNvSpPr>
            <a:spLocks noGrp="1"/>
          </p:cNvSpPr>
          <p:nvPr>
            <p:ph type="subTitle" idx="1"/>
          </p:nvPr>
        </p:nvSpPr>
        <p:spPr>
          <a:xfrm>
            <a:off x="4081118" y="4682062"/>
            <a:ext cx="6551829" cy="457201"/>
          </a:xfrm>
        </p:spPr>
        <p:txBody>
          <a:bodyPr/>
          <a:lstStyle/>
          <a:p>
            <a:r>
              <a:rPr lang="tr-TR" b="1" dirty="0"/>
              <a:t>Dr. Öğretim Üyesi Gökçe Karaman Benli</a:t>
            </a:r>
          </a:p>
        </p:txBody>
      </p:sp>
      <p:pic>
        <p:nvPicPr>
          <p:cNvPr id="5" name="Resim 4">
            <a:extLst>
              <a:ext uri="{FF2B5EF4-FFF2-40B4-BE49-F238E27FC236}">
                <a16:creationId xmlns:a16="http://schemas.microsoft.com/office/drawing/2014/main" id="{ACCCC5F1-D00E-DA49-B3A1-972A0710B967}"/>
              </a:ext>
            </a:extLst>
          </p:cNvPr>
          <p:cNvPicPr>
            <a:picLocks noChangeAspect="1"/>
          </p:cNvPicPr>
          <p:nvPr/>
        </p:nvPicPr>
        <p:blipFill>
          <a:blip r:embed="rId2"/>
          <a:stretch>
            <a:fillRect/>
          </a:stretch>
        </p:blipFill>
        <p:spPr>
          <a:xfrm>
            <a:off x="1562100" y="3242016"/>
            <a:ext cx="2429416" cy="2225346"/>
          </a:xfrm>
          <a:prstGeom prst="rect">
            <a:avLst/>
          </a:prstGeom>
        </p:spPr>
      </p:pic>
    </p:spTree>
    <p:extLst>
      <p:ext uri="{BB962C8B-B14F-4D97-AF65-F5344CB8AC3E}">
        <p14:creationId xmlns:p14="http://schemas.microsoft.com/office/powerpoint/2010/main" val="2952187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57FC320-1459-6D41-B863-6CB8C663B0C7}"/>
              </a:ext>
            </a:extLst>
          </p:cNvPr>
          <p:cNvSpPr>
            <a:spLocks noGrp="1"/>
          </p:cNvSpPr>
          <p:nvPr>
            <p:ph type="title"/>
          </p:nvPr>
        </p:nvSpPr>
        <p:spPr/>
        <p:txBody>
          <a:bodyPr>
            <a:normAutofit/>
          </a:bodyPr>
          <a:lstStyle/>
          <a:p>
            <a:r>
              <a:rPr lang="tr-TR" sz="3200" b="1" dirty="0">
                <a:solidFill>
                  <a:srgbClr val="C00000"/>
                </a:solidFill>
              </a:rPr>
              <a:t>Kavramlar</a:t>
            </a:r>
          </a:p>
        </p:txBody>
      </p:sp>
      <p:sp>
        <p:nvSpPr>
          <p:cNvPr id="3" name="İçerik Yer Tutucusu 2">
            <a:extLst>
              <a:ext uri="{FF2B5EF4-FFF2-40B4-BE49-F238E27FC236}">
                <a16:creationId xmlns:a16="http://schemas.microsoft.com/office/drawing/2014/main" id="{D4647A2B-56FB-B24D-ACF7-BB9D9D6BDA78}"/>
              </a:ext>
            </a:extLst>
          </p:cNvPr>
          <p:cNvSpPr>
            <a:spLocks noGrp="1"/>
          </p:cNvSpPr>
          <p:nvPr>
            <p:ph idx="1"/>
          </p:nvPr>
        </p:nvSpPr>
        <p:spPr>
          <a:xfrm>
            <a:off x="1066800" y="2103120"/>
            <a:ext cx="10058400" cy="1532178"/>
          </a:xfrm>
          <a:solidFill>
            <a:schemeClr val="bg1"/>
          </a:solidFill>
        </p:spPr>
        <p:txBody>
          <a:bodyPr/>
          <a:lstStyle/>
          <a:p>
            <a:r>
              <a:rPr lang="tr-TR" b="1" dirty="0"/>
              <a:t>Hızlı-yavaş</a:t>
            </a:r>
          </a:p>
        </p:txBody>
      </p:sp>
    </p:spTree>
    <p:extLst>
      <p:ext uri="{BB962C8B-B14F-4D97-AF65-F5344CB8AC3E}">
        <p14:creationId xmlns:p14="http://schemas.microsoft.com/office/powerpoint/2010/main" val="1905149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F153BEE-7F33-5B40-8BE8-CC0E52450FD2}"/>
              </a:ext>
            </a:extLst>
          </p:cNvPr>
          <p:cNvSpPr>
            <a:spLocks noGrp="1"/>
          </p:cNvSpPr>
          <p:nvPr>
            <p:ph type="title"/>
          </p:nvPr>
        </p:nvSpPr>
        <p:spPr>
          <a:xfrm>
            <a:off x="1066800" y="642594"/>
            <a:ext cx="10058400" cy="829367"/>
          </a:xfrm>
        </p:spPr>
        <p:txBody>
          <a:bodyPr>
            <a:normAutofit/>
          </a:bodyPr>
          <a:lstStyle/>
          <a:p>
            <a:r>
              <a:rPr lang="tr-TR" sz="3200" b="1" dirty="0">
                <a:solidFill>
                  <a:srgbClr val="C00000"/>
                </a:solidFill>
              </a:rPr>
              <a:t>Öğrenme Süreci / Yaş Grubu: (60-72 aylık)</a:t>
            </a:r>
          </a:p>
        </p:txBody>
      </p:sp>
      <p:sp>
        <p:nvSpPr>
          <p:cNvPr id="3" name="İçerik Yer Tutucusu 2">
            <a:extLst>
              <a:ext uri="{FF2B5EF4-FFF2-40B4-BE49-F238E27FC236}">
                <a16:creationId xmlns:a16="http://schemas.microsoft.com/office/drawing/2014/main" id="{BD8CDBC4-E4EE-E54B-B17D-55769E25B4E6}"/>
              </a:ext>
            </a:extLst>
          </p:cNvPr>
          <p:cNvSpPr>
            <a:spLocks noGrp="1"/>
          </p:cNvSpPr>
          <p:nvPr>
            <p:ph idx="1"/>
          </p:nvPr>
        </p:nvSpPr>
        <p:spPr>
          <a:xfrm>
            <a:off x="944136" y="1367138"/>
            <a:ext cx="10058400" cy="4821789"/>
          </a:xfrm>
          <a:ln>
            <a:solidFill>
              <a:srgbClr val="FF0000"/>
            </a:solidFill>
          </a:ln>
        </p:spPr>
        <p:txBody>
          <a:bodyPr>
            <a:normAutofit fontScale="85000" lnSpcReduction="20000"/>
          </a:bodyPr>
          <a:lstStyle/>
          <a:p>
            <a:r>
              <a:rPr lang="tr-TR" b="1" dirty="0"/>
              <a:t>ISINMA:</a:t>
            </a:r>
            <a:r>
              <a:rPr lang="tr-TR" dirty="0"/>
              <a:t> Öğretmen çocuklara arı figürlü şapkalar dağıtır ve ‘’Hepimiz birer arıyız, şimdi ormana gidip bal toplayacağız’’ der. </a:t>
            </a:r>
          </a:p>
          <a:p>
            <a:r>
              <a:rPr lang="tr-TR" dirty="0"/>
              <a:t>Çocuklar el ele tutuşup bir çember oluştururlar. Arı şarkısı açılır ve şarkı eşliğinde çemberi bozmadan hep birlikte arı dansı yapılır. </a:t>
            </a:r>
          </a:p>
          <a:p>
            <a:r>
              <a:rPr lang="tr-TR" dirty="0"/>
              <a:t>Şarkının bitiminde öğretmen sınıfın ortasına çekilmiş kırmızı şeridin/ipin  üzerine davul, </a:t>
            </a:r>
            <a:r>
              <a:rPr lang="tr-TR" dirty="0" err="1"/>
              <a:t>marakas</a:t>
            </a:r>
            <a:r>
              <a:rPr lang="tr-TR" dirty="0"/>
              <a:t>, gitar, kastanyet ve klarneti aralıklı bir şekilde koyar. Ardından öğretmen kraliçe arı olur ve çocuklardan ikişerli eş olup arka arkaya dizilmelerini ister ve çocuklar müzik aletleri tanıtılıncaya kadar beklerler. </a:t>
            </a:r>
          </a:p>
          <a:p>
            <a:r>
              <a:rPr lang="tr-TR" dirty="0"/>
              <a:t> İkişerli sıra olunduktan sonra Arı şarkısı eşliğinde yerdeki müzik aletleri sırayla tanıtılır. Tanıtma sırasında beş müzik aletinin özellikleri kısaca anlatılır.  Bu süreçte kırmızı ip bir uyarıcıdır ve sırayla müzik aletlerinin aralıklı bir şekilde dizilmesine dikkat edilir. </a:t>
            </a:r>
          </a:p>
          <a:p>
            <a:r>
              <a:rPr lang="tr-TR" b="1" dirty="0">
                <a:solidFill>
                  <a:srgbClr val="7030A0"/>
                </a:solidFill>
              </a:rPr>
              <a:t>Davul: </a:t>
            </a:r>
            <a:r>
              <a:rPr lang="tr-TR" dirty="0"/>
              <a:t>Vurmalı bir müzik aletidir. Davulu güzel çalabilenlere de davulcu deriz.</a:t>
            </a:r>
          </a:p>
          <a:p>
            <a:r>
              <a:rPr lang="tr-TR" b="1" dirty="0" err="1">
                <a:solidFill>
                  <a:srgbClr val="7030A0"/>
                </a:solidFill>
              </a:rPr>
              <a:t>Marakas</a:t>
            </a:r>
            <a:r>
              <a:rPr lang="tr-TR" dirty="0"/>
              <a:t>: İçi oyuk olan ve gövdesinde bulunan parçalar sayesinde sallayınca ses çıkaran müzik aletidir. </a:t>
            </a:r>
          </a:p>
          <a:p>
            <a:r>
              <a:rPr lang="tr-TR" b="1" dirty="0">
                <a:solidFill>
                  <a:srgbClr val="7030A0"/>
                </a:solidFill>
              </a:rPr>
              <a:t>Gitar</a:t>
            </a:r>
            <a:r>
              <a:rPr lang="tr-TR" dirty="0"/>
              <a:t>: Parmak veya penayla çalınan, sekiz sayısına benzeyen, yan kısımları oval, telleri olan bir müzik aletidir. </a:t>
            </a:r>
          </a:p>
          <a:p>
            <a:r>
              <a:rPr lang="tr-TR" b="1" dirty="0">
                <a:solidFill>
                  <a:srgbClr val="7030A0"/>
                </a:solidFill>
              </a:rPr>
              <a:t>Kastanyet: </a:t>
            </a:r>
            <a:r>
              <a:rPr lang="tr-TR" dirty="0"/>
              <a:t>İsveç ve Portekizler tarafından sıklıkla kullanılır. Birbirine iple bağlı iki oval tahta ya da kalın plastikten yapılmış dairenin birbirine değdirilmesiyle ses çıkaran müzik aletidir. </a:t>
            </a:r>
          </a:p>
          <a:p>
            <a:r>
              <a:rPr lang="tr-TR" b="1" dirty="0">
                <a:solidFill>
                  <a:srgbClr val="7030A0"/>
                </a:solidFill>
              </a:rPr>
              <a:t>Klarnet: </a:t>
            </a:r>
            <a:r>
              <a:rPr lang="tr-TR" dirty="0"/>
              <a:t>Genellikle abanoz isimli bir ağaçtan yapılan üflemeli bir müzik aletidir. Abanoz sert ve dayanıklı bir ağaçtır.</a:t>
            </a:r>
          </a:p>
          <a:p>
            <a:r>
              <a:rPr lang="tr-TR" b="1" dirty="0">
                <a:solidFill>
                  <a:srgbClr val="FF0000"/>
                </a:solidFill>
              </a:rPr>
              <a:t>Öneri: Yukarıdaki müzik aletlerinin bazıları yerine çocukların hiç bilmedikleri lir, arp ve </a:t>
            </a:r>
            <a:r>
              <a:rPr lang="tr-TR" b="1" dirty="0" err="1">
                <a:solidFill>
                  <a:srgbClr val="FF0000"/>
                </a:solidFill>
              </a:rPr>
              <a:t>timpaniyi</a:t>
            </a:r>
            <a:r>
              <a:rPr lang="tr-TR" b="1" dirty="0">
                <a:solidFill>
                  <a:srgbClr val="FF0000"/>
                </a:solidFill>
              </a:rPr>
              <a:t> de kullanabilirsiniz. </a:t>
            </a:r>
          </a:p>
          <a:p>
            <a:endParaRPr lang="tr-TR" dirty="0"/>
          </a:p>
          <a:p>
            <a:endParaRPr lang="tr-TR" dirty="0"/>
          </a:p>
          <a:p>
            <a:endParaRPr lang="tr-TR" dirty="0"/>
          </a:p>
        </p:txBody>
      </p:sp>
    </p:spTree>
    <p:extLst>
      <p:ext uri="{BB962C8B-B14F-4D97-AF65-F5344CB8AC3E}">
        <p14:creationId xmlns:p14="http://schemas.microsoft.com/office/powerpoint/2010/main" val="14661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C0E8993-A225-4149-937E-5CB017B33ABA}"/>
              </a:ext>
            </a:extLst>
          </p:cNvPr>
          <p:cNvSpPr>
            <a:spLocks noGrp="1"/>
          </p:cNvSpPr>
          <p:nvPr>
            <p:ph idx="1"/>
          </p:nvPr>
        </p:nvSpPr>
        <p:spPr>
          <a:xfrm>
            <a:off x="1066800" y="814039"/>
            <a:ext cx="10058400" cy="5221001"/>
          </a:xfrm>
        </p:spPr>
        <p:txBody>
          <a:bodyPr>
            <a:normAutofit fontScale="92500"/>
          </a:bodyPr>
          <a:lstStyle/>
          <a:p>
            <a:r>
              <a:rPr lang="tr-TR" b="1" dirty="0"/>
              <a:t>ISINMA </a:t>
            </a:r>
          </a:p>
          <a:p>
            <a:r>
              <a:rPr lang="tr-TR" dirty="0"/>
              <a:t>Müzik aletlerinin tanıtımı ardından (bu süreç çok uzun sürmemeli ama tane tane müzik aletleri gerçekleri / görselleri varsa yanlarına gidilerek ve kırmızı ip üzerinden havaya kaldırılıp çocuklara gösterilerek tanıtılmalıdır.)</a:t>
            </a:r>
          </a:p>
          <a:p>
            <a:r>
              <a:rPr lang="tr-TR" dirty="0"/>
              <a:t>Önce her ikişerli grup beş müzik aletinin  de görsellerinin ya da gerçeklerinin olduğu kırmızı ip üzerinden bir kez daha Arı müziği eşliğinde daha yakından görebilmek için ilerlerler.</a:t>
            </a:r>
          </a:p>
          <a:p>
            <a:r>
              <a:rPr lang="tr-TR" dirty="0"/>
              <a:t> Öğretmen çocuklara beşerli grup olacak şekilde istedikleri müzik aletini seçmelerini ve kırmızı ipte o yere oturmalarını ister. Çocuklar müzik aletlerinin sayısına göre 5 gruba ayrılır. </a:t>
            </a:r>
          </a:p>
          <a:p>
            <a:r>
              <a:rPr lang="tr-TR" dirty="0"/>
              <a:t>Çocuklardan Arı şarkısının ‘’vız diye vız diye vız diye uçarım, cıs diye cıs diye cıs diye sokarım’’ kısmını ellerindeki müzik aletlerini kullanarak ritimli bir şekilde </a:t>
            </a:r>
            <a:r>
              <a:rPr lang="tr-TR" dirty="0">
                <a:solidFill>
                  <a:srgbClr val="FF0000"/>
                </a:solidFill>
              </a:rPr>
              <a:t>hızlı ve yavaş </a:t>
            </a:r>
            <a:r>
              <a:rPr lang="tr-TR" dirty="0"/>
              <a:t>yönergelerine uyarak söylemelerini ister. Burada amaç, müzik aletlerine dokunabilmelerini ve nasıl çalındıklarına ilişkin fikir sahibi olmalarını sağlamaktır.</a:t>
            </a:r>
          </a:p>
          <a:p>
            <a:r>
              <a:rPr lang="tr-TR" dirty="0"/>
              <a:t>Her bir grup müzik aletiyle şarkıyı söyledikten sonra orkestra birleşip beraberce şarkıyı söylerler.</a:t>
            </a:r>
          </a:p>
          <a:p>
            <a:r>
              <a:rPr lang="tr-TR" dirty="0">
                <a:solidFill>
                  <a:srgbClr val="FF0000"/>
                </a:solidFill>
              </a:rPr>
              <a:t>Eğer müzik aletlerinin görselleri varsa yani gerçekleri yoksa her gruba ritim çubukları dağıtılarak bu süreç ilerler. </a:t>
            </a:r>
          </a:p>
          <a:p>
            <a:endParaRPr lang="tr-TR" dirty="0"/>
          </a:p>
        </p:txBody>
      </p:sp>
    </p:spTree>
    <p:extLst>
      <p:ext uri="{BB962C8B-B14F-4D97-AF65-F5344CB8AC3E}">
        <p14:creationId xmlns:p14="http://schemas.microsoft.com/office/powerpoint/2010/main" val="722777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D1B3ACC-329F-0447-9CE3-97222940D6B7}"/>
              </a:ext>
            </a:extLst>
          </p:cNvPr>
          <p:cNvSpPr>
            <a:spLocks noGrp="1"/>
          </p:cNvSpPr>
          <p:nvPr>
            <p:ph idx="1"/>
          </p:nvPr>
        </p:nvSpPr>
        <p:spPr/>
        <p:txBody>
          <a:bodyPr>
            <a:normAutofit fontScale="92500"/>
          </a:bodyPr>
          <a:lstStyle/>
          <a:p>
            <a:r>
              <a:rPr lang="tr-TR" b="1" dirty="0"/>
              <a:t>CANLANDIRMA: </a:t>
            </a:r>
          </a:p>
          <a:p>
            <a:r>
              <a:rPr lang="tr-TR" b="1" dirty="0"/>
              <a:t>«</a:t>
            </a:r>
            <a:r>
              <a:rPr lang="tr-TR" dirty="0"/>
              <a:t>Kolları Ayaklarında Bay </a:t>
            </a:r>
            <a:r>
              <a:rPr lang="tr-TR" dirty="0" err="1"/>
              <a:t>Fi’nin</a:t>
            </a:r>
            <a:r>
              <a:rPr lang="tr-TR" dirty="0"/>
              <a:t> Klarneti» isimli resimli öykü kitabı kullanılır. </a:t>
            </a:r>
          </a:p>
          <a:p>
            <a:r>
              <a:rPr lang="tr-TR" dirty="0"/>
              <a:t>Öğretmen öncelikle kitabı tanıtır. Kitap okunurken çocuklardan biri Bay </a:t>
            </a:r>
            <a:r>
              <a:rPr lang="tr-TR" dirty="0" err="1"/>
              <a:t>Fi’yi</a:t>
            </a:r>
            <a:r>
              <a:rPr lang="tr-TR" dirty="0"/>
              <a:t> canlandırmak için seçilir. Diğer çocuklar ise Bay </a:t>
            </a:r>
            <a:r>
              <a:rPr lang="tr-TR" dirty="0" err="1"/>
              <a:t>Fi’nin</a:t>
            </a:r>
            <a:r>
              <a:rPr lang="tr-TR" dirty="0"/>
              <a:t> arılarını canlandırırlar. </a:t>
            </a:r>
          </a:p>
          <a:p>
            <a:r>
              <a:rPr lang="tr-TR" dirty="0"/>
              <a:t>Canlandırma sırasında materyallerden de yararlanılır(klarnet </a:t>
            </a:r>
            <a:r>
              <a:rPr lang="tr-TR" dirty="0" err="1"/>
              <a:t>vs</a:t>
            </a:r>
            <a:r>
              <a:rPr lang="tr-TR" dirty="0"/>
              <a:t>). Arılar Bay </a:t>
            </a:r>
            <a:r>
              <a:rPr lang="tr-TR" dirty="0" err="1"/>
              <a:t>Fi’nin</a:t>
            </a:r>
            <a:r>
              <a:rPr lang="tr-TR" dirty="0"/>
              <a:t> klarnetine bal yaparlar ve aralarında anlaşmazlıklar başlar. Yani öğretmen kitabı okurken çocuklar canlandırmaları için yönlendirilir. </a:t>
            </a:r>
          </a:p>
          <a:p>
            <a:r>
              <a:rPr lang="tr-TR" dirty="0"/>
              <a:t>Öğretmen ‘’Bay Fi arılardan kurtulmak için neler yapabilir? ’’ gibi sorularla bir yandan da problem durumu yaratıp çözüm bulmalarını ister. </a:t>
            </a:r>
          </a:p>
          <a:p>
            <a:r>
              <a:rPr lang="tr-TR" dirty="0"/>
              <a:t>Kitabın sonunda Bay Fi ile arılar anlaşmaya varırlar ve Bay </a:t>
            </a:r>
            <a:r>
              <a:rPr lang="tr-TR" dirty="0" err="1"/>
              <a:t>Fi’nin</a:t>
            </a:r>
            <a:r>
              <a:rPr lang="tr-TR" dirty="0"/>
              <a:t> müzikalini dinlemeye giderler.</a:t>
            </a:r>
          </a:p>
          <a:p>
            <a:r>
              <a:rPr lang="tr-TR" b="1" dirty="0">
                <a:solidFill>
                  <a:srgbClr val="FF0000"/>
                </a:solidFill>
              </a:rPr>
              <a:t>Öneri: Bu kitap uzun bir kitaptır. Bazı bölümler okunmaz kısaca anlatılarak süre kısaltılabilir. Bu yüzden öğretmenin kitaba çok hakim olması gerekir.</a:t>
            </a:r>
          </a:p>
          <a:p>
            <a:endParaRPr lang="tr-TR" dirty="0"/>
          </a:p>
        </p:txBody>
      </p:sp>
      <p:pic>
        <p:nvPicPr>
          <p:cNvPr id="4" name="Resim 3">
            <a:extLst>
              <a:ext uri="{FF2B5EF4-FFF2-40B4-BE49-F238E27FC236}">
                <a16:creationId xmlns:a16="http://schemas.microsoft.com/office/drawing/2014/main" id="{3213F78C-67A2-F147-B8F1-1D48D433A107}"/>
              </a:ext>
            </a:extLst>
          </p:cNvPr>
          <p:cNvPicPr>
            <a:picLocks noChangeAspect="1"/>
          </p:cNvPicPr>
          <p:nvPr/>
        </p:nvPicPr>
        <p:blipFill>
          <a:blip r:embed="rId2"/>
          <a:stretch>
            <a:fillRect/>
          </a:stretch>
        </p:blipFill>
        <p:spPr>
          <a:xfrm>
            <a:off x="4404732" y="268742"/>
            <a:ext cx="2429416" cy="2225346"/>
          </a:xfrm>
          <a:prstGeom prst="rect">
            <a:avLst/>
          </a:prstGeom>
        </p:spPr>
      </p:pic>
    </p:spTree>
    <p:extLst>
      <p:ext uri="{BB962C8B-B14F-4D97-AF65-F5344CB8AC3E}">
        <p14:creationId xmlns:p14="http://schemas.microsoft.com/office/powerpoint/2010/main" val="3176873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7F6E2E1-8E23-2C4D-86CA-535E5F8E0F4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2272901-1983-B749-B649-7B05BF4513F6}"/>
              </a:ext>
            </a:extLst>
          </p:cNvPr>
          <p:cNvSpPr>
            <a:spLocks noGrp="1"/>
          </p:cNvSpPr>
          <p:nvPr>
            <p:ph idx="1"/>
          </p:nvPr>
        </p:nvSpPr>
        <p:spPr/>
        <p:txBody>
          <a:bodyPr/>
          <a:lstStyle/>
          <a:p>
            <a:r>
              <a:rPr lang="tr-TR" b="1" dirty="0"/>
              <a:t>DEĞERLENDİRME: </a:t>
            </a:r>
          </a:p>
          <a:p>
            <a:r>
              <a:rPr lang="tr-TR" dirty="0"/>
              <a:t>Çocuklarla çember olunur. Bay </a:t>
            </a:r>
            <a:r>
              <a:rPr lang="tr-TR" dirty="0" err="1"/>
              <a:t>Fi’nin</a:t>
            </a:r>
            <a:r>
              <a:rPr lang="tr-TR" dirty="0"/>
              <a:t> arıları olarak klarnetin kovan olmaya uygun olmadığı, klarnetin dışında başka nereye kovanlarını yapmak istedikleri sorulur. </a:t>
            </a:r>
          </a:p>
          <a:p>
            <a:r>
              <a:rPr lang="tr-TR" dirty="0"/>
              <a:t>Verilen boş kâğıtlara boya kalemleri ile bal yapmak istedikleri yerleri resmetmeleri istenir. </a:t>
            </a:r>
          </a:p>
          <a:p>
            <a:r>
              <a:rPr lang="tr-TR" dirty="0"/>
              <a:t>Çocuklar resimlerini sırasıyla arkadaşların anlatırlar ve kâğıtlarını sınıfın ortasındaki kırmızı şeridin yanına sıralarlar ve her çocuk klarnet yerine arıların bal yapması için ne çizdiklerini söylerler. </a:t>
            </a:r>
          </a:p>
          <a:p>
            <a:r>
              <a:rPr lang="tr-TR" dirty="0"/>
              <a:t>Ardından Bay </a:t>
            </a:r>
            <a:r>
              <a:rPr lang="tr-TR" dirty="0" err="1"/>
              <a:t>Fi’nin</a:t>
            </a:r>
            <a:r>
              <a:rPr lang="tr-TR" dirty="0"/>
              <a:t> müzik yapmasına yardımcı oldukları için çocuklara neler hissettikleri sorulur, yanıtları dinlenir ve süreç sonlandırılır.</a:t>
            </a:r>
          </a:p>
          <a:p>
            <a:endParaRPr lang="tr-TR" dirty="0"/>
          </a:p>
        </p:txBody>
      </p:sp>
    </p:spTree>
    <p:extLst>
      <p:ext uri="{BB962C8B-B14F-4D97-AF65-F5344CB8AC3E}">
        <p14:creationId xmlns:p14="http://schemas.microsoft.com/office/powerpoint/2010/main" val="3557216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8A4E18D-2046-2746-8D41-39450A0D22F9}"/>
              </a:ext>
            </a:extLst>
          </p:cNvPr>
          <p:cNvSpPr>
            <a:spLocks noGrp="1"/>
          </p:cNvSpPr>
          <p:nvPr>
            <p:ph type="title"/>
          </p:nvPr>
        </p:nvSpPr>
        <p:spPr>
          <a:xfrm>
            <a:off x="1011043" y="453022"/>
            <a:ext cx="10058400" cy="773611"/>
          </a:xfrm>
        </p:spPr>
        <p:txBody>
          <a:bodyPr>
            <a:normAutofit/>
          </a:bodyPr>
          <a:lstStyle/>
          <a:p>
            <a:r>
              <a:rPr lang="tr-TR" sz="3200" b="1" dirty="0"/>
              <a:t>Geçen Senelerden Uygulama Fotoğrafları</a:t>
            </a:r>
          </a:p>
        </p:txBody>
      </p:sp>
      <p:pic>
        <p:nvPicPr>
          <p:cNvPr id="5" name="İçerik Yer Tutucusu 4">
            <a:extLst>
              <a:ext uri="{FF2B5EF4-FFF2-40B4-BE49-F238E27FC236}">
                <a16:creationId xmlns:a16="http://schemas.microsoft.com/office/drawing/2014/main" id="{9D3679EC-B481-064D-A5AE-61C07654D46A}"/>
              </a:ext>
            </a:extLst>
          </p:cNvPr>
          <p:cNvPicPr>
            <a:picLocks noGrp="1" noChangeAspect="1"/>
          </p:cNvPicPr>
          <p:nvPr>
            <p:ph idx="1"/>
          </p:nvPr>
        </p:nvPicPr>
        <p:blipFill>
          <a:blip r:embed="rId2"/>
          <a:stretch>
            <a:fillRect/>
          </a:stretch>
        </p:blipFill>
        <p:spPr>
          <a:xfrm rot="20992167">
            <a:off x="493361" y="1455349"/>
            <a:ext cx="2949177" cy="3932237"/>
          </a:xfrm>
        </p:spPr>
      </p:pic>
      <p:pic>
        <p:nvPicPr>
          <p:cNvPr id="7" name="Resim 6">
            <a:extLst>
              <a:ext uri="{FF2B5EF4-FFF2-40B4-BE49-F238E27FC236}">
                <a16:creationId xmlns:a16="http://schemas.microsoft.com/office/drawing/2014/main" id="{F23D1572-AD65-524A-9D5F-BAEFCC4A7EC0}"/>
              </a:ext>
            </a:extLst>
          </p:cNvPr>
          <p:cNvPicPr>
            <a:picLocks noChangeAspect="1"/>
          </p:cNvPicPr>
          <p:nvPr/>
        </p:nvPicPr>
        <p:blipFill>
          <a:blip r:embed="rId3"/>
          <a:stretch>
            <a:fillRect/>
          </a:stretch>
        </p:blipFill>
        <p:spPr>
          <a:xfrm rot="21090985">
            <a:off x="3750526" y="2772512"/>
            <a:ext cx="3752333" cy="2814250"/>
          </a:xfrm>
          <a:prstGeom prst="rect">
            <a:avLst/>
          </a:prstGeom>
        </p:spPr>
      </p:pic>
      <p:pic>
        <p:nvPicPr>
          <p:cNvPr id="9" name="Resim 8">
            <a:extLst>
              <a:ext uri="{FF2B5EF4-FFF2-40B4-BE49-F238E27FC236}">
                <a16:creationId xmlns:a16="http://schemas.microsoft.com/office/drawing/2014/main" id="{E2C1D16E-F035-D44C-82E9-8211BB81E57C}"/>
              </a:ext>
            </a:extLst>
          </p:cNvPr>
          <p:cNvPicPr>
            <a:picLocks noChangeAspect="1"/>
          </p:cNvPicPr>
          <p:nvPr/>
        </p:nvPicPr>
        <p:blipFill>
          <a:blip r:embed="rId4"/>
          <a:stretch>
            <a:fillRect/>
          </a:stretch>
        </p:blipFill>
        <p:spPr>
          <a:xfrm rot="380620">
            <a:off x="7811443" y="1252053"/>
            <a:ext cx="3166947" cy="2375210"/>
          </a:xfrm>
          <a:prstGeom prst="rect">
            <a:avLst/>
          </a:prstGeom>
        </p:spPr>
      </p:pic>
      <p:pic>
        <p:nvPicPr>
          <p:cNvPr id="11" name="Resim 10">
            <a:extLst>
              <a:ext uri="{FF2B5EF4-FFF2-40B4-BE49-F238E27FC236}">
                <a16:creationId xmlns:a16="http://schemas.microsoft.com/office/drawing/2014/main" id="{035C52E1-84B6-5146-8946-5660D2BE8B60}"/>
              </a:ext>
            </a:extLst>
          </p:cNvPr>
          <p:cNvPicPr>
            <a:picLocks noChangeAspect="1"/>
          </p:cNvPicPr>
          <p:nvPr/>
        </p:nvPicPr>
        <p:blipFill>
          <a:blip r:embed="rId5"/>
          <a:stretch>
            <a:fillRect/>
          </a:stretch>
        </p:blipFill>
        <p:spPr>
          <a:xfrm>
            <a:off x="8108788" y="3794952"/>
            <a:ext cx="3562821" cy="2672116"/>
          </a:xfrm>
          <a:prstGeom prst="rect">
            <a:avLst/>
          </a:prstGeom>
        </p:spPr>
      </p:pic>
    </p:spTree>
    <p:extLst>
      <p:ext uri="{BB962C8B-B14F-4D97-AF65-F5344CB8AC3E}">
        <p14:creationId xmlns:p14="http://schemas.microsoft.com/office/powerpoint/2010/main" val="3128012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B15D498-674B-4543-AA32-55810881A467}"/>
              </a:ext>
            </a:extLst>
          </p:cNvPr>
          <p:cNvSpPr>
            <a:spLocks noGrp="1"/>
          </p:cNvSpPr>
          <p:nvPr>
            <p:ph type="title"/>
          </p:nvPr>
        </p:nvSpPr>
        <p:spPr>
          <a:xfrm>
            <a:off x="1066800" y="642594"/>
            <a:ext cx="10058400" cy="923447"/>
          </a:xfrm>
          <a:blipFill>
            <a:blip r:embed="rId2"/>
            <a:tile tx="0" ty="0" sx="100000" sy="100000" flip="none" algn="tl"/>
          </a:blipFill>
        </p:spPr>
        <p:txBody>
          <a:bodyPr>
            <a:normAutofit/>
          </a:bodyPr>
          <a:lstStyle/>
          <a:p>
            <a:pPr algn="ctr"/>
            <a:r>
              <a:rPr lang="tr-TR" sz="2400" b="1" dirty="0" err="1">
                <a:solidFill>
                  <a:srgbClr val="7030A0"/>
                </a:solidFill>
              </a:rPr>
              <a:t>Dramatizasyon</a:t>
            </a:r>
            <a:r>
              <a:rPr lang="tr-TR" sz="2400" b="1" dirty="0">
                <a:solidFill>
                  <a:srgbClr val="7030A0"/>
                </a:solidFill>
              </a:rPr>
              <a:t> Tekniğiyle Kullanılabilecek Çocuk Kitapları</a:t>
            </a:r>
          </a:p>
        </p:txBody>
      </p:sp>
      <p:graphicFrame>
        <p:nvGraphicFramePr>
          <p:cNvPr id="4" name="İçerik Yer Tutucusu 3">
            <a:extLst>
              <a:ext uri="{FF2B5EF4-FFF2-40B4-BE49-F238E27FC236}">
                <a16:creationId xmlns:a16="http://schemas.microsoft.com/office/drawing/2014/main" id="{5B04B691-E9A7-FF47-8982-73DE48F6C3B4}"/>
              </a:ext>
            </a:extLst>
          </p:cNvPr>
          <p:cNvGraphicFramePr>
            <a:graphicFrameLocks noGrp="1"/>
          </p:cNvGraphicFramePr>
          <p:nvPr>
            <p:ph idx="1"/>
            <p:extLst>
              <p:ext uri="{D42A27DB-BD31-4B8C-83A1-F6EECF244321}">
                <p14:modId xmlns:p14="http://schemas.microsoft.com/office/powerpoint/2010/main" val="1836576819"/>
              </p:ext>
            </p:extLst>
          </p:nvPr>
        </p:nvGraphicFramePr>
        <p:xfrm>
          <a:off x="1152547" y="1734713"/>
          <a:ext cx="9088120" cy="758444"/>
        </p:xfrm>
        <a:graphic>
          <a:graphicData uri="http://schemas.openxmlformats.org/drawingml/2006/table">
            <a:tbl>
              <a:tblPr firstRow="1" firstCol="1" bandRow="1">
                <a:tableStyleId>{5C22544A-7EE6-4342-B048-85BDC9FD1C3A}</a:tableStyleId>
              </a:tblPr>
              <a:tblGrid>
                <a:gridCol w="1608455">
                  <a:extLst>
                    <a:ext uri="{9D8B030D-6E8A-4147-A177-3AD203B41FA5}">
                      <a16:colId xmlns:a16="http://schemas.microsoft.com/office/drawing/2014/main" val="2617899523"/>
                    </a:ext>
                  </a:extLst>
                </a:gridCol>
                <a:gridCol w="1430020">
                  <a:extLst>
                    <a:ext uri="{9D8B030D-6E8A-4147-A177-3AD203B41FA5}">
                      <a16:colId xmlns:a16="http://schemas.microsoft.com/office/drawing/2014/main" val="1713961286"/>
                    </a:ext>
                  </a:extLst>
                </a:gridCol>
                <a:gridCol w="935990">
                  <a:extLst>
                    <a:ext uri="{9D8B030D-6E8A-4147-A177-3AD203B41FA5}">
                      <a16:colId xmlns:a16="http://schemas.microsoft.com/office/drawing/2014/main" val="836051242"/>
                    </a:ext>
                  </a:extLst>
                </a:gridCol>
                <a:gridCol w="702945">
                  <a:extLst>
                    <a:ext uri="{9D8B030D-6E8A-4147-A177-3AD203B41FA5}">
                      <a16:colId xmlns:a16="http://schemas.microsoft.com/office/drawing/2014/main" val="2257443985"/>
                    </a:ext>
                  </a:extLst>
                </a:gridCol>
                <a:gridCol w="1673225">
                  <a:extLst>
                    <a:ext uri="{9D8B030D-6E8A-4147-A177-3AD203B41FA5}">
                      <a16:colId xmlns:a16="http://schemas.microsoft.com/office/drawing/2014/main" val="170021486"/>
                    </a:ext>
                  </a:extLst>
                </a:gridCol>
                <a:gridCol w="2737485">
                  <a:extLst>
                    <a:ext uri="{9D8B030D-6E8A-4147-A177-3AD203B41FA5}">
                      <a16:colId xmlns:a16="http://schemas.microsoft.com/office/drawing/2014/main" val="3359340646"/>
                    </a:ext>
                  </a:extLst>
                </a:gridCol>
              </a:tblGrid>
              <a:tr h="0">
                <a:tc>
                  <a:txBody>
                    <a:bodyPr/>
                    <a:lstStyle/>
                    <a:p>
                      <a:pPr algn="ctr">
                        <a:lnSpc>
                          <a:spcPct val="115000"/>
                        </a:lnSpc>
                        <a:spcAft>
                          <a:spcPts val="0"/>
                        </a:spcAft>
                      </a:pPr>
                      <a:r>
                        <a:rPr lang="tr-TR" sz="1100" dirty="0">
                          <a:effectLst/>
                        </a:rPr>
                        <a:t> </a:t>
                      </a:r>
                    </a:p>
                    <a:p>
                      <a:pPr algn="ctr">
                        <a:lnSpc>
                          <a:spcPct val="115000"/>
                        </a:lnSpc>
                        <a:spcAft>
                          <a:spcPts val="0"/>
                        </a:spcAft>
                      </a:pPr>
                      <a:r>
                        <a:rPr lang="tr-TR" sz="1100" dirty="0">
                          <a:effectLst/>
                        </a:rPr>
                        <a:t>Kitap İsmi</a:t>
                      </a:r>
                    </a:p>
                    <a:p>
                      <a:pPr algn="ctr">
                        <a:lnSpc>
                          <a:spcPct val="115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100" dirty="0">
                          <a:effectLst/>
                        </a:rPr>
                        <a:t> </a:t>
                      </a:r>
                    </a:p>
                    <a:p>
                      <a:pPr algn="ctr">
                        <a:lnSpc>
                          <a:spcPct val="115000"/>
                        </a:lnSpc>
                        <a:spcAft>
                          <a:spcPts val="0"/>
                        </a:spcAft>
                      </a:pPr>
                      <a:r>
                        <a:rPr lang="tr-TR" sz="1100" dirty="0">
                          <a:effectLst/>
                        </a:rPr>
                        <a:t>Yazar-Çizer-Çeviren </a:t>
                      </a:r>
                    </a:p>
                    <a:p>
                      <a:pPr algn="ctr">
                        <a:lnSpc>
                          <a:spcPct val="115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100" dirty="0">
                          <a:effectLst/>
                        </a:rPr>
                        <a:t> </a:t>
                      </a:r>
                    </a:p>
                    <a:p>
                      <a:pPr algn="ctr">
                        <a:lnSpc>
                          <a:spcPct val="115000"/>
                        </a:lnSpc>
                        <a:spcAft>
                          <a:spcPts val="0"/>
                        </a:spcAft>
                      </a:pPr>
                      <a:r>
                        <a:rPr lang="tr-TR" sz="1100" dirty="0">
                          <a:effectLst/>
                        </a:rPr>
                        <a:t>Yayınevi</a:t>
                      </a:r>
                    </a:p>
                    <a:p>
                      <a:pPr algn="ctr">
                        <a:lnSpc>
                          <a:spcPct val="115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100" dirty="0">
                          <a:effectLst/>
                        </a:rPr>
                        <a:t> </a:t>
                      </a:r>
                    </a:p>
                    <a:p>
                      <a:pPr algn="ctr">
                        <a:lnSpc>
                          <a:spcPct val="115000"/>
                        </a:lnSpc>
                        <a:spcAft>
                          <a:spcPts val="0"/>
                        </a:spcAft>
                      </a:pPr>
                      <a:r>
                        <a:rPr lang="tr-TR" sz="1100" dirty="0">
                          <a:effectLst/>
                        </a:rPr>
                        <a:t>Yaş Grubu</a:t>
                      </a:r>
                    </a:p>
                    <a:p>
                      <a:pPr algn="ctr">
                        <a:lnSpc>
                          <a:spcPct val="115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100" dirty="0">
                          <a:effectLst/>
                        </a:rPr>
                        <a:t> </a:t>
                      </a:r>
                    </a:p>
                    <a:p>
                      <a:pPr algn="ctr">
                        <a:lnSpc>
                          <a:spcPct val="115000"/>
                        </a:lnSpc>
                        <a:spcAft>
                          <a:spcPts val="0"/>
                        </a:spcAft>
                      </a:pPr>
                      <a:r>
                        <a:rPr lang="tr-TR" sz="1100" dirty="0">
                          <a:effectLst/>
                        </a:rPr>
                        <a:t>Konu/Konular</a:t>
                      </a:r>
                    </a:p>
                    <a:p>
                      <a:pPr algn="ctr">
                        <a:lnSpc>
                          <a:spcPct val="115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100" dirty="0">
                          <a:effectLst/>
                        </a:rPr>
                        <a:t> </a:t>
                      </a:r>
                    </a:p>
                    <a:p>
                      <a:pPr algn="ctr">
                        <a:lnSpc>
                          <a:spcPct val="115000"/>
                        </a:lnSpc>
                        <a:spcAft>
                          <a:spcPts val="0"/>
                        </a:spcAft>
                      </a:pPr>
                      <a:r>
                        <a:rPr lang="tr-TR" sz="1100" dirty="0">
                          <a:effectLst/>
                        </a:rPr>
                        <a:t>Çocuklarla Çalışılabilecek Sözcükler ve Kavramlar</a:t>
                      </a:r>
                    </a:p>
                    <a:p>
                      <a:pPr algn="ctr">
                        <a:lnSpc>
                          <a:spcPct val="115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1847906"/>
                  </a:ext>
                </a:extLst>
              </a:tr>
            </a:tbl>
          </a:graphicData>
        </a:graphic>
      </p:graphicFrame>
      <p:graphicFrame>
        <p:nvGraphicFramePr>
          <p:cNvPr id="5" name="Tablo 4">
            <a:extLst>
              <a:ext uri="{FF2B5EF4-FFF2-40B4-BE49-F238E27FC236}">
                <a16:creationId xmlns:a16="http://schemas.microsoft.com/office/drawing/2014/main" id="{98BAD866-DB8C-5E4D-A6A2-A158BECB1EFF}"/>
              </a:ext>
            </a:extLst>
          </p:cNvPr>
          <p:cNvGraphicFramePr>
            <a:graphicFrameLocks noGrp="1"/>
          </p:cNvGraphicFramePr>
          <p:nvPr>
            <p:extLst>
              <p:ext uri="{D42A27DB-BD31-4B8C-83A1-F6EECF244321}">
                <p14:modId xmlns:p14="http://schemas.microsoft.com/office/powerpoint/2010/main" val="3888587640"/>
              </p:ext>
            </p:extLst>
          </p:nvPr>
        </p:nvGraphicFramePr>
        <p:xfrm>
          <a:off x="1152547" y="2573841"/>
          <a:ext cx="9088120" cy="758444"/>
        </p:xfrm>
        <a:graphic>
          <a:graphicData uri="http://schemas.openxmlformats.org/drawingml/2006/table">
            <a:tbl>
              <a:tblPr firstRow="1" firstCol="1" bandRow="1">
                <a:tableStyleId>{5C22544A-7EE6-4342-B048-85BDC9FD1C3A}</a:tableStyleId>
              </a:tblPr>
              <a:tblGrid>
                <a:gridCol w="1608455">
                  <a:extLst>
                    <a:ext uri="{9D8B030D-6E8A-4147-A177-3AD203B41FA5}">
                      <a16:colId xmlns:a16="http://schemas.microsoft.com/office/drawing/2014/main" val="3472285017"/>
                    </a:ext>
                  </a:extLst>
                </a:gridCol>
                <a:gridCol w="1430020">
                  <a:extLst>
                    <a:ext uri="{9D8B030D-6E8A-4147-A177-3AD203B41FA5}">
                      <a16:colId xmlns:a16="http://schemas.microsoft.com/office/drawing/2014/main" val="1040137494"/>
                    </a:ext>
                  </a:extLst>
                </a:gridCol>
                <a:gridCol w="935990">
                  <a:extLst>
                    <a:ext uri="{9D8B030D-6E8A-4147-A177-3AD203B41FA5}">
                      <a16:colId xmlns:a16="http://schemas.microsoft.com/office/drawing/2014/main" val="3455148247"/>
                    </a:ext>
                  </a:extLst>
                </a:gridCol>
                <a:gridCol w="702945">
                  <a:extLst>
                    <a:ext uri="{9D8B030D-6E8A-4147-A177-3AD203B41FA5}">
                      <a16:colId xmlns:a16="http://schemas.microsoft.com/office/drawing/2014/main" val="1476869094"/>
                    </a:ext>
                  </a:extLst>
                </a:gridCol>
                <a:gridCol w="1673225">
                  <a:extLst>
                    <a:ext uri="{9D8B030D-6E8A-4147-A177-3AD203B41FA5}">
                      <a16:colId xmlns:a16="http://schemas.microsoft.com/office/drawing/2014/main" val="1594293938"/>
                    </a:ext>
                  </a:extLst>
                </a:gridCol>
                <a:gridCol w="2737485">
                  <a:extLst>
                    <a:ext uri="{9D8B030D-6E8A-4147-A177-3AD203B41FA5}">
                      <a16:colId xmlns:a16="http://schemas.microsoft.com/office/drawing/2014/main" val="1785018199"/>
                    </a:ext>
                  </a:extLst>
                </a:gridCol>
              </a:tblGrid>
              <a:tr h="736600">
                <a:tc>
                  <a:txBody>
                    <a:bodyPr/>
                    <a:lstStyle/>
                    <a:p>
                      <a:pPr algn="ctr">
                        <a:lnSpc>
                          <a:spcPct val="115000"/>
                        </a:lnSpc>
                        <a:spcAft>
                          <a:spcPts val="0"/>
                        </a:spcAft>
                      </a:pPr>
                      <a:r>
                        <a:rPr lang="tr-TR" sz="1100" dirty="0">
                          <a:solidFill>
                            <a:srgbClr val="7030A0"/>
                          </a:solidFill>
                          <a:effectLst/>
                        </a:rPr>
                        <a:t> </a:t>
                      </a:r>
                    </a:p>
                    <a:p>
                      <a:pPr algn="ctr">
                        <a:lnSpc>
                          <a:spcPct val="115000"/>
                        </a:lnSpc>
                        <a:spcAft>
                          <a:spcPts val="0"/>
                        </a:spcAft>
                      </a:pPr>
                      <a:r>
                        <a:rPr lang="tr-TR" sz="1100" dirty="0">
                          <a:solidFill>
                            <a:srgbClr val="7030A0"/>
                          </a:solidFill>
                          <a:effectLst/>
                        </a:rPr>
                        <a:t> </a:t>
                      </a:r>
                    </a:p>
                    <a:p>
                      <a:pPr algn="ctr">
                        <a:lnSpc>
                          <a:spcPct val="115000"/>
                        </a:lnSpc>
                        <a:spcAft>
                          <a:spcPts val="0"/>
                        </a:spcAft>
                      </a:pPr>
                      <a:r>
                        <a:rPr lang="tr-TR" sz="1100" dirty="0">
                          <a:solidFill>
                            <a:srgbClr val="7030A0"/>
                          </a:solidFill>
                          <a:effectLst/>
                        </a:rPr>
                        <a:t>Ağaca Tırmanan İnek</a:t>
                      </a:r>
                    </a:p>
                    <a:p>
                      <a:pPr algn="ctr">
                        <a:lnSpc>
                          <a:spcPct val="115000"/>
                        </a:lnSpc>
                        <a:spcAft>
                          <a:spcPts val="0"/>
                        </a:spcAft>
                      </a:pPr>
                      <a:r>
                        <a:rPr lang="tr-TR" sz="1000" u="sng" dirty="0" err="1">
                          <a:solidFill>
                            <a:srgbClr val="7030A0"/>
                          </a:solidFill>
                          <a:effectLst/>
                        </a:rPr>
                        <a:t>EKOP’a</a:t>
                      </a:r>
                      <a:r>
                        <a:rPr lang="tr-TR" sz="1000" u="sng" dirty="0">
                          <a:solidFill>
                            <a:srgbClr val="7030A0"/>
                          </a:solidFill>
                          <a:effectLst/>
                        </a:rPr>
                        <a:t> uygundur</a:t>
                      </a:r>
                      <a:endParaRPr lang="tr-TR"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ctr">
                        <a:lnSpc>
                          <a:spcPct val="115000"/>
                        </a:lnSpc>
                        <a:spcAft>
                          <a:spcPts val="0"/>
                        </a:spcAft>
                      </a:pPr>
                      <a:r>
                        <a:rPr lang="tr-TR" sz="1100" dirty="0">
                          <a:solidFill>
                            <a:srgbClr val="7030A0"/>
                          </a:solidFill>
                          <a:effectLst/>
                        </a:rPr>
                        <a:t> </a:t>
                      </a:r>
                    </a:p>
                    <a:p>
                      <a:pPr algn="ctr">
                        <a:lnSpc>
                          <a:spcPct val="115000"/>
                        </a:lnSpc>
                        <a:spcAft>
                          <a:spcPts val="0"/>
                        </a:spcAft>
                      </a:pPr>
                      <a:r>
                        <a:rPr lang="tr-TR" sz="1100" dirty="0">
                          <a:solidFill>
                            <a:srgbClr val="7030A0"/>
                          </a:solidFill>
                          <a:effectLst/>
                        </a:rPr>
                        <a:t> </a:t>
                      </a:r>
                    </a:p>
                    <a:p>
                      <a:pPr algn="ctr">
                        <a:lnSpc>
                          <a:spcPct val="115000"/>
                        </a:lnSpc>
                        <a:spcAft>
                          <a:spcPts val="0"/>
                        </a:spcAft>
                      </a:pPr>
                      <a:r>
                        <a:rPr lang="tr-TR" sz="1100" dirty="0" err="1">
                          <a:solidFill>
                            <a:srgbClr val="7030A0"/>
                          </a:solidFill>
                          <a:effectLst/>
                        </a:rPr>
                        <a:t>Gemma</a:t>
                      </a:r>
                      <a:r>
                        <a:rPr lang="tr-TR" sz="1100" dirty="0">
                          <a:solidFill>
                            <a:srgbClr val="7030A0"/>
                          </a:solidFill>
                          <a:effectLst/>
                        </a:rPr>
                        <a:t> </a:t>
                      </a:r>
                      <a:r>
                        <a:rPr lang="tr-TR" sz="1100" dirty="0" err="1">
                          <a:solidFill>
                            <a:srgbClr val="7030A0"/>
                          </a:solidFill>
                          <a:effectLst/>
                        </a:rPr>
                        <a:t>Merino</a:t>
                      </a:r>
                      <a:endParaRPr lang="tr-TR" sz="1100" dirty="0">
                        <a:solidFill>
                          <a:srgbClr val="7030A0"/>
                        </a:solidFill>
                        <a:effectLst/>
                      </a:endParaRPr>
                    </a:p>
                    <a:p>
                      <a:pPr algn="ctr">
                        <a:lnSpc>
                          <a:spcPct val="115000"/>
                        </a:lnSpc>
                        <a:spcAft>
                          <a:spcPts val="0"/>
                        </a:spcAft>
                      </a:pPr>
                      <a:r>
                        <a:rPr lang="tr-TR" sz="1100" dirty="0" err="1">
                          <a:solidFill>
                            <a:srgbClr val="7030A0"/>
                          </a:solidFill>
                          <a:effectLst/>
                        </a:rPr>
                        <a:t>Ç.Melike</a:t>
                      </a:r>
                      <a:r>
                        <a:rPr lang="tr-TR" sz="1100" dirty="0">
                          <a:solidFill>
                            <a:srgbClr val="7030A0"/>
                          </a:solidFill>
                          <a:effectLst/>
                        </a:rPr>
                        <a:t> Hendek</a:t>
                      </a:r>
                      <a:endParaRPr lang="tr-TR"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ctr">
                        <a:lnSpc>
                          <a:spcPct val="115000"/>
                        </a:lnSpc>
                        <a:spcAft>
                          <a:spcPts val="0"/>
                        </a:spcAft>
                      </a:pPr>
                      <a:r>
                        <a:rPr lang="tr-TR" sz="1100" dirty="0">
                          <a:solidFill>
                            <a:srgbClr val="7030A0"/>
                          </a:solidFill>
                          <a:effectLst/>
                        </a:rPr>
                        <a:t> </a:t>
                      </a:r>
                    </a:p>
                    <a:p>
                      <a:pPr algn="ctr">
                        <a:lnSpc>
                          <a:spcPct val="115000"/>
                        </a:lnSpc>
                        <a:spcAft>
                          <a:spcPts val="0"/>
                        </a:spcAft>
                      </a:pPr>
                      <a:r>
                        <a:rPr lang="tr-TR" sz="1100" dirty="0">
                          <a:solidFill>
                            <a:srgbClr val="7030A0"/>
                          </a:solidFill>
                          <a:effectLst/>
                        </a:rPr>
                        <a:t> </a:t>
                      </a:r>
                    </a:p>
                    <a:p>
                      <a:pPr algn="ctr">
                        <a:lnSpc>
                          <a:spcPct val="115000"/>
                        </a:lnSpc>
                        <a:spcAft>
                          <a:spcPts val="0"/>
                        </a:spcAft>
                      </a:pPr>
                      <a:r>
                        <a:rPr lang="tr-TR" sz="1100" dirty="0" err="1">
                          <a:solidFill>
                            <a:srgbClr val="7030A0"/>
                          </a:solidFill>
                          <a:effectLst/>
                        </a:rPr>
                        <a:t>Pearson</a:t>
                      </a:r>
                      <a:endParaRPr lang="tr-TR"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ctr">
                        <a:lnSpc>
                          <a:spcPct val="115000"/>
                        </a:lnSpc>
                        <a:spcAft>
                          <a:spcPts val="0"/>
                        </a:spcAft>
                      </a:pPr>
                      <a:r>
                        <a:rPr lang="tr-TR" sz="1100" dirty="0">
                          <a:solidFill>
                            <a:srgbClr val="7030A0"/>
                          </a:solidFill>
                          <a:effectLst/>
                        </a:rPr>
                        <a:t> </a:t>
                      </a:r>
                    </a:p>
                    <a:p>
                      <a:pPr algn="ctr">
                        <a:lnSpc>
                          <a:spcPct val="115000"/>
                        </a:lnSpc>
                        <a:spcAft>
                          <a:spcPts val="0"/>
                        </a:spcAft>
                      </a:pPr>
                      <a:r>
                        <a:rPr lang="tr-TR" sz="1100" dirty="0">
                          <a:solidFill>
                            <a:srgbClr val="7030A0"/>
                          </a:solidFill>
                          <a:effectLst/>
                        </a:rPr>
                        <a:t> </a:t>
                      </a:r>
                    </a:p>
                    <a:p>
                      <a:pPr algn="ctr">
                        <a:lnSpc>
                          <a:spcPct val="115000"/>
                        </a:lnSpc>
                        <a:spcAft>
                          <a:spcPts val="0"/>
                        </a:spcAft>
                      </a:pPr>
                      <a:r>
                        <a:rPr lang="tr-TR" sz="1100" dirty="0">
                          <a:solidFill>
                            <a:srgbClr val="7030A0"/>
                          </a:solidFill>
                          <a:effectLst/>
                        </a:rPr>
                        <a:t>3-6</a:t>
                      </a:r>
                      <a:endParaRPr lang="tr-TR"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ctr">
                        <a:lnSpc>
                          <a:spcPct val="115000"/>
                        </a:lnSpc>
                        <a:spcAft>
                          <a:spcPts val="0"/>
                        </a:spcAft>
                      </a:pPr>
                      <a:r>
                        <a:rPr lang="tr-TR" sz="1100" dirty="0">
                          <a:solidFill>
                            <a:srgbClr val="7030A0"/>
                          </a:solidFill>
                          <a:effectLst/>
                        </a:rPr>
                        <a:t> </a:t>
                      </a:r>
                    </a:p>
                    <a:p>
                      <a:pPr algn="ctr">
                        <a:lnSpc>
                          <a:spcPct val="115000"/>
                        </a:lnSpc>
                        <a:spcAft>
                          <a:spcPts val="0"/>
                        </a:spcAft>
                      </a:pPr>
                      <a:r>
                        <a:rPr lang="tr-TR" sz="1100" dirty="0">
                          <a:solidFill>
                            <a:srgbClr val="7030A0"/>
                          </a:solidFill>
                          <a:effectLst/>
                        </a:rPr>
                        <a:t>Farklılıklara Saygı, Sevgi,</a:t>
                      </a:r>
                    </a:p>
                    <a:p>
                      <a:pPr algn="ctr">
                        <a:lnSpc>
                          <a:spcPct val="115000"/>
                        </a:lnSpc>
                        <a:spcAft>
                          <a:spcPts val="0"/>
                        </a:spcAft>
                      </a:pPr>
                      <a:r>
                        <a:rPr lang="tr-TR" sz="1100" dirty="0">
                          <a:solidFill>
                            <a:srgbClr val="7030A0"/>
                          </a:solidFill>
                          <a:effectLst/>
                        </a:rPr>
                        <a:t>Hoşgörü</a:t>
                      </a:r>
                      <a:endParaRPr lang="tr-TR"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ctr">
                        <a:lnSpc>
                          <a:spcPct val="115000"/>
                        </a:lnSpc>
                        <a:spcAft>
                          <a:spcPts val="0"/>
                        </a:spcAft>
                      </a:pPr>
                      <a:r>
                        <a:rPr lang="tr-TR" sz="1100" dirty="0">
                          <a:solidFill>
                            <a:srgbClr val="7030A0"/>
                          </a:solidFill>
                          <a:effectLst/>
                        </a:rPr>
                        <a:t>Hayal Kurmak, Meraklı, İmkansız, Taze</a:t>
                      </a:r>
                      <a:endParaRPr lang="tr-TR"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795162670"/>
                  </a:ext>
                </a:extLst>
              </a:tr>
            </a:tbl>
          </a:graphicData>
        </a:graphic>
      </p:graphicFrame>
      <p:graphicFrame>
        <p:nvGraphicFramePr>
          <p:cNvPr id="7" name="Tablo 6">
            <a:extLst>
              <a:ext uri="{FF2B5EF4-FFF2-40B4-BE49-F238E27FC236}">
                <a16:creationId xmlns:a16="http://schemas.microsoft.com/office/drawing/2014/main" id="{C475C791-2EFE-8642-92A0-1223F10DF910}"/>
              </a:ext>
            </a:extLst>
          </p:cNvPr>
          <p:cNvGraphicFramePr>
            <a:graphicFrameLocks noGrp="1"/>
          </p:cNvGraphicFramePr>
          <p:nvPr>
            <p:extLst>
              <p:ext uri="{D42A27DB-BD31-4B8C-83A1-F6EECF244321}">
                <p14:modId xmlns:p14="http://schemas.microsoft.com/office/powerpoint/2010/main" val="2833449098"/>
              </p:ext>
            </p:extLst>
          </p:nvPr>
        </p:nvGraphicFramePr>
        <p:xfrm>
          <a:off x="1152547" y="3415863"/>
          <a:ext cx="9088120" cy="905734"/>
        </p:xfrm>
        <a:graphic>
          <a:graphicData uri="http://schemas.openxmlformats.org/drawingml/2006/table">
            <a:tbl>
              <a:tblPr firstRow="1" firstCol="1" bandRow="1">
                <a:tableStyleId>{5C22544A-7EE6-4342-B048-85BDC9FD1C3A}</a:tableStyleId>
              </a:tblPr>
              <a:tblGrid>
                <a:gridCol w="1608455">
                  <a:extLst>
                    <a:ext uri="{9D8B030D-6E8A-4147-A177-3AD203B41FA5}">
                      <a16:colId xmlns:a16="http://schemas.microsoft.com/office/drawing/2014/main" val="1043383861"/>
                    </a:ext>
                  </a:extLst>
                </a:gridCol>
                <a:gridCol w="1430020">
                  <a:extLst>
                    <a:ext uri="{9D8B030D-6E8A-4147-A177-3AD203B41FA5}">
                      <a16:colId xmlns:a16="http://schemas.microsoft.com/office/drawing/2014/main" val="56239261"/>
                    </a:ext>
                  </a:extLst>
                </a:gridCol>
                <a:gridCol w="935990">
                  <a:extLst>
                    <a:ext uri="{9D8B030D-6E8A-4147-A177-3AD203B41FA5}">
                      <a16:colId xmlns:a16="http://schemas.microsoft.com/office/drawing/2014/main" val="826956"/>
                    </a:ext>
                  </a:extLst>
                </a:gridCol>
                <a:gridCol w="702945">
                  <a:extLst>
                    <a:ext uri="{9D8B030D-6E8A-4147-A177-3AD203B41FA5}">
                      <a16:colId xmlns:a16="http://schemas.microsoft.com/office/drawing/2014/main" val="3544201524"/>
                    </a:ext>
                  </a:extLst>
                </a:gridCol>
                <a:gridCol w="1673225">
                  <a:extLst>
                    <a:ext uri="{9D8B030D-6E8A-4147-A177-3AD203B41FA5}">
                      <a16:colId xmlns:a16="http://schemas.microsoft.com/office/drawing/2014/main" val="1577550631"/>
                    </a:ext>
                  </a:extLst>
                </a:gridCol>
                <a:gridCol w="2737485">
                  <a:extLst>
                    <a:ext uri="{9D8B030D-6E8A-4147-A177-3AD203B41FA5}">
                      <a16:colId xmlns:a16="http://schemas.microsoft.com/office/drawing/2014/main" val="1951510729"/>
                    </a:ext>
                  </a:extLst>
                </a:gridCol>
              </a:tblGrid>
              <a:tr h="905734">
                <a:tc>
                  <a:txBody>
                    <a:bodyPr/>
                    <a:lstStyle/>
                    <a:p>
                      <a:pPr>
                        <a:lnSpc>
                          <a:spcPct val="115000"/>
                        </a:lnSpc>
                        <a:spcAft>
                          <a:spcPts val="0"/>
                        </a:spcAft>
                      </a:pPr>
                      <a:r>
                        <a:rPr lang="tr-TR" sz="1100" dirty="0">
                          <a:solidFill>
                            <a:srgbClr val="7030A0"/>
                          </a:solidFill>
                          <a:effectLst/>
                        </a:rPr>
                        <a:t> </a:t>
                      </a:r>
                    </a:p>
                    <a:p>
                      <a:pPr algn="ctr">
                        <a:lnSpc>
                          <a:spcPct val="115000"/>
                        </a:lnSpc>
                        <a:spcAft>
                          <a:spcPts val="0"/>
                        </a:spcAft>
                      </a:pPr>
                      <a:r>
                        <a:rPr lang="tr-TR" sz="1100" dirty="0">
                          <a:solidFill>
                            <a:srgbClr val="7030A0"/>
                          </a:solidFill>
                          <a:effectLst/>
                        </a:rPr>
                        <a:t>Atık Mı?</a:t>
                      </a:r>
                    </a:p>
                    <a:p>
                      <a:pPr algn="ctr">
                        <a:lnSpc>
                          <a:spcPct val="115000"/>
                        </a:lnSpc>
                        <a:spcAft>
                          <a:spcPts val="0"/>
                        </a:spcAft>
                      </a:pPr>
                      <a:r>
                        <a:rPr lang="tr-TR" sz="1100" dirty="0">
                          <a:solidFill>
                            <a:srgbClr val="7030A0"/>
                          </a:solidFill>
                          <a:effectLst/>
                        </a:rPr>
                        <a:t>Hiç Dert Değil!</a:t>
                      </a:r>
                    </a:p>
                    <a:p>
                      <a:pPr algn="ctr">
                        <a:lnSpc>
                          <a:spcPct val="115000"/>
                        </a:lnSpc>
                        <a:spcAft>
                          <a:spcPts val="0"/>
                        </a:spcAft>
                      </a:pPr>
                      <a:r>
                        <a:rPr lang="tr-TR" sz="1000" u="sng" dirty="0" err="1">
                          <a:solidFill>
                            <a:srgbClr val="7030A0"/>
                          </a:solidFill>
                          <a:effectLst/>
                        </a:rPr>
                        <a:t>EKOP’a</a:t>
                      </a:r>
                      <a:r>
                        <a:rPr lang="tr-TR" sz="1000" u="sng" dirty="0">
                          <a:solidFill>
                            <a:srgbClr val="7030A0"/>
                          </a:solidFill>
                          <a:effectLst/>
                        </a:rPr>
                        <a:t> uygundur</a:t>
                      </a:r>
                      <a:endParaRPr lang="tr-TR"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0"/>
                        </a:spcAft>
                      </a:pPr>
                      <a:r>
                        <a:rPr lang="tr-TR" sz="1100" dirty="0">
                          <a:solidFill>
                            <a:srgbClr val="7030A0"/>
                          </a:solidFill>
                          <a:effectLst/>
                        </a:rPr>
                        <a:t> </a:t>
                      </a:r>
                    </a:p>
                    <a:p>
                      <a:pPr algn="ctr">
                        <a:lnSpc>
                          <a:spcPct val="115000"/>
                        </a:lnSpc>
                        <a:spcAft>
                          <a:spcPts val="0"/>
                        </a:spcAft>
                      </a:pPr>
                      <a:r>
                        <a:rPr lang="tr-TR" sz="1100" dirty="0">
                          <a:solidFill>
                            <a:srgbClr val="7030A0"/>
                          </a:solidFill>
                          <a:effectLst/>
                        </a:rPr>
                        <a:t> </a:t>
                      </a:r>
                    </a:p>
                    <a:p>
                      <a:pPr algn="ctr">
                        <a:lnSpc>
                          <a:spcPct val="115000"/>
                        </a:lnSpc>
                        <a:spcAft>
                          <a:spcPts val="0"/>
                        </a:spcAft>
                      </a:pPr>
                      <a:r>
                        <a:rPr lang="tr-TR" sz="1100" dirty="0" err="1">
                          <a:solidFill>
                            <a:srgbClr val="7030A0"/>
                          </a:solidFill>
                          <a:effectLst/>
                        </a:rPr>
                        <a:t>Davit</a:t>
                      </a:r>
                      <a:r>
                        <a:rPr lang="tr-TR" sz="1100" dirty="0">
                          <a:solidFill>
                            <a:srgbClr val="7030A0"/>
                          </a:solidFill>
                          <a:effectLst/>
                        </a:rPr>
                        <a:t> </a:t>
                      </a:r>
                      <a:r>
                        <a:rPr lang="tr-TR" sz="1100" dirty="0" err="1">
                          <a:solidFill>
                            <a:srgbClr val="7030A0"/>
                          </a:solidFill>
                          <a:effectLst/>
                        </a:rPr>
                        <a:t>Morichon</a:t>
                      </a:r>
                      <a:endParaRPr lang="tr-TR" sz="1100" dirty="0">
                        <a:solidFill>
                          <a:srgbClr val="7030A0"/>
                        </a:solidFill>
                        <a:effectLst/>
                      </a:endParaRPr>
                    </a:p>
                    <a:p>
                      <a:pPr algn="ctr">
                        <a:lnSpc>
                          <a:spcPct val="115000"/>
                        </a:lnSpc>
                        <a:spcAft>
                          <a:spcPts val="0"/>
                        </a:spcAft>
                      </a:pPr>
                      <a:r>
                        <a:rPr lang="tr-TR" sz="1100" dirty="0">
                          <a:solidFill>
                            <a:srgbClr val="7030A0"/>
                          </a:solidFill>
                          <a:effectLst/>
                        </a:rPr>
                        <a:t> </a:t>
                      </a:r>
                      <a:endParaRPr lang="tr-TR"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0"/>
                        </a:spcAft>
                      </a:pPr>
                      <a:r>
                        <a:rPr lang="tr-TR" sz="1100" dirty="0">
                          <a:solidFill>
                            <a:srgbClr val="7030A0"/>
                          </a:solidFill>
                          <a:effectLst/>
                        </a:rPr>
                        <a:t> </a:t>
                      </a:r>
                    </a:p>
                    <a:p>
                      <a:pPr algn="ctr">
                        <a:lnSpc>
                          <a:spcPct val="115000"/>
                        </a:lnSpc>
                        <a:spcAft>
                          <a:spcPts val="0"/>
                        </a:spcAft>
                      </a:pPr>
                      <a:r>
                        <a:rPr lang="tr-TR" sz="1100" dirty="0">
                          <a:solidFill>
                            <a:srgbClr val="7030A0"/>
                          </a:solidFill>
                          <a:effectLst/>
                        </a:rPr>
                        <a:t> </a:t>
                      </a:r>
                    </a:p>
                    <a:p>
                      <a:pPr algn="ctr">
                        <a:lnSpc>
                          <a:spcPct val="115000"/>
                        </a:lnSpc>
                        <a:spcAft>
                          <a:spcPts val="0"/>
                        </a:spcAft>
                      </a:pPr>
                      <a:r>
                        <a:rPr lang="tr-TR" sz="1100" dirty="0" err="1">
                          <a:solidFill>
                            <a:srgbClr val="7030A0"/>
                          </a:solidFill>
                          <a:effectLst/>
                        </a:rPr>
                        <a:t>Tübitak</a:t>
                      </a:r>
                      <a:endParaRPr lang="tr-TR"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0"/>
                        </a:spcAft>
                      </a:pPr>
                      <a:r>
                        <a:rPr lang="tr-TR" sz="1100" dirty="0">
                          <a:solidFill>
                            <a:srgbClr val="7030A0"/>
                          </a:solidFill>
                          <a:effectLst/>
                        </a:rPr>
                        <a:t> </a:t>
                      </a:r>
                    </a:p>
                    <a:p>
                      <a:pPr algn="ctr">
                        <a:lnSpc>
                          <a:spcPct val="115000"/>
                        </a:lnSpc>
                        <a:spcAft>
                          <a:spcPts val="0"/>
                        </a:spcAft>
                      </a:pPr>
                      <a:r>
                        <a:rPr lang="tr-TR" sz="1100" dirty="0">
                          <a:solidFill>
                            <a:srgbClr val="7030A0"/>
                          </a:solidFill>
                          <a:effectLst/>
                        </a:rPr>
                        <a:t> </a:t>
                      </a:r>
                    </a:p>
                    <a:p>
                      <a:pPr algn="ctr">
                        <a:lnSpc>
                          <a:spcPct val="115000"/>
                        </a:lnSpc>
                        <a:spcAft>
                          <a:spcPts val="0"/>
                        </a:spcAft>
                      </a:pPr>
                      <a:r>
                        <a:rPr lang="tr-TR" sz="1100" dirty="0">
                          <a:solidFill>
                            <a:srgbClr val="7030A0"/>
                          </a:solidFill>
                          <a:effectLst/>
                        </a:rPr>
                        <a:t>3-6</a:t>
                      </a:r>
                      <a:endParaRPr lang="tr-TR"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ctr">
                        <a:lnSpc>
                          <a:spcPct val="115000"/>
                        </a:lnSpc>
                        <a:spcAft>
                          <a:spcPts val="0"/>
                        </a:spcAft>
                      </a:pPr>
                      <a:r>
                        <a:rPr lang="tr-TR" sz="1100" dirty="0">
                          <a:solidFill>
                            <a:srgbClr val="7030A0"/>
                          </a:solidFill>
                          <a:effectLst/>
                        </a:rPr>
                        <a:t> </a:t>
                      </a:r>
                    </a:p>
                    <a:p>
                      <a:pPr algn="ctr">
                        <a:lnSpc>
                          <a:spcPct val="115000"/>
                        </a:lnSpc>
                        <a:spcAft>
                          <a:spcPts val="0"/>
                        </a:spcAft>
                      </a:pPr>
                      <a:r>
                        <a:rPr lang="tr-TR" sz="1100" dirty="0">
                          <a:solidFill>
                            <a:srgbClr val="7030A0"/>
                          </a:solidFill>
                          <a:effectLst/>
                        </a:rPr>
                        <a:t>Atık, Geri dönüşüm</a:t>
                      </a:r>
                      <a:endParaRPr lang="tr-TR"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ctr">
                        <a:lnSpc>
                          <a:spcPct val="115000"/>
                        </a:lnSpc>
                        <a:spcAft>
                          <a:spcPts val="0"/>
                        </a:spcAft>
                      </a:pPr>
                      <a:r>
                        <a:rPr lang="tr-TR" sz="1100" dirty="0">
                          <a:solidFill>
                            <a:srgbClr val="7030A0"/>
                          </a:solidFill>
                          <a:effectLst/>
                        </a:rPr>
                        <a:t>Dert Etmek, Gurur Duymak, Sızıntı, Roket, Pil,</a:t>
                      </a:r>
                    </a:p>
                    <a:p>
                      <a:pPr>
                        <a:lnSpc>
                          <a:spcPct val="115000"/>
                        </a:lnSpc>
                        <a:spcAft>
                          <a:spcPts val="0"/>
                        </a:spcAft>
                      </a:pPr>
                      <a:r>
                        <a:rPr lang="tr-TR" sz="1100" dirty="0">
                          <a:solidFill>
                            <a:srgbClr val="7030A0"/>
                          </a:solidFill>
                          <a:effectLst/>
                        </a:rPr>
                        <a:t>Denizaltı, Çukur-Derin</a:t>
                      </a:r>
                    </a:p>
                    <a:p>
                      <a:pPr algn="ctr">
                        <a:lnSpc>
                          <a:spcPct val="115000"/>
                        </a:lnSpc>
                        <a:spcAft>
                          <a:spcPts val="0"/>
                        </a:spcAft>
                      </a:pPr>
                      <a:r>
                        <a:rPr lang="tr-TR" sz="1100" dirty="0">
                          <a:solidFill>
                            <a:srgbClr val="7030A0"/>
                          </a:solidFill>
                          <a:effectLst/>
                        </a:rPr>
                        <a:t> </a:t>
                      </a:r>
                      <a:endParaRPr lang="tr-TR"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2481207659"/>
                  </a:ext>
                </a:extLst>
              </a:tr>
            </a:tbl>
          </a:graphicData>
        </a:graphic>
      </p:graphicFrame>
      <p:graphicFrame>
        <p:nvGraphicFramePr>
          <p:cNvPr id="8" name="Tablo 7">
            <a:extLst>
              <a:ext uri="{FF2B5EF4-FFF2-40B4-BE49-F238E27FC236}">
                <a16:creationId xmlns:a16="http://schemas.microsoft.com/office/drawing/2014/main" id="{4CED0B52-3AEE-F74E-B96C-141B767B34D9}"/>
              </a:ext>
            </a:extLst>
          </p:cNvPr>
          <p:cNvGraphicFramePr>
            <a:graphicFrameLocks noGrp="1"/>
          </p:cNvGraphicFramePr>
          <p:nvPr>
            <p:extLst>
              <p:ext uri="{D42A27DB-BD31-4B8C-83A1-F6EECF244321}">
                <p14:modId xmlns:p14="http://schemas.microsoft.com/office/powerpoint/2010/main" val="278338300"/>
              </p:ext>
            </p:extLst>
          </p:nvPr>
        </p:nvGraphicFramePr>
        <p:xfrm>
          <a:off x="1152547" y="4405175"/>
          <a:ext cx="9088120" cy="969010"/>
        </p:xfrm>
        <a:graphic>
          <a:graphicData uri="http://schemas.openxmlformats.org/drawingml/2006/table">
            <a:tbl>
              <a:tblPr firstRow="1" firstCol="1" bandRow="1">
                <a:tableStyleId>{5C22544A-7EE6-4342-B048-85BDC9FD1C3A}</a:tableStyleId>
              </a:tblPr>
              <a:tblGrid>
                <a:gridCol w="1608455">
                  <a:extLst>
                    <a:ext uri="{9D8B030D-6E8A-4147-A177-3AD203B41FA5}">
                      <a16:colId xmlns:a16="http://schemas.microsoft.com/office/drawing/2014/main" val="3622045114"/>
                    </a:ext>
                  </a:extLst>
                </a:gridCol>
                <a:gridCol w="1430020">
                  <a:extLst>
                    <a:ext uri="{9D8B030D-6E8A-4147-A177-3AD203B41FA5}">
                      <a16:colId xmlns:a16="http://schemas.microsoft.com/office/drawing/2014/main" val="4100722547"/>
                    </a:ext>
                  </a:extLst>
                </a:gridCol>
                <a:gridCol w="935990">
                  <a:extLst>
                    <a:ext uri="{9D8B030D-6E8A-4147-A177-3AD203B41FA5}">
                      <a16:colId xmlns:a16="http://schemas.microsoft.com/office/drawing/2014/main" val="3904028096"/>
                    </a:ext>
                  </a:extLst>
                </a:gridCol>
                <a:gridCol w="702945">
                  <a:extLst>
                    <a:ext uri="{9D8B030D-6E8A-4147-A177-3AD203B41FA5}">
                      <a16:colId xmlns:a16="http://schemas.microsoft.com/office/drawing/2014/main" val="4006626236"/>
                    </a:ext>
                  </a:extLst>
                </a:gridCol>
                <a:gridCol w="1673225">
                  <a:extLst>
                    <a:ext uri="{9D8B030D-6E8A-4147-A177-3AD203B41FA5}">
                      <a16:colId xmlns:a16="http://schemas.microsoft.com/office/drawing/2014/main" val="2945810952"/>
                    </a:ext>
                  </a:extLst>
                </a:gridCol>
                <a:gridCol w="2737485">
                  <a:extLst>
                    <a:ext uri="{9D8B030D-6E8A-4147-A177-3AD203B41FA5}">
                      <a16:colId xmlns:a16="http://schemas.microsoft.com/office/drawing/2014/main" val="1827882772"/>
                    </a:ext>
                  </a:extLst>
                </a:gridCol>
              </a:tblGrid>
              <a:tr h="969010">
                <a:tc>
                  <a:txBody>
                    <a:bodyPr/>
                    <a:lstStyle/>
                    <a:p>
                      <a:pPr algn="ctr">
                        <a:lnSpc>
                          <a:spcPct val="115000"/>
                        </a:lnSpc>
                        <a:spcAft>
                          <a:spcPts val="0"/>
                        </a:spcAft>
                      </a:pPr>
                      <a:r>
                        <a:rPr lang="tr-TR" sz="1100" dirty="0">
                          <a:solidFill>
                            <a:srgbClr val="7030A0"/>
                          </a:solidFill>
                          <a:effectLst/>
                        </a:rPr>
                        <a:t>Ateşim Çıktı</a:t>
                      </a:r>
                    </a:p>
                    <a:p>
                      <a:pPr algn="ctr">
                        <a:lnSpc>
                          <a:spcPct val="115000"/>
                        </a:lnSpc>
                        <a:spcAft>
                          <a:spcPts val="0"/>
                        </a:spcAft>
                      </a:pPr>
                      <a:r>
                        <a:rPr lang="tr-TR" sz="1000" u="sng" dirty="0" err="1">
                          <a:solidFill>
                            <a:srgbClr val="7030A0"/>
                          </a:solidFill>
                          <a:effectLst/>
                        </a:rPr>
                        <a:t>EKOP’a</a:t>
                      </a:r>
                      <a:r>
                        <a:rPr lang="tr-TR" sz="1000" u="sng" dirty="0">
                          <a:solidFill>
                            <a:srgbClr val="7030A0"/>
                          </a:solidFill>
                          <a:effectLst/>
                        </a:rPr>
                        <a:t> uygundur</a:t>
                      </a:r>
                      <a:endParaRPr lang="tr-TR"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ctr">
                        <a:lnSpc>
                          <a:spcPct val="115000"/>
                        </a:lnSpc>
                        <a:spcAft>
                          <a:spcPts val="0"/>
                        </a:spcAft>
                      </a:pPr>
                      <a:r>
                        <a:rPr lang="tr-TR" sz="1100" dirty="0">
                          <a:solidFill>
                            <a:srgbClr val="7030A0"/>
                          </a:solidFill>
                          <a:effectLst/>
                        </a:rPr>
                        <a:t>Ayla Çınaroğlu-Mustafa Delioğlu</a:t>
                      </a:r>
                      <a:endParaRPr lang="tr-TR"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ctr">
                        <a:lnSpc>
                          <a:spcPct val="115000"/>
                        </a:lnSpc>
                        <a:spcAft>
                          <a:spcPts val="0"/>
                        </a:spcAft>
                      </a:pPr>
                      <a:r>
                        <a:rPr lang="tr-TR" sz="1100" dirty="0">
                          <a:solidFill>
                            <a:srgbClr val="7030A0"/>
                          </a:solidFill>
                          <a:effectLst/>
                        </a:rPr>
                        <a:t>Yapı Kredi Yayınları</a:t>
                      </a:r>
                      <a:endParaRPr lang="tr-TR"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ctr">
                        <a:lnSpc>
                          <a:spcPct val="115000"/>
                        </a:lnSpc>
                        <a:spcAft>
                          <a:spcPts val="0"/>
                        </a:spcAft>
                      </a:pPr>
                      <a:r>
                        <a:rPr lang="tr-TR" sz="1100" dirty="0">
                          <a:solidFill>
                            <a:srgbClr val="7030A0"/>
                          </a:solidFill>
                          <a:effectLst/>
                        </a:rPr>
                        <a:t>5-8 </a:t>
                      </a:r>
                      <a:endParaRPr lang="tr-TR"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ctr">
                        <a:lnSpc>
                          <a:spcPct val="115000"/>
                        </a:lnSpc>
                        <a:spcAft>
                          <a:spcPts val="0"/>
                        </a:spcAft>
                      </a:pPr>
                      <a:r>
                        <a:rPr lang="tr-TR" sz="1100" dirty="0">
                          <a:solidFill>
                            <a:srgbClr val="7030A0"/>
                          </a:solidFill>
                          <a:effectLst/>
                        </a:rPr>
                        <a:t>Hasta olan bir çocuğun ve çevresindekilerin davranışları</a:t>
                      </a:r>
                      <a:endParaRPr lang="tr-TR"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ctr">
                        <a:lnSpc>
                          <a:spcPct val="115000"/>
                        </a:lnSpc>
                        <a:spcAft>
                          <a:spcPts val="0"/>
                        </a:spcAft>
                      </a:pPr>
                      <a:r>
                        <a:rPr lang="tr-TR" sz="1100" dirty="0">
                          <a:solidFill>
                            <a:srgbClr val="7030A0"/>
                          </a:solidFill>
                          <a:effectLst/>
                        </a:rPr>
                        <a:t>Ateşin çıkması, geniz, hapşırmak, nane, zencefil, sıcak-soğuk</a:t>
                      </a:r>
                      <a:endParaRPr lang="tr-TR"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1591697807"/>
                  </a:ext>
                </a:extLst>
              </a:tr>
            </a:tbl>
          </a:graphicData>
        </a:graphic>
      </p:graphicFrame>
      <p:graphicFrame>
        <p:nvGraphicFramePr>
          <p:cNvPr id="9" name="Tablo 8">
            <a:extLst>
              <a:ext uri="{FF2B5EF4-FFF2-40B4-BE49-F238E27FC236}">
                <a16:creationId xmlns:a16="http://schemas.microsoft.com/office/drawing/2014/main" id="{E1CA2923-9EDC-4646-B4B3-AC33F4B012E6}"/>
              </a:ext>
            </a:extLst>
          </p:cNvPr>
          <p:cNvGraphicFramePr>
            <a:graphicFrameLocks noGrp="1"/>
          </p:cNvGraphicFramePr>
          <p:nvPr>
            <p:extLst>
              <p:ext uri="{D42A27DB-BD31-4B8C-83A1-F6EECF244321}">
                <p14:modId xmlns:p14="http://schemas.microsoft.com/office/powerpoint/2010/main" val="1607066545"/>
              </p:ext>
            </p:extLst>
          </p:nvPr>
        </p:nvGraphicFramePr>
        <p:xfrm>
          <a:off x="1152547" y="5457763"/>
          <a:ext cx="9088120" cy="758444"/>
        </p:xfrm>
        <a:graphic>
          <a:graphicData uri="http://schemas.openxmlformats.org/drawingml/2006/table">
            <a:tbl>
              <a:tblPr firstRow="1" firstCol="1" bandRow="1">
                <a:tableStyleId>{5C22544A-7EE6-4342-B048-85BDC9FD1C3A}</a:tableStyleId>
              </a:tblPr>
              <a:tblGrid>
                <a:gridCol w="1608455">
                  <a:extLst>
                    <a:ext uri="{9D8B030D-6E8A-4147-A177-3AD203B41FA5}">
                      <a16:colId xmlns:a16="http://schemas.microsoft.com/office/drawing/2014/main" val="1021953633"/>
                    </a:ext>
                  </a:extLst>
                </a:gridCol>
                <a:gridCol w="1430020">
                  <a:extLst>
                    <a:ext uri="{9D8B030D-6E8A-4147-A177-3AD203B41FA5}">
                      <a16:colId xmlns:a16="http://schemas.microsoft.com/office/drawing/2014/main" val="3558370509"/>
                    </a:ext>
                  </a:extLst>
                </a:gridCol>
                <a:gridCol w="935990">
                  <a:extLst>
                    <a:ext uri="{9D8B030D-6E8A-4147-A177-3AD203B41FA5}">
                      <a16:colId xmlns:a16="http://schemas.microsoft.com/office/drawing/2014/main" val="2350683721"/>
                    </a:ext>
                  </a:extLst>
                </a:gridCol>
                <a:gridCol w="702945">
                  <a:extLst>
                    <a:ext uri="{9D8B030D-6E8A-4147-A177-3AD203B41FA5}">
                      <a16:colId xmlns:a16="http://schemas.microsoft.com/office/drawing/2014/main" val="1469636334"/>
                    </a:ext>
                  </a:extLst>
                </a:gridCol>
                <a:gridCol w="1673225">
                  <a:extLst>
                    <a:ext uri="{9D8B030D-6E8A-4147-A177-3AD203B41FA5}">
                      <a16:colId xmlns:a16="http://schemas.microsoft.com/office/drawing/2014/main" val="635371225"/>
                    </a:ext>
                  </a:extLst>
                </a:gridCol>
                <a:gridCol w="2737485">
                  <a:extLst>
                    <a:ext uri="{9D8B030D-6E8A-4147-A177-3AD203B41FA5}">
                      <a16:colId xmlns:a16="http://schemas.microsoft.com/office/drawing/2014/main" val="2581482229"/>
                    </a:ext>
                  </a:extLst>
                </a:gridCol>
              </a:tblGrid>
              <a:tr h="0">
                <a:tc>
                  <a:txBody>
                    <a:bodyPr/>
                    <a:lstStyle/>
                    <a:p>
                      <a:pPr algn="ctr">
                        <a:lnSpc>
                          <a:spcPct val="115000"/>
                        </a:lnSpc>
                        <a:spcAft>
                          <a:spcPts val="0"/>
                        </a:spcAft>
                      </a:pPr>
                      <a:r>
                        <a:rPr lang="tr-TR" sz="1100" dirty="0">
                          <a:solidFill>
                            <a:srgbClr val="7030A0"/>
                          </a:solidFill>
                          <a:effectLst/>
                        </a:rPr>
                        <a:t>Babamın Battaniyesi</a:t>
                      </a:r>
                    </a:p>
                    <a:p>
                      <a:pPr algn="ctr">
                        <a:lnSpc>
                          <a:spcPct val="115000"/>
                        </a:lnSpc>
                        <a:spcAft>
                          <a:spcPts val="0"/>
                        </a:spcAft>
                      </a:pPr>
                      <a:r>
                        <a:rPr lang="tr-TR" sz="1000" u="sng" dirty="0" err="1">
                          <a:solidFill>
                            <a:srgbClr val="7030A0"/>
                          </a:solidFill>
                          <a:effectLst/>
                        </a:rPr>
                        <a:t>EKOP’a</a:t>
                      </a:r>
                      <a:r>
                        <a:rPr lang="tr-TR" sz="1000" u="sng" dirty="0">
                          <a:solidFill>
                            <a:srgbClr val="7030A0"/>
                          </a:solidFill>
                          <a:effectLst/>
                        </a:rPr>
                        <a:t> uygundur</a:t>
                      </a:r>
                      <a:endParaRPr lang="tr-TR"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ctr">
                        <a:lnSpc>
                          <a:spcPct val="115000"/>
                        </a:lnSpc>
                        <a:spcAft>
                          <a:spcPts val="0"/>
                        </a:spcAft>
                      </a:pPr>
                      <a:r>
                        <a:rPr lang="tr-TR" sz="1100" dirty="0">
                          <a:solidFill>
                            <a:srgbClr val="7030A0"/>
                          </a:solidFill>
                          <a:effectLst/>
                        </a:rPr>
                        <a:t>Sara </a:t>
                      </a:r>
                      <a:r>
                        <a:rPr lang="tr-TR" sz="1100" dirty="0" err="1">
                          <a:solidFill>
                            <a:srgbClr val="7030A0"/>
                          </a:solidFill>
                          <a:effectLst/>
                        </a:rPr>
                        <a:t>Şahinkanat</a:t>
                      </a:r>
                      <a:endParaRPr lang="tr-TR" sz="1100" dirty="0">
                        <a:solidFill>
                          <a:srgbClr val="7030A0"/>
                        </a:solidFill>
                        <a:effectLst/>
                      </a:endParaRPr>
                    </a:p>
                    <a:p>
                      <a:pPr algn="ctr">
                        <a:lnSpc>
                          <a:spcPct val="115000"/>
                        </a:lnSpc>
                        <a:spcAft>
                          <a:spcPts val="0"/>
                        </a:spcAft>
                      </a:pPr>
                      <a:r>
                        <a:rPr lang="tr-TR" sz="1100" dirty="0">
                          <a:solidFill>
                            <a:srgbClr val="7030A0"/>
                          </a:solidFill>
                          <a:effectLst/>
                        </a:rPr>
                        <a:t>Resimleyen: Ayşe İnan</a:t>
                      </a:r>
                      <a:endParaRPr lang="tr-TR"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ctr">
                        <a:lnSpc>
                          <a:spcPct val="115000"/>
                        </a:lnSpc>
                        <a:spcAft>
                          <a:spcPts val="0"/>
                        </a:spcAft>
                      </a:pPr>
                      <a:r>
                        <a:rPr lang="tr-TR" sz="1100" dirty="0">
                          <a:solidFill>
                            <a:srgbClr val="7030A0"/>
                          </a:solidFill>
                          <a:effectLst/>
                        </a:rPr>
                        <a:t>YKY</a:t>
                      </a:r>
                      <a:endParaRPr lang="tr-TR"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ctr">
                        <a:lnSpc>
                          <a:spcPct val="115000"/>
                        </a:lnSpc>
                        <a:spcAft>
                          <a:spcPts val="0"/>
                        </a:spcAft>
                      </a:pPr>
                      <a:r>
                        <a:rPr lang="tr-TR" sz="1100" dirty="0">
                          <a:solidFill>
                            <a:srgbClr val="7030A0"/>
                          </a:solidFill>
                          <a:effectLst/>
                        </a:rPr>
                        <a:t>5-8</a:t>
                      </a:r>
                      <a:endParaRPr lang="tr-TR"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ctr">
                        <a:lnSpc>
                          <a:spcPct val="115000"/>
                        </a:lnSpc>
                        <a:spcAft>
                          <a:spcPts val="0"/>
                        </a:spcAft>
                      </a:pPr>
                      <a:r>
                        <a:rPr lang="tr-TR" sz="1100" dirty="0">
                          <a:solidFill>
                            <a:srgbClr val="7030A0"/>
                          </a:solidFill>
                          <a:effectLst/>
                        </a:rPr>
                        <a:t>Babalarının battaniyesiyle neşeli vakit geçiren iki kardeşin mutlu anları</a:t>
                      </a:r>
                      <a:endParaRPr lang="tr-TR"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ctr">
                        <a:lnSpc>
                          <a:spcPct val="115000"/>
                        </a:lnSpc>
                        <a:spcAft>
                          <a:spcPts val="0"/>
                        </a:spcAft>
                      </a:pPr>
                      <a:r>
                        <a:rPr lang="tr-TR" sz="1100" dirty="0">
                          <a:solidFill>
                            <a:srgbClr val="7030A0"/>
                          </a:solidFill>
                          <a:effectLst/>
                        </a:rPr>
                        <a:t>Battaniye, muzip, şaka, çadır, Kızılderili, kıkırdamak, abur cubur, hamak, kulak kabartmak, kafadar, itfaiyeci, branda, dil dökmek, </a:t>
                      </a:r>
                      <a:endParaRPr lang="tr-TR"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2772480355"/>
                  </a:ext>
                </a:extLst>
              </a:tr>
            </a:tbl>
          </a:graphicData>
        </a:graphic>
      </p:graphicFrame>
    </p:spTree>
    <p:extLst>
      <p:ext uri="{BB962C8B-B14F-4D97-AF65-F5344CB8AC3E}">
        <p14:creationId xmlns:p14="http://schemas.microsoft.com/office/powerpoint/2010/main" val="1523388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a:extLst>
              <a:ext uri="{FF2B5EF4-FFF2-40B4-BE49-F238E27FC236}">
                <a16:creationId xmlns:a16="http://schemas.microsoft.com/office/drawing/2014/main" id="{9E7BD502-B2E0-1C41-A9CF-BDD2431F1CC4}"/>
              </a:ext>
            </a:extLst>
          </p:cNvPr>
          <p:cNvGraphicFramePr>
            <a:graphicFrameLocks noGrp="1"/>
          </p:cNvGraphicFramePr>
          <p:nvPr>
            <p:ph idx="1"/>
            <p:extLst>
              <p:ext uri="{D42A27DB-BD31-4B8C-83A1-F6EECF244321}">
                <p14:modId xmlns:p14="http://schemas.microsoft.com/office/powerpoint/2010/main" val="338597189"/>
              </p:ext>
            </p:extLst>
          </p:nvPr>
        </p:nvGraphicFramePr>
        <p:xfrm>
          <a:off x="1152547" y="1368044"/>
          <a:ext cx="9088120" cy="758444"/>
        </p:xfrm>
        <a:graphic>
          <a:graphicData uri="http://schemas.openxmlformats.org/drawingml/2006/table">
            <a:tbl>
              <a:tblPr firstRow="1" firstCol="1" bandRow="1">
                <a:tableStyleId>{5C22544A-7EE6-4342-B048-85BDC9FD1C3A}</a:tableStyleId>
              </a:tblPr>
              <a:tblGrid>
                <a:gridCol w="1608455">
                  <a:extLst>
                    <a:ext uri="{9D8B030D-6E8A-4147-A177-3AD203B41FA5}">
                      <a16:colId xmlns:a16="http://schemas.microsoft.com/office/drawing/2014/main" val="3249789034"/>
                    </a:ext>
                  </a:extLst>
                </a:gridCol>
                <a:gridCol w="1430020">
                  <a:extLst>
                    <a:ext uri="{9D8B030D-6E8A-4147-A177-3AD203B41FA5}">
                      <a16:colId xmlns:a16="http://schemas.microsoft.com/office/drawing/2014/main" val="4183124939"/>
                    </a:ext>
                  </a:extLst>
                </a:gridCol>
                <a:gridCol w="935990">
                  <a:extLst>
                    <a:ext uri="{9D8B030D-6E8A-4147-A177-3AD203B41FA5}">
                      <a16:colId xmlns:a16="http://schemas.microsoft.com/office/drawing/2014/main" val="2376201736"/>
                    </a:ext>
                  </a:extLst>
                </a:gridCol>
                <a:gridCol w="702945">
                  <a:extLst>
                    <a:ext uri="{9D8B030D-6E8A-4147-A177-3AD203B41FA5}">
                      <a16:colId xmlns:a16="http://schemas.microsoft.com/office/drawing/2014/main" val="1363964931"/>
                    </a:ext>
                  </a:extLst>
                </a:gridCol>
                <a:gridCol w="1673225">
                  <a:extLst>
                    <a:ext uri="{9D8B030D-6E8A-4147-A177-3AD203B41FA5}">
                      <a16:colId xmlns:a16="http://schemas.microsoft.com/office/drawing/2014/main" val="310007852"/>
                    </a:ext>
                  </a:extLst>
                </a:gridCol>
                <a:gridCol w="2737485">
                  <a:extLst>
                    <a:ext uri="{9D8B030D-6E8A-4147-A177-3AD203B41FA5}">
                      <a16:colId xmlns:a16="http://schemas.microsoft.com/office/drawing/2014/main" val="4199465011"/>
                    </a:ext>
                  </a:extLst>
                </a:gridCol>
              </a:tblGrid>
              <a:tr h="515512">
                <a:tc>
                  <a:txBody>
                    <a:bodyPr/>
                    <a:lstStyle/>
                    <a:p>
                      <a:pPr algn="ctr">
                        <a:lnSpc>
                          <a:spcPct val="115000"/>
                        </a:lnSpc>
                        <a:spcAft>
                          <a:spcPts val="0"/>
                        </a:spcAft>
                      </a:pPr>
                      <a:r>
                        <a:rPr lang="tr-TR" sz="1100">
                          <a:effectLst/>
                        </a:rPr>
                        <a:t> </a:t>
                      </a:r>
                    </a:p>
                    <a:p>
                      <a:pPr algn="ctr">
                        <a:lnSpc>
                          <a:spcPct val="115000"/>
                        </a:lnSpc>
                        <a:spcAft>
                          <a:spcPts val="0"/>
                        </a:spcAft>
                      </a:pPr>
                      <a:r>
                        <a:rPr lang="tr-TR" sz="1100">
                          <a:effectLst/>
                        </a:rPr>
                        <a:t>Kitap İsmi</a:t>
                      </a:r>
                    </a:p>
                    <a:p>
                      <a:pPr algn="ctr">
                        <a:lnSpc>
                          <a:spcPct val="115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100">
                          <a:effectLst/>
                        </a:rPr>
                        <a:t> </a:t>
                      </a:r>
                    </a:p>
                    <a:p>
                      <a:pPr algn="ctr">
                        <a:lnSpc>
                          <a:spcPct val="115000"/>
                        </a:lnSpc>
                        <a:spcAft>
                          <a:spcPts val="0"/>
                        </a:spcAft>
                      </a:pPr>
                      <a:r>
                        <a:rPr lang="tr-TR" sz="1100">
                          <a:effectLst/>
                        </a:rPr>
                        <a:t>Yazar-Çizer-Çeviren </a:t>
                      </a:r>
                    </a:p>
                    <a:p>
                      <a:pPr algn="ctr">
                        <a:lnSpc>
                          <a:spcPct val="115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100">
                          <a:effectLst/>
                        </a:rPr>
                        <a:t> </a:t>
                      </a:r>
                    </a:p>
                    <a:p>
                      <a:pPr algn="ctr">
                        <a:lnSpc>
                          <a:spcPct val="115000"/>
                        </a:lnSpc>
                        <a:spcAft>
                          <a:spcPts val="0"/>
                        </a:spcAft>
                      </a:pPr>
                      <a:r>
                        <a:rPr lang="tr-TR" sz="1100">
                          <a:effectLst/>
                        </a:rPr>
                        <a:t>Yayınevi</a:t>
                      </a:r>
                    </a:p>
                    <a:p>
                      <a:pPr algn="ctr">
                        <a:lnSpc>
                          <a:spcPct val="115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100">
                          <a:effectLst/>
                        </a:rPr>
                        <a:t> </a:t>
                      </a:r>
                    </a:p>
                    <a:p>
                      <a:pPr algn="ctr">
                        <a:lnSpc>
                          <a:spcPct val="115000"/>
                        </a:lnSpc>
                        <a:spcAft>
                          <a:spcPts val="0"/>
                        </a:spcAft>
                      </a:pPr>
                      <a:r>
                        <a:rPr lang="tr-TR" sz="1100">
                          <a:effectLst/>
                        </a:rPr>
                        <a:t>Yaş Grubu</a:t>
                      </a:r>
                    </a:p>
                    <a:p>
                      <a:pPr algn="ctr">
                        <a:lnSpc>
                          <a:spcPct val="115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100">
                          <a:effectLst/>
                        </a:rPr>
                        <a:t> </a:t>
                      </a:r>
                    </a:p>
                    <a:p>
                      <a:pPr algn="ctr">
                        <a:lnSpc>
                          <a:spcPct val="115000"/>
                        </a:lnSpc>
                        <a:spcAft>
                          <a:spcPts val="0"/>
                        </a:spcAft>
                      </a:pPr>
                      <a:r>
                        <a:rPr lang="tr-TR" sz="1100">
                          <a:effectLst/>
                        </a:rPr>
                        <a:t>Konu/Konular</a:t>
                      </a:r>
                    </a:p>
                    <a:p>
                      <a:pPr algn="ctr">
                        <a:lnSpc>
                          <a:spcPct val="115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100" dirty="0">
                          <a:effectLst/>
                        </a:rPr>
                        <a:t> </a:t>
                      </a:r>
                    </a:p>
                    <a:p>
                      <a:pPr algn="ctr">
                        <a:lnSpc>
                          <a:spcPct val="115000"/>
                        </a:lnSpc>
                        <a:spcAft>
                          <a:spcPts val="0"/>
                        </a:spcAft>
                      </a:pPr>
                      <a:r>
                        <a:rPr lang="tr-TR" sz="1100" dirty="0">
                          <a:effectLst/>
                        </a:rPr>
                        <a:t>Çocuklarla Çalışılabilecek Sözcükler ve Kavramlar</a:t>
                      </a:r>
                    </a:p>
                    <a:p>
                      <a:pPr algn="ctr">
                        <a:lnSpc>
                          <a:spcPct val="115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94445169"/>
                  </a:ext>
                </a:extLst>
              </a:tr>
            </a:tbl>
          </a:graphicData>
        </a:graphic>
      </p:graphicFrame>
      <p:sp>
        <p:nvSpPr>
          <p:cNvPr id="5" name="Unvan 1">
            <a:extLst>
              <a:ext uri="{FF2B5EF4-FFF2-40B4-BE49-F238E27FC236}">
                <a16:creationId xmlns:a16="http://schemas.microsoft.com/office/drawing/2014/main" id="{B652B666-4C66-A740-8FC1-A882FDCACDF6}"/>
              </a:ext>
            </a:extLst>
          </p:cNvPr>
          <p:cNvSpPr>
            <a:spLocks noGrp="1"/>
          </p:cNvSpPr>
          <p:nvPr>
            <p:ph type="title"/>
          </p:nvPr>
        </p:nvSpPr>
        <p:spPr>
          <a:xfrm>
            <a:off x="919655" y="369325"/>
            <a:ext cx="10058400" cy="723751"/>
          </a:xfrm>
          <a:blipFill>
            <a:blip r:embed="rId2"/>
            <a:tile tx="0" ty="0" sx="100000" sy="100000" flip="none" algn="tl"/>
          </a:blipFill>
        </p:spPr>
        <p:txBody>
          <a:bodyPr>
            <a:normAutofit/>
          </a:bodyPr>
          <a:lstStyle/>
          <a:p>
            <a:pPr algn="ctr"/>
            <a:r>
              <a:rPr lang="tr-TR" sz="2400" b="1" dirty="0" err="1">
                <a:solidFill>
                  <a:srgbClr val="7030A0"/>
                </a:solidFill>
              </a:rPr>
              <a:t>Dramatizasyon</a:t>
            </a:r>
            <a:r>
              <a:rPr lang="tr-TR" sz="2400" b="1" dirty="0">
                <a:solidFill>
                  <a:srgbClr val="7030A0"/>
                </a:solidFill>
              </a:rPr>
              <a:t> Tekniğiyle Kullanılabilecek Çocuk Kitapları</a:t>
            </a:r>
          </a:p>
        </p:txBody>
      </p:sp>
      <p:graphicFrame>
        <p:nvGraphicFramePr>
          <p:cNvPr id="6" name="Tablo 5">
            <a:extLst>
              <a:ext uri="{FF2B5EF4-FFF2-40B4-BE49-F238E27FC236}">
                <a16:creationId xmlns:a16="http://schemas.microsoft.com/office/drawing/2014/main" id="{801ECDA1-B757-8F47-B257-4FF1CCF5E210}"/>
              </a:ext>
            </a:extLst>
          </p:cNvPr>
          <p:cNvGraphicFramePr>
            <a:graphicFrameLocks noGrp="1"/>
          </p:cNvGraphicFramePr>
          <p:nvPr>
            <p:extLst>
              <p:ext uri="{D42A27DB-BD31-4B8C-83A1-F6EECF244321}">
                <p14:modId xmlns:p14="http://schemas.microsoft.com/office/powerpoint/2010/main" val="2287475805"/>
              </p:ext>
            </p:extLst>
          </p:nvPr>
        </p:nvGraphicFramePr>
        <p:xfrm>
          <a:off x="1152547" y="2126488"/>
          <a:ext cx="9088120" cy="758444"/>
        </p:xfrm>
        <a:graphic>
          <a:graphicData uri="http://schemas.openxmlformats.org/drawingml/2006/table">
            <a:tbl>
              <a:tblPr firstRow="1" firstCol="1" bandRow="1">
                <a:tableStyleId>{5C22544A-7EE6-4342-B048-85BDC9FD1C3A}</a:tableStyleId>
              </a:tblPr>
              <a:tblGrid>
                <a:gridCol w="1608455">
                  <a:extLst>
                    <a:ext uri="{9D8B030D-6E8A-4147-A177-3AD203B41FA5}">
                      <a16:colId xmlns:a16="http://schemas.microsoft.com/office/drawing/2014/main" val="3682669421"/>
                    </a:ext>
                  </a:extLst>
                </a:gridCol>
                <a:gridCol w="1430020">
                  <a:extLst>
                    <a:ext uri="{9D8B030D-6E8A-4147-A177-3AD203B41FA5}">
                      <a16:colId xmlns:a16="http://schemas.microsoft.com/office/drawing/2014/main" val="128922138"/>
                    </a:ext>
                  </a:extLst>
                </a:gridCol>
                <a:gridCol w="935990">
                  <a:extLst>
                    <a:ext uri="{9D8B030D-6E8A-4147-A177-3AD203B41FA5}">
                      <a16:colId xmlns:a16="http://schemas.microsoft.com/office/drawing/2014/main" val="405359691"/>
                    </a:ext>
                  </a:extLst>
                </a:gridCol>
                <a:gridCol w="702945">
                  <a:extLst>
                    <a:ext uri="{9D8B030D-6E8A-4147-A177-3AD203B41FA5}">
                      <a16:colId xmlns:a16="http://schemas.microsoft.com/office/drawing/2014/main" val="358271659"/>
                    </a:ext>
                  </a:extLst>
                </a:gridCol>
                <a:gridCol w="1673225">
                  <a:extLst>
                    <a:ext uri="{9D8B030D-6E8A-4147-A177-3AD203B41FA5}">
                      <a16:colId xmlns:a16="http://schemas.microsoft.com/office/drawing/2014/main" val="2349013346"/>
                    </a:ext>
                  </a:extLst>
                </a:gridCol>
                <a:gridCol w="2737485">
                  <a:extLst>
                    <a:ext uri="{9D8B030D-6E8A-4147-A177-3AD203B41FA5}">
                      <a16:colId xmlns:a16="http://schemas.microsoft.com/office/drawing/2014/main" val="3705708158"/>
                    </a:ext>
                  </a:extLst>
                </a:gridCol>
              </a:tblGrid>
              <a:tr h="716915">
                <a:tc>
                  <a:txBody>
                    <a:bodyPr/>
                    <a:lstStyle/>
                    <a:p>
                      <a:pPr algn="ctr">
                        <a:lnSpc>
                          <a:spcPct val="115000"/>
                        </a:lnSpc>
                        <a:spcAft>
                          <a:spcPts val="0"/>
                        </a:spcAft>
                      </a:pPr>
                      <a:r>
                        <a:rPr lang="tr-TR" sz="1100" dirty="0">
                          <a:solidFill>
                            <a:srgbClr val="7030A0"/>
                          </a:solidFill>
                          <a:effectLst/>
                        </a:rPr>
                        <a:t> </a:t>
                      </a:r>
                    </a:p>
                    <a:p>
                      <a:pPr algn="ctr">
                        <a:lnSpc>
                          <a:spcPct val="115000"/>
                        </a:lnSpc>
                        <a:spcAft>
                          <a:spcPts val="0"/>
                        </a:spcAft>
                      </a:pPr>
                      <a:r>
                        <a:rPr lang="tr-TR" sz="1100" dirty="0">
                          <a:solidFill>
                            <a:srgbClr val="7030A0"/>
                          </a:solidFill>
                          <a:effectLst/>
                        </a:rPr>
                        <a:t>Bekçi </a:t>
                      </a:r>
                      <a:r>
                        <a:rPr lang="tr-TR" sz="1100" dirty="0" err="1">
                          <a:solidFill>
                            <a:srgbClr val="7030A0"/>
                          </a:solidFill>
                          <a:effectLst/>
                        </a:rPr>
                        <a:t>Amos’un</a:t>
                      </a:r>
                      <a:endParaRPr lang="tr-TR" sz="1100" dirty="0">
                        <a:solidFill>
                          <a:srgbClr val="7030A0"/>
                        </a:solidFill>
                        <a:effectLst/>
                      </a:endParaRPr>
                    </a:p>
                    <a:p>
                      <a:pPr algn="ctr">
                        <a:lnSpc>
                          <a:spcPct val="115000"/>
                        </a:lnSpc>
                        <a:spcAft>
                          <a:spcPts val="0"/>
                        </a:spcAft>
                      </a:pPr>
                      <a:r>
                        <a:rPr lang="tr-TR" sz="1100" dirty="0">
                          <a:solidFill>
                            <a:srgbClr val="7030A0"/>
                          </a:solidFill>
                          <a:effectLst/>
                        </a:rPr>
                        <a:t>Hastalandığı Gün   </a:t>
                      </a:r>
                    </a:p>
                    <a:p>
                      <a:pPr algn="ctr">
                        <a:lnSpc>
                          <a:spcPct val="115000"/>
                        </a:lnSpc>
                        <a:spcAft>
                          <a:spcPts val="0"/>
                        </a:spcAft>
                      </a:pPr>
                      <a:r>
                        <a:rPr lang="tr-TR" sz="1000" u="sng" dirty="0" err="1">
                          <a:solidFill>
                            <a:srgbClr val="7030A0"/>
                          </a:solidFill>
                          <a:effectLst/>
                        </a:rPr>
                        <a:t>EKOP’a</a:t>
                      </a:r>
                      <a:r>
                        <a:rPr lang="tr-TR" sz="1000" u="sng" dirty="0">
                          <a:solidFill>
                            <a:srgbClr val="7030A0"/>
                          </a:solidFill>
                          <a:effectLst/>
                        </a:rPr>
                        <a:t> uygundur</a:t>
                      </a:r>
                      <a:endParaRPr lang="tr-TR"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15000"/>
                        </a:lnSpc>
                        <a:spcAft>
                          <a:spcPts val="0"/>
                        </a:spcAft>
                      </a:pPr>
                      <a:r>
                        <a:rPr lang="tr-TR" sz="1100" dirty="0">
                          <a:solidFill>
                            <a:srgbClr val="7030A0"/>
                          </a:solidFill>
                          <a:effectLst/>
                        </a:rPr>
                        <a:t> </a:t>
                      </a:r>
                    </a:p>
                    <a:p>
                      <a:pPr algn="ctr">
                        <a:lnSpc>
                          <a:spcPct val="115000"/>
                        </a:lnSpc>
                        <a:spcAft>
                          <a:spcPts val="0"/>
                        </a:spcAft>
                      </a:pPr>
                      <a:r>
                        <a:rPr lang="tr-TR" sz="1100" dirty="0">
                          <a:solidFill>
                            <a:srgbClr val="7030A0"/>
                          </a:solidFill>
                          <a:effectLst/>
                        </a:rPr>
                        <a:t>Philip C. </a:t>
                      </a:r>
                      <a:r>
                        <a:rPr lang="tr-TR" sz="1100" dirty="0" err="1">
                          <a:solidFill>
                            <a:srgbClr val="7030A0"/>
                          </a:solidFill>
                          <a:effectLst/>
                        </a:rPr>
                        <a:t>Stead</a:t>
                      </a:r>
                      <a:endParaRPr lang="tr-TR" sz="1100" dirty="0">
                        <a:solidFill>
                          <a:srgbClr val="7030A0"/>
                        </a:solidFill>
                        <a:effectLst/>
                      </a:endParaRPr>
                    </a:p>
                    <a:p>
                      <a:pPr algn="ctr">
                        <a:lnSpc>
                          <a:spcPct val="115000"/>
                        </a:lnSpc>
                        <a:spcAft>
                          <a:spcPts val="0"/>
                        </a:spcAft>
                      </a:pPr>
                      <a:r>
                        <a:rPr lang="tr-TR" sz="1100" dirty="0">
                          <a:solidFill>
                            <a:srgbClr val="7030A0"/>
                          </a:solidFill>
                          <a:effectLst/>
                        </a:rPr>
                        <a:t>Erin E. </a:t>
                      </a:r>
                      <a:r>
                        <a:rPr lang="tr-TR" sz="1100" dirty="0" err="1">
                          <a:solidFill>
                            <a:srgbClr val="7030A0"/>
                          </a:solidFill>
                          <a:effectLst/>
                        </a:rPr>
                        <a:t>Stead</a:t>
                      </a:r>
                      <a:endParaRPr lang="tr-TR" sz="1100" dirty="0">
                        <a:solidFill>
                          <a:srgbClr val="7030A0"/>
                        </a:solidFill>
                        <a:effectLst/>
                      </a:endParaRPr>
                    </a:p>
                    <a:p>
                      <a:pPr algn="ctr">
                        <a:lnSpc>
                          <a:spcPct val="115000"/>
                        </a:lnSpc>
                        <a:spcAft>
                          <a:spcPts val="0"/>
                        </a:spcAft>
                      </a:pPr>
                      <a:r>
                        <a:rPr lang="tr-TR" sz="1100" dirty="0">
                          <a:solidFill>
                            <a:srgbClr val="7030A0"/>
                          </a:solidFill>
                          <a:effectLst/>
                        </a:rPr>
                        <a:t>Esin Uslu</a:t>
                      </a:r>
                      <a:endParaRPr lang="tr-TR"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15000"/>
                        </a:lnSpc>
                        <a:spcAft>
                          <a:spcPts val="0"/>
                        </a:spcAft>
                      </a:pPr>
                      <a:r>
                        <a:rPr lang="tr-TR" sz="1100" dirty="0">
                          <a:solidFill>
                            <a:srgbClr val="7030A0"/>
                          </a:solidFill>
                          <a:effectLst/>
                        </a:rPr>
                        <a:t> </a:t>
                      </a:r>
                    </a:p>
                    <a:p>
                      <a:pPr algn="ctr">
                        <a:lnSpc>
                          <a:spcPct val="115000"/>
                        </a:lnSpc>
                        <a:spcAft>
                          <a:spcPts val="0"/>
                        </a:spcAft>
                      </a:pPr>
                      <a:r>
                        <a:rPr lang="tr-TR" sz="1100" dirty="0">
                          <a:solidFill>
                            <a:srgbClr val="7030A0"/>
                          </a:solidFill>
                          <a:effectLst/>
                        </a:rPr>
                        <a:t>Yapı Kredi</a:t>
                      </a:r>
                    </a:p>
                    <a:p>
                      <a:pPr algn="ctr">
                        <a:lnSpc>
                          <a:spcPct val="115000"/>
                        </a:lnSpc>
                        <a:spcAft>
                          <a:spcPts val="0"/>
                        </a:spcAft>
                      </a:pPr>
                      <a:r>
                        <a:rPr lang="tr-TR" sz="1100" dirty="0">
                          <a:solidFill>
                            <a:srgbClr val="7030A0"/>
                          </a:solidFill>
                          <a:effectLst/>
                        </a:rPr>
                        <a:t>Yayınları</a:t>
                      </a:r>
                      <a:endParaRPr lang="tr-TR"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15000"/>
                        </a:lnSpc>
                        <a:spcAft>
                          <a:spcPts val="0"/>
                        </a:spcAft>
                      </a:pPr>
                      <a:r>
                        <a:rPr lang="tr-TR" sz="1100" dirty="0">
                          <a:solidFill>
                            <a:srgbClr val="7030A0"/>
                          </a:solidFill>
                          <a:effectLst/>
                        </a:rPr>
                        <a:t> </a:t>
                      </a:r>
                    </a:p>
                    <a:p>
                      <a:pPr algn="ctr">
                        <a:lnSpc>
                          <a:spcPct val="115000"/>
                        </a:lnSpc>
                        <a:spcAft>
                          <a:spcPts val="0"/>
                        </a:spcAft>
                      </a:pPr>
                      <a:r>
                        <a:rPr lang="tr-TR" sz="1100" dirty="0">
                          <a:solidFill>
                            <a:srgbClr val="7030A0"/>
                          </a:solidFill>
                          <a:effectLst/>
                        </a:rPr>
                        <a:t>4-7</a:t>
                      </a:r>
                      <a:endParaRPr lang="tr-TR"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15000"/>
                        </a:lnSpc>
                        <a:spcAft>
                          <a:spcPts val="0"/>
                        </a:spcAft>
                      </a:pPr>
                      <a:r>
                        <a:rPr lang="tr-TR" sz="1100" dirty="0">
                          <a:solidFill>
                            <a:srgbClr val="7030A0"/>
                          </a:solidFill>
                          <a:effectLst/>
                        </a:rPr>
                        <a:t> </a:t>
                      </a:r>
                    </a:p>
                    <a:p>
                      <a:pPr algn="ctr">
                        <a:lnSpc>
                          <a:spcPct val="115000"/>
                        </a:lnSpc>
                        <a:spcAft>
                          <a:spcPts val="0"/>
                        </a:spcAft>
                      </a:pPr>
                      <a:r>
                        <a:rPr lang="tr-TR" sz="1100" dirty="0">
                          <a:solidFill>
                            <a:srgbClr val="7030A0"/>
                          </a:solidFill>
                          <a:effectLst/>
                        </a:rPr>
                        <a:t>Dostluk</a:t>
                      </a:r>
                    </a:p>
                    <a:p>
                      <a:pPr algn="ctr">
                        <a:lnSpc>
                          <a:spcPct val="115000"/>
                        </a:lnSpc>
                        <a:spcAft>
                          <a:spcPts val="0"/>
                        </a:spcAft>
                      </a:pPr>
                      <a:r>
                        <a:rPr lang="tr-TR" sz="1100" dirty="0">
                          <a:solidFill>
                            <a:srgbClr val="7030A0"/>
                          </a:solidFill>
                          <a:effectLst/>
                        </a:rPr>
                        <a:t>Sevgi</a:t>
                      </a:r>
                    </a:p>
                    <a:p>
                      <a:pPr algn="ctr">
                        <a:lnSpc>
                          <a:spcPct val="115000"/>
                        </a:lnSpc>
                        <a:spcAft>
                          <a:spcPts val="0"/>
                        </a:spcAft>
                      </a:pPr>
                      <a:r>
                        <a:rPr lang="tr-TR" sz="1100" dirty="0">
                          <a:solidFill>
                            <a:srgbClr val="7030A0"/>
                          </a:solidFill>
                          <a:effectLst/>
                        </a:rPr>
                        <a:t>Arkadaşlık</a:t>
                      </a:r>
                      <a:endParaRPr lang="tr-TR"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15000"/>
                        </a:lnSpc>
                        <a:spcAft>
                          <a:spcPts val="0"/>
                        </a:spcAft>
                      </a:pPr>
                      <a:r>
                        <a:rPr lang="tr-TR" sz="1100" dirty="0">
                          <a:solidFill>
                            <a:srgbClr val="7030A0"/>
                          </a:solidFill>
                          <a:effectLst/>
                        </a:rPr>
                        <a:t>Hayvanat Bahçesi, Dost, Satranç</a:t>
                      </a:r>
                      <a:endParaRPr lang="tr-TR"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951386324"/>
                  </a:ext>
                </a:extLst>
              </a:tr>
            </a:tbl>
          </a:graphicData>
        </a:graphic>
      </p:graphicFrame>
      <p:graphicFrame>
        <p:nvGraphicFramePr>
          <p:cNvPr id="7" name="Tablo 6">
            <a:extLst>
              <a:ext uri="{FF2B5EF4-FFF2-40B4-BE49-F238E27FC236}">
                <a16:creationId xmlns:a16="http://schemas.microsoft.com/office/drawing/2014/main" id="{5D8CD329-C4AE-A441-AD77-2BBEBB67AA43}"/>
              </a:ext>
            </a:extLst>
          </p:cNvPr>
          <p:cNvGraphicFramePr>
            <a:graphicFrameLocks noGrp="1"/>
          </p:cNvGraphicFramePr>
          <p:nvPr>
            <p:extLst>
              <p:ext uri="{D42A27DB-BD31-4B8C-83A1-F6EECF244321}">
                <p14:modId xmlns:p14="http://schemas.microsoft.com/office/powerpoint/2010/main" val="4170595504"/>
              </p:ext>
            </p:extLst>
          </p:nvPr>
        </p:nvGraphicFramePr>
        <p:xfrm>
          <a:off x="1152547" y="2884932"/>
          <a:ext cx="9088120" cy="1144016"/>
        </p:xfrm>
        <a:graphic>
          <a:graphicData uri="http://schemas.openxmlformats.org/drawingml/2006/table">
            <a:tbl>
              <a:tblPr firstRow="1" firstCol="1" bandRow="1">
                <a:tableStyleId>{5C22544A-7EE6-4342-B048-85BDC9FD1C3A}</a:tableStyleId>
              </a:tblPr>
              <a:tblGrid>
                <a:gridCol w="1608455">
                  <a:extLst>
                    <a:ext uri="{9D8B030D-6E8A-4147-A177-3AD203B41FA5}">
                      <a16:colId xmlns:a16="http://schemas.microsoft.com/office/drawing/2014/main" val="2825349678"/>
                    </a:ext>
                  </a:extLst>
                </a:gridCol>
                <a:gridCol w="1430020">
                  <a:extLst>
                    <a:ext uri="{9D8B030D-6E8A-4147-A177-3AD203B41FA5}">
                      <a16:colId xmlns:a16="http://schemas.microsoft.com/office/drawing/2014/main" val="25149068"/>
                    </a:ext>
                  </a:extLst>
                </a:gridCol>
                <a:gridCol w="935990">
                  <a:extLst>
                    <a:ext uri="{9D8B030D-6E8A-4147-A177-3AD203B41FA5}">
                      <a16:colId xmlns:a16="http://schemas.microsoft.com/office/drawing/2014/main" val="3268799191"/>
                    </a:ext>
                  </a:extLst>
                </a:gridCol>
                <a:gridCol w="702945">
                  <a:extLst>
                    <a:ext uri="{9D8B030D-6E8A-4147-A177-3AD203B41FA5}">
                      <a16:colId xmlns:a16="http://schemas.microsoft.com/office/drawing/2014/main" val="3385483917"/>
                    </a:ext>
                  </a:extLst>
                </a:gridCol>
                <a:gridCol w="1673225">
                  <a:extLst>
                    <a:ext uri="{9D8B030D-6E8A-4147-A177-3AD203B41FA5}">
                      <a16:colId xmlns:a16="http://schemas.microsoft.com/office/drawing/2014/main" val="3975766337"/>
                    </a:ext>
                  </a:extLst>
                </a:gridCol>
                <a:gridCol w="2737485">
                  <a:extLst>
                    <a:ext uri="{9D8B030D-6E8A-4147-A177-3AD203B41FA5}">
                      <a16:colId xmlns:a16="http://schemas.microsoft.com/office/drawing/2014/main" val="2038706932"/>
                    </a:ext>
                  </a:extLst>
                </a:gridCol>
              </a:tblGrid>
              <a:tr h="716915">
                <a:tc>
                  <a:txBody>
                    <a:bodyPr/>
                    <a:lstStyle/>
                    <a:p>
                      <a:pPr algn="ctr">
                        <a:lnSpc>
                          <a:spcPct val="115000"/>
                        </a:lnSpc>
                        <a:spcAft>
                          <a:spcPts val="0"/>
                        </a:spcAft>
                      </a:pPr>
                      <a:r>
                        <a:rPr lang="tr-TR" sz="1100" dirty="0">
                          <a:solidFill>
                            <a:srgbClr val="7030A0"/>
                          </a:solidFill>
                          <a:effectLst/>
                        </a:rPr>
                        <a:t> </a:t>
                      </a:r>
                    </a:p>
                    <a:p>
                      <a:pPr algn="ctr">
                        <a:lnSpc>
                          <a:spcPct val="115000"/>
                        </a:lnSpc>
                        <a:spcAft>
                          <a:spcPts val="0"/>
                        </a:spcAft>
                      </a:pPr>
                      <a:r>
                        <a:rPr lang="tr-TR" sz="1100" dirty="0">
                          <a:solidFill>
                            <a:srgbClr val="7030A0"/>
                          </a:solidFill>
                          <a:effectLst/>
                        </a:rPr>
                        <a:t> </a:t>
                      </a:r>
                    </a:p>
                    <a:p>
                      <a:pPr algn="ctr">
                        <a:lnSpc>
                          <a:spcPct val="115000"/>
                        </a:lnSpc>
                        <a:spcAft>
                          <a:spcPts val="0"/>
                        </a:spcAft>
                      </a:pPr>
                      <a:r>
                        <a:rPr lang="tr-TR" sz="1100" dirty="0">
                          <a:solidFill>
                            <a:srgbClr val="7030A0"/>
                          </a:solidFill>
                          <a:effectLst/>
                        </a:rPr>
                        <a:t>Bir Dostluk Masalı</a:t>
                      </a:r>
                    </a:p>
                    <a:p>
                      <a:pPr algn="ctr">
                        <a:lnSpc>
                          <a:spcPct val="115000"/>
                        </a:lnSpc>
                        <a:spcAft>
                          <a:spcPts val="0"/>
                        </a:spcAft>
                      </a:pPr>
                      <a:r>
                        <a:rPr lang="tr-TR" sz="1000" u="sng" dirty="0" err="1">
                          <a:solidFill>
                            <a:srgbClr val="7030A0"/>
                          </a:solidFill>
                          <a:effectLst/>
                        </a:rPr>
                        <a:t>EKOP’a</a:t>
                      </a:r>
                      <a:r>
                        <a:rPr lang="tr-TR" sz="1000" u="sng" dirty="0">
                          <a:solidFill>
                            <a:srgbClr val="7030A0"/>
                          </a:solidFill>
                          <a:effectLst/>
                        </a:rPr>
                        <a:t> uygundur</a:t>
                      </a:r>
                      <a:endParaRPr lang="tr-TR"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15000"/>
                        </a:lnSpc>
                        <a:spcAft>
                          <a:spcPts val="0"/>
                        </a:spcAft>
                      </a:pPr>
                      <a:r>
                        <a:rPr lang="tr-TR" sz="1100" dirty="0">
                          <a:solidFill>
                            <a:srgbClr val="7030A0"/>
                          </a:solidFill>
                          <a:effectLst/>
                        </a:rPr>
                        <a:t> </a:t>
                      </a:r>
                    </a:p>
                    <a:p>
                      <a:pPr algn="ctr">
                        <a:lnSpc>
                          <a:spcPct val="115000"/>
                        </a:lnSpc>
                        <a:spcAft>
                          <a:spcPts val="0"/>
                        </a:spcAft>
                      </a:pPr>
                      <a:r>
                        <a:rPr lang="tr-TR" sz="1100" dirty="0">
                          <a:solidFill>
                            <a:srgbClr val="7030A0"/>
                          </a:solidFill>
                          <a:effectLst/>
                        </a:rPr>
                        <a:t>Susana </a:t>
                      </a:r>
                      <a:r>
                        <a:rPr lang="tr-TR" sz="1100" dirty="0" err="1">
                          <a:solidFill>
                            <a:srgbClr val="7030A0"/>
                          </a:solidFill>
                          <a:effectLst/>
                        </a:rPr>
                        <a:t>ısern</a:t>
                      </a:r>
                      <a:endParaRPr lang="tr-TR" sz="1100" dirty="0">
                        <a:solidFill>
                          <a:srgbClr val="7030A0"/>
                        </a:solidFill>
                        <a:effectLst/>
                      </a:endParaRPr>
                    </a:p>
                    <a:p>
                      <a:pPr algn="ctr">
                        <a:lnSpc>
                          <a:spcPct val="115000"/>
                        </a:lnSpc>
                        <a:spcAft>
                          <a:spcPts val="0"/>
                        </a:spcAft>
                      </a:pPr>
                      <a:r>
                        <a:rPr lang="tr-TR" sz="1100" dirty="0" err="1">
                          <a:solidFill>
                            <a:srgbClr val="7030A0"/>
                          </a:solidFill>
                          <a:effectLst/>
                        </a:rPr>
                        <a:t>Marco</a:t>
                      </a:r>
                      <a:r>
                        <a:rPr lang="tr-TR" sz="1100" dirty="0">
                          <a:solidFill>
                            <a:srgbClr val="7030A0"/>
                          </a:solidFill>
                          <a:effectLst/>
                        </a:rPr>
                        <a:t> Soma</a:t>
                      </a:r>
                    </a:p>
                    <a:p>
                      <a:pPr algn="ctr">
                        <a:lnSpc>
                          <a:spcPct val="115000"/>
                        </a:lnSpc>
                        <a:spcAft>
                          <a:spcPts val="0"/>
                        </a:spcAft>
                      </a:pPr>
                      <a:r>
                        <a:rPr lang="tr-TR" sz="1100" dirty="0">
                          <a:solidFill>
                            <a:srgbClr val="7030A0"/>
                          </a:solidFill>
                          <a:effectLst/>
                        </a:rPr>
                        <a:t>Seçil Kıvrak</a:t>
                      </a:r>
                      <a:endParaRPr lang="tr-TR"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15000"/>
                        </a:lnSpc>
                        <a:spcAft>
                          <a:spcPts val="0"/>
                        </a:spcAft>
                      </a:pPr>
                      <a:r>
                        <a:rPr lang="tr-TR" sz="1100" dirty="0">
                          <a:solidFill>
                            <a:srgbClr val="7030A0"/>
                          </a:solidFill>
                          <a:effectLst/>
                        </a:rPr>
                        <a:t> </a:t>
                      </a:r>
                    </a:p>
                    <a:p>
                      <a:pPr algn="ctr">
                        <a:lnSpc>
                          <a:spcPct val="115000"/>
                        </a:lnSpc>
                        <a:spcAft>
                          <a:spcPts val="0"/>
                        </a:spcAft>
                      </a:pPr>
                      <a:r>
                        <a:rPr lang="tr-TR" sz="1100" dirty="0" err="1">
                          <a:solidFill>
                            <a:srgbClr val="7030A0"/>
                          </a:solidFill>
                          <a:effectLst/>
                        </a:rPr>
                        <a:t>Uçanbalık</a:t>
                      </a:r>
                      <a:r>
                        <a:rPr lang="tr-TR" sz="1100" dirty="0">
                          <a:solidFill>
                            <a:srgbClr val="7030A0"/>
                          </a:solidFill>
                          <a:effectLst/>
                        </a:rPr>
                        <a:t> yayınları</a:t>
                      </a:r>
                      <a:endParaRPr lang="tr-TR"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15000"/>
                        </a:lnSpc>
                        <a:spcAft>
                          <a:spcPts val="0"/>
                        </a:spcAft>
                      </a:pPr>
                      <a:r>
                        <a:rPr lang="tr-TR" sz="1100" dirty="0">
                          <a:solidFill>
                            <a:srgbClr val="7030A0"/>
                          </a:solidFill>
                          <a:effectLst/>
                        </a:rPr>
                        <a:t>3-6</a:t>
                      </a:r>
                      <a:endParaRPr lang="tr-TR"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15000"/>
                        </a:lnSpc>
                        <a:spcAft>
                          <a:spcPts val="0"/>
                        </a:spcAft>
                      </a:pPr>
                      <a:r>
                        <a:rPr lang="tr-TR" sz="1100" dirty="0">
                          <a:solidFill>
                            <a:srgbClr val="7030A0"/>
                          </a:solidFill>
                          <a:effectLst/>
                        </a:rPr>
                        <a:t>Sevginin Gücü</a:t>
                      </a:r>
                      <a:endParaRPr lang="tr-TR"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15000"/>
                        </a:lnSpc>
                        <a:spcAft>
                          <a:spcPts val="0"/>
                        </a:spcAft>
                      </a:pPr>
                      <a:r>
                        <a:rPr lang="tr-TR" sz="1100" dirty="0">
                          <a:solidFill>
                            <a:srgbClr val="7030A0"/>
                          </a:solidFill>
                          <a:effectLst/>
                        </a:rPr>
                        <a:t>Yardımlaşma, Sorumluluk almak, Arkadaşlık, Sevgi, Dost, Postacı, Mektup, Arı kovanı, Diken,</a:t>
                      </a:r>
                    </a:p>
                    <a:p>
                      <a:pPr algn="ctr">
                        <a:lnSpc>
                          <a:spcPct val="115000"/>
                        </a:lnSpc>
                        <a:spcAft>
                          <a:spcPts val="0"/>
                        </a:spcAft>
                      </a:pPr>
                      <a:r>
                        <a:rPr lang="tr-TR" sz="1100" dirty="0">
                          <a:solidFill>
                            <a:srgbClr val="7030A0"/>
                          </a:solidFill>
                          <a:effectLst/>
                        </a:rPr>
                        <a:t>Hediye etmek,</a:t>
                      </a:r>
                    </a:p>
                    <a:p>
                      <a:pPr algn="ctr">
                        <a:lnSpc>
                          <a:spcPct val="115000"/>
                        </a:lnSpc>
                        <a:spcAft>
                          <a:spcPts val="0"/>
                        </a:spcAft>
                      </a:pPr>
                      <a:r>
                        <a:rPr lang="tr-TR" sz="1100" dirty="0">
                          <a:solidFill>
                            <a:srgbClr val="7030A0"/>
                          </a:solidFill>
                          <a:effectLst/>
                        </a:rPr>
                        <a:t> </a:t>
                      </a:r>
                    </a:p>
                    <a:p>
                      <a:pPr algn="ctr">
                        <a:lnSpc>
                          <a:spcPct val="115000"/>
                        </a:lnSpc>
                        <a:spcAft>
                          <a:spcPts val="0"/>
                        </a:spcAft>
                      </a:pPr>
                      <a:r>
                        <a:rPr lang="tr-TR" sz="1100" dirty="0">
                          <a:solidFill>
                            <a:srgbClr val="7030A0"/>
                          </a:solidFill>
                          <a:effectLst/>
                        </a:rPr>
                        <a:t> </a:t>
                      </a:r>
                      <a:endParaRPr lang="tr-TR"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4087696360"/>
                  </a:ext>
                </a:extLst>
              </a:tr>
            </a:tbl>
          </a:graphicData>
        </a:graphic>
      </p:graphicFrame>
      <p:graphicFrame>
        <p:nvGraphicFramePr>
          <p:cNvPr id="8" name="Tablo 7">
            <a:extLst>
              <a:ext uri="{FF2B5EF4-FFF2-40B4-BE49-F238E27FC236}">
                <a16:creationId xmlns:a16="http://schemas.microsoft.com/office/drawing/2014/main" id="{864E71B5-8B6C-5B48-9761-6493B3FE55C9}"/>
              </a:ext>
            </a:extLst>
          </p:cNvPr>
          <p:cNvGraphicFramePr>
            <a:graphicFrameLocks noGrp="1"/>
          </p:cNvGraphicFramePr>
          <p:nvPr>
            <p:extLst>
              <p:ext uri="{D42A27DB-BD31-4B8C-83A1-F6EECF244321}">
                <p14:modId xmlns:p14="http://schemas.microsoft.com/office/powerpoint/2010/main" val="586587163"/>
              </p:ext>
            </p:extLst>
          </p:nvPr>
        </p:nvGraphicFramePr>
        <p:xfrm>
          <a:off x="1152547" y="4028948"/>
          <a:ext cx="9088120" cy="565658"/>
        </p:xfrm>
        <a:graphic>
          <a:graphicData uri="http://schemas.openxmlformats.org/drawingml/2006/table">
            <a:tbl>
              <a:tblPr firstRow="1" firstCol="1" bandRow="1">
                <a:tableStyleId>{5C22544A-7EE6-4342-B048-85BDC9FD1C3A}</a:tableStyleId>
              </a:tblPr>
              <a:tblGrid>
                <a:gridCol w="1608455">
                  <a:extLst>
                    <a:ext uri="{9D8B030D-6E8A-4147-A177-3AD203B41FA5}">
                      <a16:colId xmlns:a16="http://schemas.microsoft.com/office/drawing/2014/main" val="1386787474"/>
                    </a:ext>
                  </a:extLst>
                </a:gridCol>
                <a:gridCol w="1430020">
                  <a:extLst>
                    <a:ext uri="{9D8B030D-6E8A-4147-A177-3AD203B41FA5}">
                      <a16:colId xmlns:a16="http://schemas.microsoft.com/office/drawing/2014/main" val="223284192"/>
                    </a:ext>
                  </a:extLst>
                </a:gridCol>
                <a:gridCol w="935990">
                  <a:extLst>
                    <a:ext uri="{9D8B030D-6E8A-4147-A177-3AD203B41FA5}">
                      <a16:colId xmlns:a16="http://schemas.microsoft.com/office/drawing/2014/main" val="885496654"/>
                    </a:ext>
                  </a:extLst>
                </a:gridCol>
                <a:gridCol w="702945">
                  <a:extLst>
                    <a:ext uri="{9D8B030D-6E8A-4147-A177-3AD203B41FA5}">
                      <a16:colId xmlns:a16="http://schemas.microsoft.com/office/drawing/2014/main" val="290985124"/>
                    </a:ext>
                  </a:extLst>
                </a:gridCol>
                <a:gridCol w="1673225">
                  <a:extLst>
                    <a:ext uri="{9D8B030D-6E8A-4147-A177-3AD203B41FA5}">
                      <a16:colId xmlns:a16="http://schemas.microsoft.com/office/drawing/2014/main" val="4106457507"/>
                    </a:ext>
                  </a:extLst>
                </a:gridCol>
                <a:gridCol w="2737485">
                  <a:extLst>
                    <a:ext uri="{9D8B030D-6E8A-4147-A177-3AD203B41FA5}">
                      <a16:colId xmlns:a16="http://schemas.microsoft.com/office/drawing/2014/main" val="1751127575"/>
                    </a:ext>
                  </a:extLst>
                </a:gridCol>
              </a:tblGrid>
              <a:tr h="451485">
                <a:tc>
                  <a:txBody>
                    <a:bodyPr/>
                    <a:lstStyle/>
                    <a:p>
                      <a:pPr algn="ctr">
                        <a:lnSpc>
                          <a:spcPct val="115000"/>
                        </a:lnSpc>
                        <a:spcAft>
                          <a:spcPts val="0"/>
                        </a:spcAft>
                      </a:pPr>
                      <a:r>
                        <a:rPr lang="tr-TR" sz="1100" dirty="0">
                          <a:solidFill>
                            <a:srgbClr val="7030A0"/>
                          </a:solidFill>
                          <a:effectLst/>
                        </a:rPr>
                        <a:t>Canım Arkadaşlarım</a:t>
                      </a:r>
                    </a:p>
                    <a:p>
                      <a:pPr algn="ctr">
                        <a:lnSpc>
                          <a:spcPct val="115000"/>
                        </a:lnSpc>
                        <a:spcAft>
                          <a:spcPts val="0"/>
                        </a:spcAft>
                      </a:pPr>
                      <a:r>
                        <a:rPr lang="tr-TR" sz="1000" u="sng" dirty="0" err="1">
                          <a:solidFill>
                            <a:srgbClr val="7030A0"/>
                          </a:solidFill>
                          <a:effectLst/>
                        </a:rPr>
                        <a:t>EKOP’a</a:t>
                      </a:r>
                      <a:r>
                        <a:rPr lang="tr-TR" sz="1000" u="sng" dirty="0">
                          <a:solidFill>
                            <a:srgbClr val="7030A0"/>
                          </a:solidFill>
                          <a:effectLst/>
                        </a:rPr>
                        <a:t> uygundur</a:t>
                      </a:r>
                      <a:endParaRPr lang="tr-TR"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tr-TR" sz="1100" dirty="0" err="1">
                          <a:solidFill>
                            <a:srgbClr val="7030A0"/>
                          </a:solidFill>
                          <a:effectLst/>
                        </a:rPr>
                        <a:t>Kerstın</a:t>
                      </a:r>
                      <a:r>
                        <a:rPr lang="tr-TR" sz="1100" dirty="0">
                          <a:solidFill>
                            <a:srgbClr val="7030A0"/>
                          </a:solidFill>
                          <a:effectLst/>
                        </a:rPr>
                        <a:t> </a:t>
                      </a:r>
                      <a:r>
                        <a:rPr lang="tr-TR" sz="1100" dirty="0" err="1">
                          <a:solidFill>
                            <a:srgbClr val="7030A0"/>
                          </a:solidFill>
                          <a:effectLst/>
                        </a:rPr>
                        <a:t>Schoene</a:t>
                      </a:r>
                      <a:endParaRPr lang="tr-TR" sz="1100" dirty="0">
                        <a:solidFill>
                          <a:srgbClr val="7030A0"/>
                        </a:solidFill>
                        <a:effectLst/>
                      </a:endParaRPr>
                    </a:p>
                    <a:p>
                      <a:pPr>
                        <a:lnSpc>
                          <a:spcPct val="115000"/>
                        </a:lnSpc>
                        <a:spcAft>
                          <a:spcPts val="0"/>
                        </a:spcAft>
                      </a:pPr>
                      <a:r>
                        <a:rPr lang="tr-TR" sz="1100" dirty="0">
                          <a:solidFill>
                            <a:srgbClr val="7030A0"/>
                          </a:solidFill>
                          <a:effectLst/>
                        </a:rPr>
                        <a:t>Çeviren: Yasemin </a:t>
                      </a:r>
                      <a:r>
                        <a:rPr lang="tr-TR" sz="1100" dirty="0" err="1">
                          <a:solidFill>
                            <a:srgbClr val="7030A0"/>
                          </a:solidFill>
                          <a:effectLst/>
                        </a:rPr>
                        <a:t>Kılınç</a:t>
                      </a:r>
                      <a:endParaRPr lang="tr-TR"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15000"/>
                        </a:lnSpc>
                        <a:spcAft>
                          <a:spcPts val="0"/>
                        </a:spcAft>
                      </a:pPr>
                      <a:r>
                        <a:rPr lang="tr-TR" sz="1100" dirty="0">
                          <a:solidFill>
                            <a:srgbClr val="7030A0"/>
                          </a:solidFill>
                          <a:effectLst/>
                        </a:rPr>
                        <a:t>YKY</a:t>
                      </a:r>
                      <a:endParaRPr lang="tr-TR"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15000"/>
                        </a:lnSpc>
                        <a:spcAft>
                          <a:spcPts val="0"/>
                        </a:spcAft>
                      </a:pPr>
                      <a:r>
                        <a:rPr lang="tr-TR" sz="1100" dirty="0">
                          <a:solidFill>
                            <a:srgbClr val="7030A0"/>
                          </a:solidFill>
                          <a:effectLst/>
                        </a:rPr>
                        <a:t>3-6</a:t>
                      </a:r>
                      <a:endParaRPr lang="tr-TR"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tr-TR" sz="1100" dirty="0">
                          <a:solidFill>
                            <a:srgbClr val="7030A0"/>
                          </a:solidFill>
                          <a:effectLst/>
                        </a:rPr>
                        <a:t>Arkadaşlık, fedakarlık yapmak ve yardımlaşmak</a:t>
                      </a:r>
                      <a:endParaRPr lang="tr-TR"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tr-TR" sz="1100" dirty="0">
                          <a:solidFill>
                            <a:srgbClr val="7030A0"/>
                          </a:solidFill>
                          <a:effectLst/>
                        </a:rPr>
                        <a:t>Yer, süzülmek, tepe, yüksek, yığın, kule</a:t>
                      </a:r>
                      <a:endParaRPr lang="tr-TR"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157873938"/>
                  </a:ext>
                </a:extLst>
              </a:tr>
            </a:tbl>
          </a:graphicData>
        </a:graphic>
      </p:graphicFrame>
      <p:graphicFrame>
        <p:nvGraphicFramePr>
          <p:cNvPr id="9" name="Tablo 8">
            <a:extLst>
              <a:ext uri="{FF2B5EF4-FFF2-40B4-BE49-F238E27FC236}">
                <a16:creationId xmlns:a16="http://schemas.microsoft.com/office/drawing/2014/main" id="{E30FB0A4-3F78-C74B-91B7-9958FF94325B}"/>
              </a:ext>
            </a:extLst>
          </p:cNvPr>
          <p:cNvGraphicFramePr>
            <a:graphicFrameLocks noGrp="1"/>
          </p:cNvGraphicFramePr>
          <p:nvPr>
            <p:extLst>
              <p:ext uri="{D42A27DB-BD31-4B8C-83A1-F6EECF244321}">
                <p14:modId xmlns:p14="http://schemas.microsoft.com/office/powerpoint/2010/main" val="2305559006"/>
              </p:ext>
            </p:extLst>
          </p:nvPr>
        </p:nvGraphicFramePr>
        <p:xfrm>
          <a:off x="1152547" y="4624832"/>
          <a:ext cx="9088120" cy="548132"/>
        </p:xfrm>
        <a:graphic>
          <a:graphicData uri="http://schemas.openxmlformats.org/drawingml/2006/table">
            <a:tbl>
              <a:tblPr firstRow="1" firstCol="1" bandRow="1">
                <a:tableStyleId>{5C22544A-7EE6-4342-B048-85BDC9FD1C3A}</a:tableStyleId>
              </a:tblPr>
              <a:tblGrid>
                <a:gridCol w="1608455">
                  <a:extLst>
                    <a:ext uri="{9D8B030D-6E8A-4147-A177-3AD203B41FA5}">
                      <a16:colId xmlns:a16="http://schemas.microsoft.com/office/drawing/2014/main" val="370576781"/>
                    </a:ext>
                  </a:extLst>
                </a:gridCol>
                <a:gridCol w="1430020">
                  <a:extLst>
                    <a:ext uri="{9D8B030D-6E8A-4147-A177-3AD203B41FA5}">
                      <a16:colId xmlns:a16="http://schemas.microsoft.com/office/drawing/2014/main" val="1667367592"/>
                    </a:ext>
                  </a:extLst>
                </a:gridCol>
                <a:gridCol w="935990">
                  <a:extLst>
                    <a:ext uri="{9D8B030D-6E8A-4147-A177-3AD203B41FA5}">
                      <a16:colId xmlns:a16="http://schemas.microsoft.com/office/drawing/2014/main" val="1880526468"/>
                    </a:ext>
                  </a:extLst>
                </a:gridCol>
                <a:gridCol w="702945">
                  <a:extLst>
                    <a:ext uri="{9D8B030D-6E8A-4147-A177-3AD203B41FA5}">
                      <a16:colId xmlns:a16="http://schemas.microsoft.com/office/drawing/2014/main" val="868726103"/>
                    </a:ext>
                  </a:extLst>
                </a:gridCol>
                <a:gridCol w="1673225">
                  <a:extLst>
                    <a:ext uri="{9D8B030D-6E8A-4147-A177-3AD203B41FA5}">
                      <a16:colId xmlns:a16="http://schemas.microsoft.com/office/drawing/2014/main" val="1283791524"/>
                    </a:ext>
                  </a:extLst>
                </a:gridCol>
                <a:gridCol w="2737485">
                  <a:extLst>
                    <a:ext uri="{9D8B030D-6E8A-4147-A177-3AD203B41FA5}">
                      <a16:colId xmlns:a16="http://schemas.microsoft.com/office/drawing/2014/main" val="1981164391"/>
                    </a:ext>
                  </a:extLst>
                </a:gridCol>
              </a:tblGrid>
              <a:tr h="451485">
                <a:tc>
                  <a:txBody>
                    <a:bodyPr/>
                    <a:lstStyle/>
                    <a:p>
                      <a:pPr>
                        <a:lnSpc>
                          <a:spcPct val="115000"/>
                        </a:lnSpc>
                        <a:spcAft>
                          <a:spcPts val="0"/>
                        </a:spcAft>
                      </a:pPr>
                      <a:r>
                        <a:rPr lang="tr-TR" sz="1100" dirty="0">
                          <a:solidFill>
                            <a:srgbClr val="7030A0"/>
                          </a:solidFill>
                          <a:effectLst/>
                        </a:rPr>
                        <a:t>Farklı Ama Aynı</a:t>
                      </a:r>
                    </a:p>
                    <a:p>
                      <a:pPr>
                        <a:lnSpc>
                          <a:spcPct val="115000"/>
                        </a:lnSpc>
                        <a:spcAft>
                          <a:spcPts val="0"/>
                        </a:spcAft>
                      </a:pPr>
                      <a:r>
                        <a:rPr lang="tr-TR" sz="1000" u="sng" dirty="0" err="1">
                          <a:solidFill>
                            <a:srgbClr val="7030A0"/>
                          </a:solidFill>
                          <a:effectLst/>
                        </a:rPr>
                        <a:t>EKOP’a</a:t>
                      </a:r>
                      <a:r>
                        <a:rPr lang="tr-TR" sz="1000" u="sng" dirty="0">
                          <a:solidFill>
                            <a:srgbClr val="7030A0"/>
                          </a:solidFill>
                          <a:effectLst/>
                        </a:rPr>
                        <a:t> uygundur</a:t>
                      </a:r>
                      <a:endParaRPr lang="tr-TR" sz="1100" dirty="0">
                        <a:solidFill>
                          <a:srgbClr val="7030A0"/>
                        </a:solidFill>
                        <a:effectLst/>
                      </a:endParaRPr>
                    </a:p>
                    <a:p>
                      <a:pPr>
                        <a:lnSpc>
                          <a:spcPct val="115000"/>
                        </a:lnSpc>
                        <a:spcAft>
                          <a:spcPts val="0"/>
                        </a:spcAft>
                      </a:pPr>
                      <a:r>
                        <a:rPr lang="tr-TR" sz="1100" dirty="0">
                          <a:solidFill>
                            <a:srgbClr val="7030A0"/>
                          </a:solidFill>
                          <a:effectLst/>
                        </a:rPr>
                        <a:t> </a:t>
                      </a:r>
                      <a:endParaRPr lang="tr-TR"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tr-TR" sz="1100" dirty="0">
                          <a:solidFill>
                            <a:srgbClr val="7030A0"/>
                          </a:solidFill>
                          <a:effectLst/>
                        </a:rPr>
                        <a:t>Feridun Oral</a:t>
                      </a:r>
                      <a:endParaRPr lang="tr-TR"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15000"/>
                        </a:lnSpc>
                        <a:spcAft>
                          <a:spcPts val="0"/>
                        </a:spcAft>
                      </a:pPr>
                      <a:r>
                        <a:rPr lang="tr-TR" sz="1100" dirty="0">
                          <a:solidFill>
                            <a:srgbClr val="7030A0"/>
                          </a:solidFill>
                          <a:effectLst/>
                        </a:rPr>
                        <a:t>YKY</a:t>
                      </a:r>
                      <a:endParaRPr lang="tr-TR"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15000"/>
                        </a:lnSpc>
                        <a:spcAft>
                          <a:spcPts val="0"/>
                        </a:spcAft>
                      </a:pPr>
                      <a:r>
                        <a:rPr lang="tr-TR" sz="1100" dirty="0">
                          <a:solidFill>
                            <a:srgbClr val="7030A0"/>
                          </a:solidFill>
                          <a:effectLst/>
                        </a:rPr>
                        <a:t>3-6</a:t>
                      </a:r>
                      <a:endParaRPr lang="tr-TR"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tr-TR" sz="1100" dirty="0">
                          <a:solidFill>
                            <a:srgbClr val="7030A0"/>
                          </a:solidFill>
                          <a:effectLst/>
                        </a:rPr>
                        <a:t>Farklılıklara Saygı ve </a:t>
                      </a:r>
                    </a:p>
                    <a:p>
                      <a:pPr>
                        <a:lnSpc>
                          <a:spcPct val="115000"/>
                        </a:lnSpc>
                        <a:spcAft>
                          <a:spcPts val="0"/>
                        </a:spcAft>
                      </a:pPr>
                      <a:r>
                        <a:rPr lang="tr-TR" sz="1100" dirty="0">
                          <a:solidFill>
                            <a:srgbClr val="7030A0"/>
                          </a:solidFill>
                          <a:effectLst/>
                        </a:rPr>
                        <a:t>Yardımseverlik</a:t>
                      </a:r>
                      <a:endParaRPr lang="tr-TR"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tr-TR" sz="1100" dirty="0">
                          <a:solidFill>
                            <a:srgbClr val="7030A0"/>
                          </a:solidFill>
                          <a:effectLst/>
                        </a:rPr>
                        <a:t>Sürü, oğlak, otlak, heybe, farklı- aynı, tekerlekli sandalye</a:t>
                      </a:r>
                      <a:endParaRPr lang="tr-TR"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593458211"/>
                  </a:ext>
                </a:extLst>
              </a:tr>
            </a:tbl>
          </a:graphicData>
        </a:graphic>
      </p:graphicFrame>
      <p:graphicFrame>
        <p:nvGraphicFramePr>
          <p:cNvPr id="10" name="Tablo 9">
            <a:extLst>
              <a:ext uri="{FF2B5EF4-FFF2-40B4-BE49-F238E27FC236}">
                <a16:creationId xmlns:a16="http://schemas.microsoft.com/office/drawing/2014/main" id="{69B3A04F-F83C-8044-915C-F8F9CFDAE844}"/>
              </a:ext>
            </a:extLst>
          </p:cNvPr>
          <p:cNvGraphicFramePr>
            <a:graphicFrameLocks noGrp="1"/>
          </p:cNvGraphicFramePr>
          <p:nvPr>
            <p:extLst>
              <p:ext uri="{D42A27DB-BD31-4B8C-83A1-F6EECF244321}">
                <p14:modId xmlns:p14="http://schemas.microsoft.com/office/powerpoint/2010/main" val="1015136697"/>
              </p:ext>
            </p:extLst>
          </p:nvPr>
        </p:nvGraphicFramePr>
        <p:xfrm>
          <a:off x="1152547" y="5203190"/>
          <a:ext cx="9088120" cy="451485"/>
        </p:xfrm>
        <a:graphic>
          <a:graphicData uri="http://schemas.openxmlformats.org/drawingml/2006/table">
            <a:tbl>
              <a:tblPr firstRow="1" firstCol="1" bandRow="1">
                <a:tableStyleId>{5C22544A-7EE6-4342-B048-85BDC9FD1C3A}</a:tableStyleId>
              </a:tblPr>
              <a:tblGrid>
                <a:gridCol w="1608455">
                  <a:extLst>
                    <a:ext uri="{9D8B030D-6E8A-4147-A177-3AD203B41FA5}">
                      <a16:colId xmlns:a16="http://schemas.microsoft.com/office/drawing/2014/main" val="4101735519"/>
                    </a:ext>
                  </a:extLst>
                </a:gridCol>
                <a:gridCol w="1430020">
                  <a:extLst>
                    <a:ext uri="{9D8B030D-6E8A-4147-A177-3AD203B41FA5}">
                      <a16:colId xmlns:a16="http://schemas.microsoft.com/office/drawing/2014/main" val="1708325227"/>
                    </a:ext>
                  </a:extLst>
                </a:gridCol>
                <a:gridCol w="935990">
                  <a:extLst>
                    <a:ext uri="{9D8B030D-6E8A-4147-A177-3AD203B41FA5}">
                      <a16:colId xmlns:a16="http://schemas.microsoft.com/office/drawing/2014/main" val="1614459463"/>
                    </a:ext>
                  </a:extLst>
                </a:gridCol>
                <a:gridCol w="702945">
                  <a:extLst>
                    <a:ext uri="{9D8B030D-6E8A-4147-A177-3AD203B41FA5}">
                      <a16:colId xmlns:a16="http://schemas.microsoft.com/office/drawing/2014/main" val="1106257168"/>
                    </a:ext>
                  </a:extLst>
                </a:gridCol>
                <a:gridCol w="1673225">
                  <a:extLst>
                    <a:ext uri="{9D8B030D-6E8A-4147-A177-3AD203B41FA5}">
                      <a16:colId xmlns:a16="http://schemas.microsoft.com/office/drawing/2014/main" val="2906631199"/>
                    </a:ext>
                  </a:extLst>
                </a:gridCol>
                <a:gridCol w="2737485">
                  <a:extLst>
                    <a:ext uri="{9D8B030D-6E8A-4147-A177-3AD203B41FA5}">
                      <a16:colId xmlns:a16="http://schemas.microsoft.com/office/drawing/2014/main" val="2092926009"/>
                    </a:ext>
                  </a:extLst>
                </a:gridCol>
              </a:tblGrid>
              <a:tr h="451485">
                <a:tc>
                  <a:txBody>
                    <a:bodyPr/>
                    <a:lstStyle/>
                    <a:p>
                      <a:pPr>
                        <a:lnSpc>
                          <a:spcPct val="115000"/>
                        </a:lnSpc>
                        <a:spcAft>
                          <a:spcPts val="0"/>
                        </a:spcAft>
                      </a:pPr>
                      <a:r>
                        <a:rPr lang="tr-TR" sz="1100" dirty="0">
                          <a:solidFill>
                            <a:srgbClr val="7030A0"/>
                          </a:solidFill>
                          <a:effectLst/>
                        </a:rPr>
                        <a:t>Fırçalar Yarışıyor</a:t>
                      </a:r>
                      <a:endParaRPr lang="tr-TR"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tr-TR" sz="1100" dirty="0">
                          <a:solidFill>
                            <a:srgbClr val="7030A0"/>
                          </a:solidFill>
                          <a:effectLst/>
                        </a:rPr>
                        <a:t>Servet Bal</a:t>
                      </a:r>
                    </a:p>
                    <a:p>
                      <a:pPr>
                        <a:lnSpc>
                          <a:spcPct val="115000"/>
                        </a:lnSpc>
                        <a:spcAft>
                          <a:spcPts val="0"/>
                        </a:spcAft>
                      </a:pPr>
                      <a:r>
                        <a:rPr lang="tr-TR" sz="1100" dirty="0">
                          <a:solidFill>
                            <a:srgbClr val="7030A0"/>
                          </a:solidFill>
                          <a:effectLst/>
                        </a:rPr>
                        <a:t>Belma Tuğrul</a:t>
                      </a:r>
                      <a:endParaRPr lang="tr-TR"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15000"/>
                        </a:lnSpc>
                        <a:spcAft>
                          <a:spcPts val="0"/>
                        </a:spcAft>
                      </a:pPr>
                      <a:r>
                        <a:rPr lang="tr-TR" sz="1100" dirty="0" err="1">
                          <a:solidFill>
                            <a:srgbClr val="7030A0"/>
                          </a:solidFill>
                          <a:effectLst/>
                        </a:rPr>
                        <a:t>Espilon</a:t>
                      </a:r>
                      <a:r>
                        <a:rPr lang="tr-TR" sz="1100" dirty="0">
                          <a:solidFill>
                            <a:srgbClr val="7030A0"/>
                          </a:solidFill>
                          <a:effectLst/>
                        </a:rPr>
                        <a:t> Yayıncılık</a:t>
                      </a:r>
                      <a:endParaRPr lang="tr-TR"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15000"/>
                        </a:lnSpc>
                        <a:spcAft>
                          <a:spcPts val="0"/>
                        </a:spcAft>
                      </a:pPr>
                      <a:r>
                        <a:rPr lang="tr-TR" sz="1100" dirty="0">
                          <a:solidFill>
                            <a:srgbClr val="7030A0"/>
                          </a:solidFill>
                          <a:effectLst/>
                        </a:rPr>
                        <a:t>3-6</a:t>
                      </a:r>
                      <a:endParaRPr lang="tr-TR"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tr-TR" sz="1100" dirty="0">
                          <a:solidFill>
                            <a:srgbClr val="7030A0"/>
                          </a:solidFill>
                          <a:effectLst/>
                        </a:rPr>
                        <a:t>Fırça türleri</a:t>
                      </a:r>
                      <a:endParaRPr lang="tr-TR"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tr-TR" sz="1100" dirty="0">
                          <a:solidFill>
                            <a:srgbClr val="7030A0"/>
                          </a:solidFill>
                          <a:effectLst/>
                        </a:rPr>
                        <a:t>Yarışma, anons, jüri, orkestra, temizlik </a:t>
                      </a:r>
                      <a:endParaRPr lang="tr-TR"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14860549"/>
                  </a:ext>
                </a:extLst>
              </a:tr>
            </a:tbl>
          </a:graphicData>
        </a:graphic>
      </p:graphicFrame>
    </p:spTree>
    <p:extLst>
      <p:ext uri="{BB962C8B-B14F-4D97-AF65-F5344CB8AC3E}">
        <p14:creationId xmlns:p14="http://schemas.microsoft.com/office/powerpoint/2010/main" val="1448469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84B84AB-317A-214C-A08A-93F386631AD2}"/>
              </a:ext>
            </a:extLst>
          </p:cNvPr>
          <p:cNvSpPr>
            <a:spLocks noGrp="1"/>
          </p:cNvSpPr>
          <p:nvPr>
            <p:ph type="title"/>
          </p:nvPr>
        </p:nvSpPr>
        <p:spPr/>
        <p:txBody>
          <a:bodyPr>
            <a:normAutofit/>
          </a:bodyPr>
          <a:lstStyle/>
          <a:p>
            <a:r>
              <a:rPr lang="tr-TR" sz="3600" b="1" dirty="0">
                <a:solidFill>
                  <a:srgbClr val="C00000"/>
                </a:solidFill>
              </a:rPr>
              <a:t>Etkinlik Türü</a:t>
            </a:r>
          </a:p>
        </p:txBody>
      </p:sp>
      <p:sp>
        <p:nvSpPr>
          <p:cNvPr id="3" name="İçerik Yer Tutucusu 2">
            <a:extLst>
              <a:ext uri="{FF2B5EF4-FFF2-40B4-BE49-F238E27FC236}">
                <a16:creationId xmlns:a16="http://schemas.microsoft.com/office/drawing/2014/main" id="{1A2698F4-4CAD-934E-AEFF-6F88666F8C3A}"/>
              </a:ext>
            </a:extLst>
          </p:cNvPr>
          <p:cNvSpPr>
            <a:spLocks noGrp="1"/>
          </p:cNvSpPr>
          <p:nvPr>
            <p:ph idx="1"/>
          </p:nvPr>
        </p:nvSpPr>
        <p:spPr>
          <a:xfrm>
            <a:off x="1066800" y="2103120"/>
            <a:ext cx="10058400" cy="1028963"/>
          </a:xfrm>
          <a:solidFill>
            <a:schemeClr val="bg1"/>
          </a:solidFill>
        </p:spPr>
        <p:txBody>
          <a:bodyPr/>
          <a:lstStyle/>
          <a:p>
            <a:endParaRPr lang="tr-TR" b="1" dirty="0"/>
          </a:p>
          <a:p>
            <a:r>
              <a:rPr lang="tr-TR" b="1" dirty="0"/>
              <a:t>Drama (Büyük Grup Etkinliği)</a:t>
            </a:r>
          </a:p>
        </p:txBody>
      </p:sp>
    </p:spTree>
    <p:extLst>
      <p:ext uri="{BB962C8B-B14F-4D97-AF65-F5344CB8AC3E}">
        <p14:creationId xmlns:p14="http://schemas.microsoft.com/office/powerpoint/2010/main" val="1898883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223C225-3B87-864E-A850-261406CB535B}"/>
              </a:ext>
            </a:extLst>
          </p:cNvPr>
          <p:cNvSpPr>
            <a:spLocks noGrp="1"/>
          </p:cNvSpPr>
          <p:nvPr>
            <p:ph type="title"/>
          </p:nvPr>
        </p:nvSpPr>
        <p:spPr>
          <a:noFill/>
        </p:spPr>
        <p:txBody>
          <a:bodyPr>
            <a:normAutofit/>
          </a:bodyPr>
          <a:lstStyle/>
          <a:p>
            <a:r>
              <a:rPr lang="tr-TR" sz="3200" b="1" dirty="0">
                <a:solidFill>
                  <a:srgbClr val="7030A0"/>
                </a:solidFill>
              </a:rPr>
              <a:t>Drama Teknikleri</a:t>
            </a:r>
          </a:p>
        </p:txBody>
      </p:sp>
      <p:sp>
        <p:nvSpPr>
          <p:cNvPr id="3" name="İçerik Yer Tutucusu 2">
            <a:extLst>
              <a:ext uri="{FF2B5EF4-FFF2-40B4-BE49-F238E27FC236}">
                <a16:creationId xmlns:a16="http://schemas.microsoft.com/office/drawing/2014/main" id="{BC54A284-C2BB-F54E-A0C7-81F97B802BF9}"/>
              </a:ext>
            </a:extLst>
          </p:cNvPr>
          <p:cNvSpPr>
            <a:spLocks noGrp="1"/>
          </p:cNvSpPr>
          <p:nvPr>
            <p:ph idx="1"/>
          </p:nvPr>
        </p:nvSpPr>
        <p:spPr>
          <a:xfrm>
            <a:off x="1066800" y="2481492"/>
            <a:ext cx="10058400" cy="1113046"/>
          </a:xfrm>
          <a:solidFill>
            <a:schemeClr val="bg1"/>
          </a:solidFill>
          <a:ln>
            <a:solidFill>
              <a:schemeClr val="accent6">
                <a:lumMod val="50000"/>
              </a:schemeClr>
            </a:solidFill>
          </a:ln>
        </p:spPr>
        <p:txBody>
          <a:bodyPr/>
          <a:lstStyle/>
          <a:p>
            <a:r>
              <a:rPr lang="tr-TR" b="1" dirty="0" err="1"/>
              <a:t>Dramatizasyon</a:t>
            </a:r>
            <a:endParaRPr lang="tr-TR" b="1" dirty="0"/>
          </a:p>
          <a:p>
            <a:r>
              <a:rPr lang="tr-TR" b="1" dirty="0"/>
              <a:t>Rol Oynama</a:t>
            </a:r>
          </a:p>
          <a:p>
            <a:pPr marL="0" indent="0">
              <a:buNone/>
            </a:pPr>
            <a:endParaRPr lang="tr-TR" dirty="0"/>
          </a:p>
        </p:txBody>
      </p:sp>
    </p:spTree>
    <p:extLst>
      <p:ext uri="{BB962C8B-B14F-4D97-AF65-F5344CB8AC3E}">
        <p14:creationId xmlns:p14="http://schemas.microsoft.com/office/powerpoint/2010/main" val="1000525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A88F909-CC6B-744A-9AC0-F4F58EC5CA0C}"/>
              </a:ext>
            </a:extLst>
          </p:cNvPr>
          <p:cNvSpPr>
            <a:spLocks noGrp="1"/>
          </p:cNvSpPr>
          <p:nvPr>
            <p:ph type="title"/>
          </p:nvPr>
        </p:nvSpPr>
        <p:spPr/>
        <p:txBody>
          <a:bodyPr>
            <a:normAutofit/>
          </a:bodyPr>
          <a:lstStyle/>
          <a:p>
            <a:r>
              <a:rPr lang="tr-TR" sz="3200" b="1" dirty="0">
                <a:solidFill>
                  <a:srgbClr val="C00000"/>
                </a:solidFill>
              </a:rPr>
              <a:t>Kazanım ve Göstergeler</a:t>
            </a:r>
          </a:p>
        </p:txBody>
      </p:sp>
      <p:sp>
        <p:nvSpPr>
          <p:cNvPr id="3" name="İçerik Yer Tutucusu 2">
            <a:extLst>
              <a:ext uri="{FF2B5EF4-FFF2-40B4-BE49-F238E27FC236}">
                <a16:creationId xmlns:a16="http://schemas.microsoft.com/office/drawing/2014/main" id="{8830C24C-F6FF-DE45-9F7B-25B909631882}"/>
              </a:ext>
            </a:extLst>
          </p:cNvPr>
          <p:cNvSpPr>
            <a:spLocks noGrp="1"/>
          </p:cNvSpPr>
          <p:nvPr>
            <p:ph idx="1"/>
          </p:nvPr>
        </p:nvSpPr>
        <p:spPr>
          <a:xfrm>
            <a:off x="1066800" y="2103120"/>
            <a:ext cx="10058400" cy="2689597"/>
          </a:xfrm>
          <a:ln>
            <a:solidFill>
              <a:schemeClr val="accent2">
                <a:lumMod val="75000"/>
              </a:schemeClr>
            </a:solidFill>
          </a:ln>
        </p:spPr>
        <p:txBody>
          <a:bodyPr/>
          <a:lstStyle/>
          <a:p>
            <a:r>
              <a:rPr lang="tr-TR" b="1" dirty="0">
                <a:solidFill>
                  <a:srgbClr val="0070C0"/>
                </a:solidFill>
              </a:rPr>
              <a:t>Bilişsel Gelişim Alanı</a:t>
            </a:r>
          </a:p>
          <a:p>
            <a:r>
              <a:rPr lang="tr-TR" b="1" dirty="0"/>
              <a:t>BG K1 Nesne / durum / olaya dikkatini verir</a:t>
            </a:r>
            <a:r>
              <a:rPr lang="tr-TR" i="1" dirty="0"/>
              <a:t>.(</a:t>
            </a:r>
            <a:r>
              <a:rPr lang="tr-TR" i="1" dirty="0" err="1"/>
              <a:t>G:Dikkat</a:t>
            </a:r>
            <a:r>
              <a:rPr lang="tr-TR" i="1" dirty="0"/>
              <a:t> edilmesi gereken nesne, durum ve olaya odaklanır.)</a:t>
            </a:r>
          </a:p>
          <a:p>
            <a:r>
              <a:rPr lang="tr-TR" b="1" dirty="0"/>
              <a:t>BG K17 Neden-sonuç ilişkisi kurar. </a:t>
            </a:r>
            <a:r>
              <a:rPr lang="tr-TR" i="1" dirty="0"/>
              <a:t>(G: Bir olayın olası nedenlerini söyler. Bir olayın olası sonuçlarını söyler.)</a:t>
            </a:r>
          </a:p>
          <a:p>
            <a:r>
              <a:rPr lang="tr-TR" b="1" dirty="0"/>
              <a:t>BG K19 Problem durumlarına çözüm üretir. </a:t>
            </a:r>
            <a:r>
              <a:rPr lang="tr-TR" i="1" dirty="0"/>
              <a:t>(G: Problemi söyler. Probleme çeşitli çözüm yolları önerir.)</a:t>
            </a:r>
          </a:p>
          <a:p>
            <a:endParaRPr lang="tr-TR" dirty="0"/>
          </a:p>
        </p:txBody>
      </p:sp>
    </p:spTree>
    <p:extLst>
      <p:ext uri="{BB962C8B-B14F-4D97-AF65-F5344CB8AC3E}">
        <p14:creationId xmlns:p14="http://schemas.microsoft.com/office/powerpoint/2010/main" val="1784514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A88F909-CC6B-744A-9AC0-F4F58EC5CA0C}"/>
              </a:ext>
            </a:extLst>
          </p:cNvPr>
          <p:cNvSpPr>
            <a:spLocks noGrp="1"/>
          </p:cNvSpPr>
          <p:nvPr>
            <p:ph type="title"/>
          </p:nvPr>
        </p:nvSpPr>
        <p:spPr/>
        <p:txBody>
          <a:bodyPr>
            <a:normAutofit/>
          </a:bodyPr>
          <a:lstStyle/>
          <a:p>
            <a:r>
              <a:rPr lang="tr-TR" sz="3200" b="1" dirty="0">
                <a:solidFill>
                  <a:srgbClr val="C00000"/>
                </a:solidFill>
              </a:rPr>
              <a:t>Kazanım ve Göstergeler</a:t>
            </a:r>
          </a:p>
        </p:txBody>
      </p:sp>
      <p:sp>
        <p:nvSpPr>
          <p:cNvPr id="3" name="İçerik Yer Tutucusu 2">
            <a:extLst>
              <a:ext uri="{FF2B5EF4-FFF2-40B4-BE49-F238E27FC236}">
                <a16:creationId xmlns:a16="http://schemas.microsoft.com/office/drawing/2014/main" id="{8830C24C-F6FF-DE45-9F7B-25B909631882}"/>
              </a:ext>
            </a:extLst>
          </p:cNvPr>
          <p:cNvSpPr>
            <a:spLocks noGrp="1"/>
          </p:cNvSpPr>
          <p:nvPr>
            <p:ph idx="1"/>
          </p:nvPr>
        </p:nvSpPr>
        <p:spPr>
          <a:xfrm>
            <a:off x="1066800" y="2103120"/>
            <a:ext cx="10058400" cy="2605514"/>
          </a:xfrm>
          <a:ln>
            <a:solidFill>
              <a:schemeClr val="accent5">
                <a:lumMod val="75000"/>
              </a:schemeClr>
            </a:solidFill>
          </a:ln>
        </p:spPr>
        <p:txBody>
          <a:bodyPr/>
          <a:lstStyle/>
          <a:p>
            <a:r>
              <a:rPr lang="tr-TR" b="1" dirty="0">
                <a:solidFill>
                  <a:schemeClr val="accent3">
                    <a:lumMod val="50000"/>
                  </a:schemeClr>
                </a:solidFill>
              </a:rPr>
              <a:t>Dil Gelişim Alanı</a:t>
            </a:r>
          </a:p>
          <a:p>
            <a:r>
              <a:rPr lang="tr-TR" b="1" dirty="0"/>
              <a:t>DA K6 Sözcük dağarcığını geliştirir. </a:t>
            </a:r>
            <a:r>
              <a:rPr lang="tr-TR" i="1" dirty="0"/>
              <a:t>(G: Dinlediklerinde yeni olan sözcükleri fark eder.)</a:t>
            </a:r>
          </a:p>
          <a:p>
            <a:endParaRPr lang="tr-TR" dirty="0"/>
          </a:p>
          <a:p>
            <a:r>
              <a:rPr lang="tr-TR" b="1" dirty="0">
                <a:solidFill>
                  <a:srgbClr val="FF8AD8"/>
                </a:solidFill>
              </a:rPr>
              <a:t>Sosyal ve Duygusal Gelişim Alanı</a:t>
            </a:r>
          </a:p>
          <a:p>
            <a:r>
              <a:rPr lang="tr-TR" b="1" dirty="0"/>
              <a:t>SDG K3 Kendini yaratıcı yollarla ifade eder. </a:t>
            </a:r>
            <a:r>
              <a:rPr lang="tr-TR" i="1" dirty="0"/>
              <a:t>(G: Duygu, düşünce ve hayallerini özgün yollarla ifade eder.) </a:t>
            </a:r>
          </a:p>
        </p:txBody>
      </p:sp>
    </p:spTree>
    <p:extLst>
      <p:ext uri="{BB962C8B-B14F-4D97-AF65-F5344CB8AC3E}">
        <p14:creationId xmlns:p14="http://schemas.microsoft.com/office/powerpoint/2010/main" val="2745014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A88F909-CC6B-744A-9AC0-F4F58EC5CA0C}"/>
              </a:ext>
            </a:extLst>
          </p:cNvPr>
          <p:cNvSpPr>
            <a:spLocks noGrp="1"/>
          </p:cNvSpPr>
          <p:nvPr>
            <p:ph type="title"/>
          </p:nvPr>
        </p:nvSpPr>
        <p:spPr/>
        <p:txBody>
          <a:bodyPr>
            <a:normAutofit/>
          </a:bodyPr>
          <a:lstStyle/>
          <a:p>
            <a:r>
              <a:rPr lang="tr-TR" sz="3200" b="1" dirty="0">
                <a:solidFill>
                  <a:srgbClr val="C00000"/>
                </a:solidFill>
              </a:rPr>
              <a:t>Kazanım ve Göstergeler</a:t>
            </a:r>
          </a:p>
        </p:txBody>
      </p:sp>
      <p:sp>
        <p:nvSpPr>
          <p:cNvPr id="3" name="İçerik Yer Tutucusu 2">
            <a:extLst>
              <a:ext uri="{FF2B5EF4-FFF2-40B4-BE49-F238E27FC236}">
                <a16:creationId xmlns:a16="http://schemas.microsoft.com/office/drawing/2014/main" id="{8830C24C-F6FF-DE45-9F7B-25B909631882}"/>
              </a:ext>
            </a:extLst>
          </p:cNvPr>
          <p:cNvSpPr>
            <a:spLocks noGrp="1"/>
          </p:cNvSpPr>
          <p:nvPr>
            <p:ph idx="1"/>
          </p:nvPr>
        </p:nvSpPr>
        <p:spPr>
          <a:xfrm>
            <a:off x="1066800" y="2103120"/>
            <a:ext cx="10058400" cy="2584494"/>
          </a:xfrm>
          <a:ln>
            <a:solidFill>
              <a:srgbClr val="FFC000"/>
            </a:solidFill>
          </a:ln>
        </p:spPr>
        <p:txBody>
          <a:bodyPr/>
          <a:lstStyle/>
          <a:p>
            <a:r>
              <a:rPr lang="tr-TR" b="1" dirty="0">
                <a:solidFill>
                  <a:srgbClr val="FF9300"/>
                </a:solidFill>
              </a:rPr>
              <a:t>Motor Gelişim Alanı</a:t>
            </a:r>
          </a:p>
          <a:p>
            <a:r>
              <a:rPr lang="tr-TR" b="1" dirty="0"/>
              <a:t>MG K1 Yer değiştirme hareketleri yapar. </a:t>
            </a:r>
            <a:r>
              <a:rPr lang="tr-TR" i="1" dirty="0"/>
              <a:t>(G: Isınma ve soğuma hareketlerini bir rehber eşliğinde yapar. Yönergeler doğrultusunda yürür.)</a:t>
            </a:r>
          </a:p>
          <a:p>
            <a:r>
              <a:rPr lang="tr-TR" b="1" dirty="0"/>
              <a:t>MG K5. Müzik ve ritim eşliğinde hareket eder. </a:t>
            </a:r>
            <a:r>
              <a:rPr lang="tr-TR" i="1" dirty="0"/>
              <a:t>(G: Bedenini, nesneleri ve vurmalı çalgıları kullanarak ritim çalışması yapar.)</a:t>
            </a:r>
          </a:p>
        </p:txBody>
      </p:sp>
    </p:spTree>
    <p:extLst>
      <p:ext uri="{BB962C8B-B14F-4D97-AF65-F5344CB8AC3E}">
        <p14:creationId xmlns:p14="http://schemas.microsoft.com/office/powerpoint/2010/main" val="982587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0A22B8D-F199-8549-AE95-85B81F291CBC}"/>
              </a:ext>
            </a:extLst>
          </p:cNvPr>
          <p:cNvSpPr>
            <a:spLocks noGrp="1"/>
          </p:cNvSpPr>
          <p:nvPr>
            <p:ph type="title"/>
          </p:nvPr>
        </p:nvSpPr>
        <p:spPr/>
        <p:txBody>
          <a:bodyPr>
            <a:normAutofit/>
          </a:bodyPr>
          <a:lstStyle/>
          <a:p>
            <a:r>
              <a:rPr lang="tr-TR" sz="3600" b="1" dirty="0">
                <a:solidFill>
                  <a:srgbClr val="C00000"/>
                </a:solidFill>
              </a:rPr>
              <a:t>Materyaller</a:t>
            </a:r>
          </a:p>
        </p:txBody>
      </p:sp>
      <p:sp>
        <p:nvSpPr>
          <p:cNvPr id="3" name="İçerik Yer Tutucusu 2">
            <a:extLst>
              <a:ext uri="{FF2B5EF4-FFF2-40B4-BE49-F238E27FC236}">
                <a16:creationId xmlns:a16="http://schemas.microsoft.com/office/drawing/2014/main" id="{066A2692-969B-B340-9556-A1F5D638BB9E}"/>
              </a:ext>
            </a:extLst>
          </p:cNvPr>
          <p:cNvSpPr>
            <a:spLocks noGrp="1"/>
          </p:cNvSpPr>
          <p:nvPr>
            <p:ph idx="1"/>
          </p:nvPr>
        </p:nvSpPr>
        <p:spPr>
          <a:xfrm>
            <a:off x="1066800" y="2103120"/>
            <a:ext cx="10058400" cy="2513485"/>
          </a:xfrm>
          <a:solidFill>
            <a:schemeClr val="bg1"/>
          </a:solidFill>
        </p:spPr>
        <p:txBody>
          <a:bodyPr>
            <a:normAutofit fontScale="77500" lnSpcReduction="20000"/>
          </a:bodyPr>
          <a:lstStyle/>
          <a:p>
            <a:r>
              <a:rPr lang="tr-TR" b="1" dirty="0"/>
              <a:t>Gülay Gül’ün yazdığı ve Buket </a:t>
            </a:r>
            <a:r>
              <a:rPr lang="tr-TR" b="1" dirty="0" err="1"/>
              <a:t>Topakoğlu’nun</a:t>
            </a:r>
            <a:r>
              <a:rPr lang="tr-TR" b="1" dirty="0"/>
              <a:t> resimlediği Yapı Kredi Yayınlarından çıkan </a:t>
            </a:r>
            <a:r>
              <a:rPr lang="tr-TR" b="1" dirty="0">
                <a:solidFill>
                  <a:srgbClr val="7030A0"/>
                </a:solidFill>
              </a:rPr>
              <a:t>Kolları Ayaklarında Bay </a:t>
            </a:r>
            <a:r>
              <a:rPr lang="tr-TR" b="1" dirty="0" err="1">
                <a:solidFill>
                  <a:srgbClr val="7030A0"/>
                </a:solidFill>
              </a:rPr>
              <a:t>Fi’nin</a:t>
            </a:r>
            <a:r>
              <a:rPr lang="tr-TR" b="1" dirty="0">
                <a:solidFill>
                  <a:srgbClr val="7030A0"/>
                </a:solidFill>
              </a:rPr>
              <a:t> Klarneti </a:t>
            </a:r>
            <a:r>
              <a:rPr lang="tr-TR" b="1" dirty="0"/>
              <a:t>isimli resimli öykü kitabı</a:t>
            </a:r>
          </a:p>
          <a:p>
            <a:r>
              <a:rPr lang="tr-TR" b="1" dirty="0"/>
              <a:t>Her çocuk için birer arı şapkası</a:t>
            </a:r>
          </a:p>
          <a:p>
            <a:r>
              <a:rPr lang="tr-TR" b="1" dirty="0"/>
              <a:t>Eğer bulunabiliyorsa beş farklı müzik aleti (içlerinden biri klarnet) eğer gerçekleri bulunamazsa görselleri (Ben davul, </a:t>
            </a:r>
            <a:r>
              <a:rPr lang="tr-TR" b="1" dirty="0" err="1"/>
              <a:t>marakas</a:t>
            </a:r>
            <a:r>
              <a:rPr lang="tr-TR" b="1" dirty="0"/>
              <a:t>, gitar, kastanyet ve klarneti seçtim)</a:t>
            </a:r>
          </a:p>
          <a:p>
            <a:r>
              <a:rPr lang="tr-TR" b="1" dirty="0"/>
              <a:t>Kırmızı uzun ve kalın bir ip </a:t>
            </a:r>
          </a:p>
          <a:p>
            <a:r>
              <a:rPr lang="tr-TR" b="1" dirty="0"/>
              <a:t>Ercan Mertoğlu Hocamızın « Arı » şarkısı</a:t>
            </a:r>
          </a:p>
          <a:p>
            <a:r>
              <a:rPr lang="tr-TR" b="1" dirty="0"/>
              <a:t>Eğer müzik aletlerinin gerçekleri bulunamazsa ritim tutma bölümü için ritim çubukları (Çocuklar için ikişer tane dilbaz da olabilir.)</a:t>
            </a:r>
          </a:p>
          <a:p>
            <a:r>
              <a:rPr lang="tr-TR" b="1" dirty="0"/>
              <a:t>Her çocuk için bir A4 kağıdı ve pastel boyaları</a:t>
            </a:r>
          </a:p>
          <a:p>
            <a:endParaRPr lang="tr-TR" b="1" dirty="0"/>
          </a:p>
        </p:txBody>
      </p:sp>
    </p:spTree>
    <p:extLst>
      <p:ext uri="{BB962C8B-B14F-4D97-AF65-F5344CB8AC3E}">
        <p14:creationId xmlns:p14="http://schemas.microsoft.com/office/powerpoint/2010/main" val="489316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B1DD103-5791-7749-B856-E147F79F15E2}"/>
              </a:ext>
            </a:extLst>
          </p:cNvPr>
          <p:cNvSpPr>
            <a:spLocks noGrp="1"/>
          </p:cNvSpPr>
          <p:nvPr>
            <p:ph type="title"/>
          </p:nvPr>
        </p:nvSpPr>
        <p:spPr/>
        <p:txBody>
          <a:bodyPr/>
          <a:lstStyle/>
          <a:p>
            <a:r>
              <a:rPr lang="tr-TR" dirty="0"/>
              <a:t>Materyallerden Örnek Görseller</a:t>
            </a:r>
          </a:p>
        </p:txBody>
      </p:sp>
      <p:pic>
        <p:nvPicPr>
          <p:cNvPr id="5" name="Resim 4">
            <a:extLst>
              <a:ext uri="{FF2B5EF4-FFF2-40B4-BE49-F238E27FC236}">
                <a16:creationId xmlns:a16="http://schemas.microsoft.com/office/drawing/2014/main" id="{899F5AEC-DA27-3946-AA1F-EEAF817F9B9C}"/>
              </a:ext>
            </a:extLst>
          </p:cNvPr>
          <p:cNvPicPr>
            <a:picLocks noChangeAspect="1"/>
          </p:cNvPicPr>
          <p:nvPr/>
        </p:nvPicPr>
        <p:blipFill>
          <a:blip r:embed="rId2"/>
          <a:stretch>
            <a:fillRect/>
          </a:stretch>
        </p:blipFill>
        <p:spPr>
          <a:xfrm>
            <a:off x="691375" y="1794440"/>
            <a:ext cx="2520176" cy="3360235"/>
          </a:xfrm>
          <a:prstGeom prst="rect">
            <a:avLst/>
          </a:prstGeom>
        </p:spPr>
      </p:pic>
      <p:sp>
        <p:nvSpPr>
          <p:cNvPr id="6" name="Metin kutusu 5">
            <a:extLst>
              <a:ext uri="{FF2B5EF4-FFF2-40B4-BE49-F238E27FC236}">
                <a16:creationId xmlns:a16="http://schemas.microsoft.com/office/drawing/2014/main" id="{25C07107-45C5-6E47-9409-B5391D6D915B}"/>
              </a:ext>
            </a:extLst>
          </p:cNvPr>
          <p:cNvSpPr txBox="1"/>
          <p:nvPr/>
        </p:nvSpPr>
        <p:spPr>
          <a:xfrm>
            <a:off x="1066799" y="5154675"/>
            <a:ext cx="2010937" cy="923330"/>
          </a:xfrm>
          <a:prstGeom prst="rect">
            <a:avLst/>
          </a:prstGeom>
          <a:noFill/>
        </p:spPr>
        <p:txBody>
          <a:bodyPr wrap="square" rtlCol="0">
            <a:spAutoFit/>
          </a:bodyPr>
          <a:lstStyle/>
          <a:p>
            <a:r>
              <a:rPr lang="tr-TR" b="1" dirty="0">
                <a:solidFill>
                  <a:srgbClr val="7030A0"/>
                </a:solidFill>
              </a:rPr>
              <a:t>Şapkalarınızı çocuklarla yapabilirsiniz. </a:t>
            </a:r>
          </a:p>
        </p:txBody>
      </p:sp>
      <p:pic>
        <p:nvPicPr>
          <p:cNvPr id="8" name="Resim 7">
            <a:extLst>
              <a:ext uri="{FF2B5EF4-FFF2-40B4-BE49-F238E27FC236}">
                <a16:creationId xmlns:a16="http://schemas.microsoft.com/office/drawing/2014/main" id="{AD6EED32-C40E-5249-8D7A-76E63AA7B4E3}"/>
              </a:ext>
            </a:extLst>
          </p:cNvPr>
          <p:cNvPicPr>
            <a:picLocks noChangeAspect="1"/>
          </p:cNvPicPr>
          <p:nvPr/>
        </p:nvPicPr>
        <p:blipFill>
          <a:blip r:embed="rId3"/>
          <a:stretch>
            <a:fillRect/>
          </a:stretch>
        </p:blipFill>
        <p:spPr>
          <a:xfrm>
            <a:off x="4427034" y="1794440"/>
            <a:ext cx="2467672" cy="3290229"/>
          </a:xfrm>
          <a:prstGeom prst="rect">
            <a:avLst/>
          </a:prstGeom>
        </p:spPr>
      </p:pic>
      <p:pic>
        <p:nvPicPr>
          <p:cNvPr id="10" name="Resim 9">
            <a:extLst>
              <a:ext uri="{FF2B5EF4-FFF2-40B4-BE49-F238E27FC236}">
                <a16:creationId xmlns:a16="http://schemas.microsoft.com/office/drawing/2014/main" id="{28D41C93-10B7-5A47-BEB6-81D46871DF9B}"/>
              </a:ext>
            </a:extLst>
          </p:cNvPr>
          <p:cNvPicPr>
            <a:picLocks noChangeAspect="1"/>
          </p:cNvPicPr>
          <p:nvPr/>
        </p:nvPicPr>
        <p:blipFill>
          <a:blip r:embed="rId4"/>
          <a:stretch>
            <a:fillRect/>
          </a:stretch>
        </p:blipFill>
        <p:spPr>
          <a:xfrm>
            <a:off x="7601414" y="1999499"/>
            <a:ext cx="4113560" cy="3085170"/>
          </a:xfrm>
          <a:prstGeom prst="rect">
            <a:avLst/>
          </a:prstGeom>
        </p:spPr>
      </p:pic>
    </p:spTree>
    <p:extLst>
      <p:ext uri="{BB962C8B-B14F-4D97-AF65-F5344CB8AC3E}">
        <p14:creationId xmlns:p14="http://schemas.microsoft.com/office/powerpoint/2010/main" val="2322561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B7BCE51-2019-5442-A1F7-B681D803CF79}"/>
              </a:ext>
            </a:extLst>
          </p:cNvPr>
          <p:cNvSpPr>
            <a:spLocks noGrp="1"/>
          </p:cNvSpPr>
          <p:nvPr>
            <p:ph type="title"/>
          </p:nvPr>
        </p:nvSpPr>
        <p:spPr/>
        <p:txBody>
          <a:bodyPr>
            <a:normAutofit/>
          </a:bodyPr>
          <a:lstStyle/>
          <a:p>
            <a:r>
              <a:rPr lang="tr-TR" sz="3600" b="1" dirty="0">
                <a:solidFill>
                  <a:srgbClr val="C00000"/>
                </a:solidFill>
              </a:rPr>
              <a:t>Sözcükler</a:t>
            </a:r>
          </a:p>
        </p:txBody>
      </p:sp>
      <p:sp>
        <p:nvSpPr>
          <p:cNvPr id="3" name="İçerik Yer Tutucusu 2">
            <a:extLst>
              <a:ext uri="{FF2B5EF4-FFF2-40B4-BE49-F238E27FC236}">
                <a16:creationId xmlns:a16="http://schemas.microsoft.com/office/drawing/2014/main" id="{9B731633-D019-A84E-868E-645D889E4EDF}"/>
              </a:ext>
            </a:extLst>
          </p:cNvPr>
          <p:cNvSpPr>
            <a:spLocks noGrp="1"/>
          </p:cNvSpPr>
          <p:nvPr>
            <p:ph idx="1"/>
          </p:nvPr>
        </p:nvSpPr>
        <p:spPr>
          <a:xfrm>
            <a:off x="1066800" y="2103120"/>
            <a:ext cx="10058400" cy="1621387"/>
          </a:xfrm>
          <a:solidFill>
            <a:schemeClr val="bg1"/>
          </a:solidFill>
        </p:spPr>
        <p:txBody>
          <a:bodyPr>
            <a:normAutofit fontScale="92500" lnSpcReduction="20000"/>
          </a:bodyPr>
          <a:lstStyle/>
          <a:p>
            <a:r>
              <a:rPr lang="tr-TR" b="1" dirty="0"/>
              <a:t>Klarnet,</a:t>
            </a:r>
          </a:p>
          <a:p>
            <a:r>
              <a:rPr lang="tr-TR" b="1" dirty="0"/>
              <a:t>Gitar</a:t>
            </a:r>
          </a:p>
          <a:p>
            <a:r>
              <a:rPr lang="tr-TR" b="1" dirty="0"/>
              <a:t>Kastanyet </a:t>
            </a:r>
          </a:p>
          <a:p>
            <a:r>
              <a:rPr lang="tr-TR" b="1" dirty="0"/>
              <a:t>Davul</a:t>
            </a:r>
          </a:p>
          <a:p>
            <a:r>
              <a:rPr lang="tr-TR" b="1" dirty="0" err="1"/>
              <a:t>Marakas</a:t>
            </a:r>
            <a:r>
              <a:rPr lang="tr-TR" b="1" dirty="0"/>
              <a:t> (Bu müzik aletleri öğretmenin seçimine göre değişebilir.)</a:t>
            </a:r>
          </a:p>
        </p:txBody>
      </p:sp>
    </p:spTree>
    <p:extLst>
      <p:ext uri="{BB962C8B-B14F-4D97-AF65-F5344CB8AC3E}">
        <p14:creationId xmlns:p14="http://schemas.microsoft.com/office/powerpoint/2010/main" val="13515707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bu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Sabun</Template>
  <TotalTime>438</TotalTime>
  <Words>1343</Words>
  <Application>Microsoft Macintosh PowerPoint</Application>
  <PresentationFormat>Geniş ekran</PresentationFormat>
  <Paragraphs>221</Paragraphs>
  <Slides>17</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17</vt:i4>
      </vt:variant>
    </vt:vector>
  </HeadingPairs>
  <TitlesOfParts>
    <vt:vector size="22" baseType="lpstr">
      <vt:lpstr>Calibri</vt:lpstr>
      <vt:lpstr>Century Gothic</vt:lpstr>
      <vt:lpstr>Garamond</vt:lpstr>
      <vt:lpstr>Times New Roman</vt:lpstr>
      <vt:lpstr>Sabun</vt:lpstr>
      <vt:lpstr>Okul Öncesine yönelik bir drama etkinliği-2 kolları ayaklarında bay fi’nin klarneti</vt:lpstr>
      <vt:lpstr>Etkinlik Türü</vt:lpstr>
      <vt:lpstr>Drama Teknikleri</vt:lpstr>
      <vt:lpstr>Kazanım ve Göstergeler</vt:lpstr>
      <vt:lpstr>Kazanım ve Göstergeler</vt:lpstr>
      <vt:lpstr>Kazanım ve Göstergeler</vt:lpstr>
      <vt:lpstr>Materyaller</vt:lpstr>
      <vt:lpstr>Materyallerden Örnek Görseller</vt:lpstr>
      <vt:lpstr>Sözcükler</vt:lpstr>
      <vt:lpstr>Kavramlar</vt:lpstr>
      <vt:lpstr>Öğrenme Süreci / Yaş Grubu: (60-72 aylık)</vt:lpstr>
      <vt:lpstr>PowerPoint Sunusu</vt:lpstr>
      <vt:lpstr>PowerPoint Sunusu</vt:lpstr>
      <vt:lpstr>PowerPoint Sunusu</vt:lpstr>
      <vt:lpstr>Geçen Senelerden Uygulama Fotoğrafları</vt:lpstr>
      <vt:lpstr>Dramatizasyon Tekniğiyle Kullanılabilecek Çocuk Kitapları</vt:lpstr>
      <vt:lpstr>Dramatizasyon Tekniğiyle Kullanılabilecek Çocuk Kitapları</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Okul Öncesine yönelik bir drama etkinliği-2 kolları ayaklarında bay fi’nin klarneti</dc:title>
  <dc:creator>Microsoft Office User</dc:creator>
  <cp:lastModifiedBy>Microsoft Office User</cp:lastModifiedBy>
  <cp:revision>39</cp:revision>
  <dcterms:created xsi:type="dcterms:W3CDTF">2020-03-25T02:42:39Z</dcterms:created>
  <dcterms:modified xsi:type="dcterms:W3CDTF">2020-03-25T10:00:48Z</dcterms:modified>
</cp:coreProperties>
</file>