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15"/>
  </p:notesMasterIdLst>
  <p:sldIdLst>
    <p:sldId id="516" r:id="rId2"/>
    <p:sldId id="583" r:id="rId3"/>
    <p:sldId id="517" r:id="rId4"/>
    <p:sldId id="518" r:id="rId5"/>
    <p:sldId id="519" r:id="rId6"/>
    <p:sldId id="520" r:id="rId7"/>
    <p:sldId id="521" r:id="rId8"/>
    <p:sldId id="523" r:id="rId9"/>
    <p:sldId id="524" r:id="rId10"/>
    <p:sldId id="525" r:id="rId11"/>
    <p:sldId id="487" r:id="rId12"/>
    <p:sldId id="280" r:id="rId13"/>
    <p:sldId id="527" r:id="rId14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66"/>
    <a:srgbClr val="FFFF00"/>
    <a:srgbClr val="0066FF"/>
    <a:srgbClr val="000099"/>
    <a:srgbClr val="111111"/>
    <a:srgbClr val="00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B0166-80FD-4CAE-8979-FDAEB6342DF0}" type="datetimeFigureOut">
              <a:rPr lang="tr-TR" smtClean="0"/>
              <a:pPr/>
              <a:t>16.12.2019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C9F57-933D-4433-969F-844F0CD630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08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863F38E3-9EF7-4D52-9748-F9C35D961F5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5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49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4956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647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645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949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279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1E9DA-33B6-4B39-BAAF-7B16A5558A8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6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32F93-F701-4EAC-A58B-61366391E84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26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04FE673-097B-47CE-9B5C-091C62B4C77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70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0C16E98C-625B-4F15-B7D4-8D31CE4AA13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99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835E157-DCE8-4202-A2F4-C5C3C93551F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98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3364B-630F-4D23-AB4E-A34F098D1C1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78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42176-17DD-4FE5-BB12-F5634161FD1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73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C675F-915D-4382-A462-4328557A018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11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19F39D6-EC6E-4594-9821-48C79015527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92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86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63688" y="1340768"/>
            <a:ext cx="6589199" cy="716658"/>
          </a:xfrm>
          <a:noFill/>
        </p:spPr>
        <p:txBody>
          <a:bodyPr/>
          <a:lstStyle/>
          <a:p>
            <a:r>
              <a:rPr lang="de-DE" b="1" dirty="0" smtClean="0">
                <a:solidFill>
                  <a:schemeClr val="tx1"/>
                </a:solidFill>
                <a:effectLst/>
              </a:rPr>
              <a:t>RNA </a:t>
            </a:r>
            <a:r>
              <a:rPr lang="de-DE" b="1" dirty="0">
                <a:solidFill>
                  <a:schemeClr val="tx1"/>
                </a:solidFill>
                <a:effectLst/>
              </a:rPr>
              <a:t>YAPI VE </a:t>
            </a:r>
            <a:r>
              <a:rPr lang="de-DE" b="1" dirty="0" smtClean="0">
                <a:solidFill>
                  <a:schemeClr val="tx1"/>
                </a:solidFill>
                <a:effectLst/>
              </a:rPr>
              <a:t>FONKSİYONU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5656" y="2708920"/>
            <a:ext cx="7211144" cy="2520280"/>
          </a:xfrm>
          <a:noFill/>
        </p:spPr>
        <p:txBody>
          <a:bodyPr>
            <a:normAutofit/>
          </a:bodyPr>
          <a:lstStyle/>
          <a:p>
            <a:r>
              <a:rPr lang="de-DE" sz="2800" dirty="0" err="1">
                <a:solidFill>
                  <a:schemeClr val="tx1"/>
                </a:solidFill>
                <a:effectLst/>
              </a:rPr>
              <a:t>Çift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iplikli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değildir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>
                <a:solidFill>
                  <a:schemeClr val="tx1"/>
                </a:solidFill>
                <a:effectLst/>
              </a:rPr>
              <a:t>(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bazı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virüsler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hariç</a:t>
            </a:r>
            <a:r>
              <a:rPr lang="de-DE" sz="2800" dirty="0">
                <a:solidFill>
                  <a:schemeClr val="tx1"/>
                </a:solidFill>
                <a:effectLst/>
              </a:rPr>
              <a:t>),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de-DE" sz="2800" dirty="0" err="1" smtClean="0">
                <a:solidFill>
                  <a:schemeClr val="tx1"/>
                </a:solidFill>
                <a:effectLst/>
              </a:rPr>
              <a:t>deoksiriboz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riboz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r>
              <a:rPr lang="de-DE" sz="2800" dirty="0" err="1" smtClean="0">
                <a:solidFill>
                  <a:schemeClr val="tx1"/>
                </a:solidFill>
                <a:effectLst/>
              </a:rPr>
              <a:t>timin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urasil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5484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832644"/>
          </a:xfrm>
          <a:noFill/>
        </p:spPr>
        <p:txBody>
          <a:bodyPr/>
          <a:lstStyle/>
          <a:p>
            <a:pPr algn="ctr"/>
            <a:r>
              <a:rPr lang="de-DE" b="1" dirty="0">
                <a:solidFill>
                  <a:schemeClr val="tx1"/>
                </a:solidFill>
                <a:effectLst/>
              </a:rPr>
              <a:t>Transfer RNA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Bakterilerde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>
                <a:solidFill>
                  <a:schemeClr val="tx1"/>
                </a:solidFill>
                <a:effectLst/>
              </a:rPr>
              <a:t>60,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memelilerde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100-110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farklı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 smtClean="0">
                <a:solidFill>
                  <a:schemeClr val="tx1"/>
                </a:solidFill>
                <a:effectLst/>
              </a:rPr>
              <a:t>tRNA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bulunur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tRNA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kısa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(73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-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93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nükleotidli</a:t>
            </a:r>
            <a:r>
              <a:rPr lang="de-DE" sz="2800" dirty="0">
                <a:solidFill>
                  <a:schemeClr val="tx1"/>
                </a:solidFill>
                <a:effectLst/>
              </a:rPr>
              <a:t>)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tek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ipliklidir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Katlanmalarla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tRNA’da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çift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iplikli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bölgeler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 smtClean="0">
                <a:solidFill>
                  <a:schemeClr val="tx1"/>
                </a:solidFill>
                <a:effectLst/>
              </a:rPr>
              <a:t>oluş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u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tRNA’da</a:t>
            </a:r>
            <a:r>
              <a:rPr lang="de-DE" sz="2800" dirty="0">
                <a:solidFill>
                  <a:schemeClr val="tx1"/>
                </a:solidFill>
                <a:effectLst/>
              </a:rPr>
              <a:t>,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mRNA’daki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kodonu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tanıyan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b="1" dirty="0" err="1">
                <a:solidFill>
                  <a:schemeClr val="tx1"/>
                </a:solidFill>
                <a:effectLst/>
              </a:rPr>
              <a:t>antikodon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olarak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adlandırılan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üç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nükleotid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bulunur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Tüm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tRNA’ların</a:t>
            </a:r>
            <a:r>
              <a:rPr lang="de-DE" sz="2800" dirty="0">
                <a:solidFill>
                  <a:schemeClr val="tx1"/>
                </a:solidFill>
                <a:effectLst/>
              </a:rPr>
              <a:t> 3’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ucundaki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üç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nükleotid</a:t>
            </a:r>
            <a:r>
              <a:rPr lang="de-DE" sz="2800" dirty="0">
                <a:solidFill>
                  <a:schemeClr val="tx1"/>
                </a:solidFill>
                <a:effectLst/>
              </a:rPr>
              <a:t> (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Akseptör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uç</a:t>
            </a:r>
            <a:r>
              <a:rPr lang="de-DE" sz="2800" dirty="0">
                <a:solidFill>
                  <a:schemeClr val="tx1"/>
                </a:solidFill>
                <a:effectLst/>
              </a:rPr>
              <a:t>)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çift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 smtClean="0">
                <a:solidFill>
                  <a:schemeClr val="tx1"/>
                </a:solidFill>
                <a:effectLst/>
              </a:rPr>
              <a:t>oluşturmaz</a:t>
            </a:r>
            <a:r>
              <a:rPr lang="tr-TR" sz="2800" dirty="0" smtClean="0">
                <a:solidFill>
                  <a:schemeClr val="tx1"/>
                </a:solidFill>
                <a:effectLst/>
              </a:rPr>
              <a:t>,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>
                <a:solidFill>
                  <a:schemeClr val="tx1"/>
                </a:solidFill>
                <a:effectLst/>
              </a:rPr>
              <a:t>CCA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dizisi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bulunur</a:t>
            </a:r>
            <a:r>
              <a:rPr lang="de-DE" sz="2800" dirty="0">
                <a:solidFill>
                  <a:schemeClr val="tx1"/>
                </a:solidFill>
                <a:effectLst/>
              </a:rPr>
              <a:t>. En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uçta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bulunan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adeninin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ribozuna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taşınacak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amino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asit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ester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bağlarıyla</a:t>
            </a:r>
            <a:r>
              <a:rPr lang="de-DE" sz="2800" dirty="0">
                <a:solidFill>
                  <a:schemeClr val="tx1"/>
                </a:solidFill>
                <a:effectLst/>
              </a:rPr>
              <a:t> kovalent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olarak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bağlıdır</a:t>
            </a:r>
            <a:r>
              <a:rPr lang="de-DE" sz="2800" dirty="0">
                <a:solidFill>
                  <a:schemeClr val="tx1"/>
                </a:solidFill>
                <a:effectLst/>
              </a:rPr>
              <a:t>.  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62750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 txBox="1">
            <a:spLocks/>
          </p:cNvSpPr>
          <p:nvPr/>
        </p:nvSpPr>
        <p:spPr>
          <a:xfrm>
            <a:off x="1331640" y="1772816"/>
            <a:ext cx="7549921" cy="4680520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fr-FR" sz="3200" dirty="0" err="1">
                <a:solidFill>
                  <a:schemeClr val="tx1"/>
                </a:solidFill>
                <a:effectLst/>
              </a:rPr>
              <a:t>Protein</a:t>
            </a:r>
            <a:r>
              <a:rPr lang="fr-FR" sz="3200" dirty="0">
                <a:solidFill>
                  <a:schemeClr val="tx1"/>
                </a:solidFill>
                <a:effectLst/>
              </a:rPr>
              <a:t> </a:t>
            </a:r>
            <a:r>
              <a:rPr lang="fr-FR" sz="3200" dirty="0" err="1">
                <a:solidFill>
                  <a:schemeClr val="tx1"/>
                </a:solidFill>
                <a:effectLst/>
              </a:rPr>
              <a:t>sentezi</a:t>
            </a:r>
            <a:r>
              <a:rPr lang="fr-FR" sz="3200" dirty="0">
                <a:solidFill>
                  <a:schemeClr val="tx1"/>
                </a:solidFill>
                <a:effectLst/>
              </a:rPr>
              <a:t>; </a:t>
            </a:r>
            <a:endParaRPr lang="tr-TR" sz="3200" dirty="0" smtClean="0">
              <a:solidFill>
                <a:schemeClr val="tx1"/>
              </a:solidFill>
              <a:effectLst/>
            </a:endParaRPr>
          </a:p>
          <a:p>
            <a:r>
              <a:rPr lang="tr-TR" sz="3200" dirty="0" smtClean="0">
                <a:solidFill>
                  <a:schemeClr val="tx1"/>
                </a:solidFill>
                <a:effectLst/>
              </a:rPr>
              <a:t>1.</a:t>
            </a:r>
            <a:r>
              <a:rPr lang="fr-FR" sz="3200" dirty="0" err="1" smtClean="0">
                <a:solidFill>
                  <a:schemeClr val="tx1"/>
                </a:solidFill>
                <a:effectLst/>
              </a:rPr>
              <a:t>başlama</a:t>
            </a:r>
            <a:r>
              <a:rPr lang="fr-FR" sz="3200" dirty="0">
                <a:solidFill>
                  <a:schemeClr val="tx1"/>
                </a:solidFill>
                <a:effectLst/>
              </a:rPr>
              <a:t>, </a:t>
            </a:r>
            <a:endParaRPr lang="tr-TR" sz="3200" dirty="0" smtClean="0">
              <a:solidFill>
                <a:schemeClr val="tx1"/>
              </a:solidFill>
              <a:effectLst/>
            </a:endParaRPr>
          </a:p>
          <a:p>
            <a:r>
              <a:rPr lang="tr-TR" sz="3200" dirty="0" smtClean="0">
                <a:solidFill>
                  <a:schemeClr val="tx1"/>
                </a:solidFill>
                <a:effectLst/>
              </a:rPr>
              <a:t>2.</a:t>
            </a:r>
            <a:r>
              <a:rPr lang="fr-FR" sz="3200" dirty="0" err="1" smtClean="0">
                <a:solidFill>
                  <a:schemeClr val="tx1"/>
                </a:solidFill>
                <a:effectLst/>
              </a:rPr>
              <a:t>uzama</a:t>
            </a:r>
            <a:r>
              <a:rPr lang="fr-FR" sz="3200" dirty="0">
                <a:solidFill>
                  <a:schemeClr val="tx1"/>
                </a:solidFill>
                <a:effectLst/>
              </a:rPr>
              <a:t>, </a:t>
            </a:r>
            <a:endParaRPr lang="tr-TR" sz="3200" dirty="0" smtClean="0">
              <a:solidFill>
                <a:schemeClr val="tx1"/>
              </a:solidFill>
              <a:effectLst/>
            </a:endParaRPr>
          </a:p>
          <a:p>
            <a:r>
              <a:rPr lang="tr-TR" sz="3200" dirty="0" smtClean="0">
                <a:solidFill>
                  <a:schemeClr val="tx1"/>
                </a:solidFill>
                <a:effectLst/>
              </a:rPr>
              <a:t>3.</a:t>
            </a:r>
            <a:r>
              <a:rPr lang="fr-FR" sz="3200" dirty="0" err="1" smtClean="0">
                <a:solidFill>
                  <a:schemeClr val="tx1"/>
                </a:solidFill>
                <a:effectLst/>
              </a:rPr>
              <a:t>sonlanma</a:t>
            </a:r>
            <a:r>
              <a:rPr lang="fr-FR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3200" dirty="0" err="1">
                <a:solidFill>
                  <a:schemeClr val="tx1"/>
                </a:solidFill>
                <a:effectLst/>
              </a:rPr>
              <a:t>ve</a:t>
            </a:r>
            <a:r>
              <a:rPr lang="fr-FR" sz="3200" dirty="0">
                <a:solidFill>
                  <a:schemeClr val="tx1"/>
                </a:solidFill>
                <a:effectLst/>
              </a:rPr>
              <a:t> </a:t>
            </a:r>
            <a:endParaRPr lang="tr-TR" sz="3200" dirty="0" smtClean="0">
              <a:solidFill>
                <a:schemeClr val="tx1"/>
              </a:solidFill>
              <a:effectLst/>
            </a:endParaRPr>
          </a:p>
          <a:p>
            <a:r>
              <a:rPr lang="tr-TR" sz="3200" dirty="0" smtClean="0">
                <a:solidFill>
                  <a:schemeClr val="tx1"/>
                </a:solidFill>
                <a:effectLst/>
              </a:rPr>
              <a:t>4.</a:t>
            </a:r>
            <a:r>
              <a:rPr lang="fr-FR" sz="3200" dirty="0" err="1" smtClean="0">
                <a:solidFill>
                  <a:schemeClr val="tx1"/>
                </a:solidFill>
                <a:effectLst/>
              </a:rPr>
              <a:t>polipeptidin</a:t>
            </a:r>
            <a:r>
              <a:rPr lang="fr-FR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3200" dirty="0" err="1" smtClean="0">
                <a:solidFill>
                  <a:schemeClr val="tx1"/>
                </a:solidFill>
                <a:effectLst/>
              </a:rPr>
              <a:t>katlanması</a:t>
            </a:r>
            <a:endParaRPr lang="tr-TR" sz="3200" dirty="0">
              <a:solidFill>
                <a:schemeClr val="tx1"/>
              </a:solidFill>
              <a:effectLst/>
            </a:endParaRPr>
          </a:p>
          <a:p>
            <a:r>
              <a:rPr lang="fr-FR" sz="3200" b="1" dirty="0" err="1">
                <a:solidFill>
                  <a:schemeClr val="tx1"/>
                </a:solidFill>
                <a:effectLst/>
              </a:rPr>
              <a:t>Protein</a:t>
            </a:r>
            <a:r>
              <a:rPr lang="fr-FR" sz="3200" b="1" dirty="0">
                <a:solidFill>
                  <a:schemeClr val="tx1"/>
                </a:solidFill>
                <a:effectLst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effectLst/>
              </a:rPr>
              <a:t>sentezinin</a:t>
            </a:r>
            <a:r>
              <a:rPr lang="fr-FR" sz="3200" b="1" dirty="0">
                <a:solidFill>
                  <a:schemeClr val="tx1"/>
                </a:solidFill>
                <a:effectLst/>
              </a:rPr>
              <a:t> </a:t>
            </a:r>
            <a:r>
              <a:rPr lang="fr-FR" sz="3200" b="1" dirty="0" err="1">
                <a:solidFill>
                  <a:schemeClr val="tx1"/>
                </a:solidFill>
                <a:effectLst/>
              </a:rPr>
              <a:t>başlaması</a:t>
            </a:r>
            <a:r>
              <a:rPr lang="fr-FR" sz="3200" b="1" dirty="0" smtClean="0">
                <a:solidFill>
                  <a:schemeClr val="tx1"/>
                </a:solidFill>
                <a:effectLst/>
              </a:rPr>
              <a:t>:</a:t>
            </a:r>
            <a:endParaRPr lang="tr-TR" sz="3200" b="1" dirty="0" smtClean="0">
              <a:solidFill>
                <a:schemeClr val="tx1"/>
              </a:solidFill>
              <a:effectLst/>
            </a:endParaRPr>
          </a:p>
          <a:p>
            <a:r>
              <a:rPr lang="fr-FR" sz="3200" dirty="0" err="1">
                <a:solidFill>
                  <a:schemeClr val="tx1"/>
                </a:solidFill>
                <a:effectLst/>
              </a:rPr>
              <a:t>mRNA'nın</a:t>
            </a:r>
            <a:r>
              <a:rPr lang="fr-FR" sz="3200" dirty="0">
                <a:solidFill>
                  <a:schemeClr val="tx1"/>
                </a:solidFill>
                <a:effectLst/>
              </a:rPr>
              <a:t> 5’ </a:t>
            </a:r>
            <a:r>
              <a:rPr lang="fr-FR" sz="3200" dirty="0" err="1">
                <a:solidFill>
                  <a:schemeClr val="tx1"/>
                </a:solidFill>
                <a:effectLst/>
              </a:rPr>
              <a:t>ucunda</a:t>
            </a:r>
            <a:r>
              <a:rPr lang="fr-FR" sz="3200" dirty="0">
                <a:solidFill>
                  <a:schemeClr val="tx1"/>
                </a:solidFill>
                <a:effectLst/>
              </a:rPr>
              <a:t> 3-9 </a:t>
            </a:r>
            <a:r>
              <a:rPr lang="fr-FR" sz="3200" dirty="0" err="1">
                <a:solidFill>
                  <a:schemeClr val="tx1"/>
                </a:solidFill>
                <a:effectLst/>
              </a:rPr>
              <a:t>nükleotidli</a:t>
            </a:r>
            <a:r>
              <a:rPr lang="fr-FR" sz="3200" dirty="0">
                <a:solidFill>
                  <a:schemeClr val="tx1"/>
                </a:solidFill>
                <a:effectLst/>
              </a:rPr>
              <a:t>, </a:t>
            </a:r>
            <a:r>
              <a:rPr lang="fr-FR" sz="3200" b="1" dirty="0" err="1">
                <a:solidFill>
                  <a:schemeClr val="tx1"/>
                </a:solidFill>
                <a:effectLst/>
              </a:rPr>
              <a:t>Shine-Dalgarno</a:t>
            </a:r>
            <a:r>
              <a:rPr lang="fr-FR" sz="3200" dirty="0">
                <a:solidFill>
                  <a:schemeClr val="tx1"/>
                </a:solidFill>
                <a:effectLst/>
              </a:rPr>
              <a:t> </a:t>
            </a:r>
            <a:r>
              <a:rPr lang="fr-FR" sz="3200" dirty="0" err="1">
                <a:solidFill>
                  <a:schemeClr val="tx1"/>
                </a:solidFill>
                <a:effectLst/>
              </a:rPr>
              <a:t>dizisi</a:t>
            </a:r>
            <a:r>
              <a:rPr lang="fr-FR" sz="3200" dirty="0">
                <a:solidFill>
                  <a:schemeClr val="tx1"/>
                </a:solidFill>
                <a:effectLst/>
              </a:rPr>
              <a:t> </a:t>
            </a:r>
            <a:r>
              <a:rPr lang="fr-FR" sz="3200" dirty="0" err="1" smtClean="0">
                <a:solidFill>
                  <a:schemeClr val="tx1"/>
                </a:solidFill>
                <a:effectLst/>
              </a:rPr>
              <a:t>bulunur</a:t>
            </a:r>
            <a:r>
              <a:rPr lang="fr-FR" sz="3200" dirty="0">
                <a:solidFill>
                  <a:schemeClr val="tx1"/>
                </a:solidFill>
                <a:effectLst/>
              </a:rPr>
              <a:t>. </a:t>
            </a:r>
            <a:endParaRPr lang="tr-TR" sz="3200" b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31791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683568" y="2348880"/>
            <a:ext cx="8075240" cy="2376264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None/>
            </a:pPr>
            <a:r>
              <a:rPr lang="de-DE" dirty="0" err="1">
                <a:effectLst/>
              </a:rPr>
              <a:t>Bir</a:t>
            </a:r>
            <a:r>
              <a:rPr lang="de-DE" dirty="0">
                <a:effectLst/>
              </a:rPr>
              <a:t> </a:t>
            </a:r>
            <a:r>
              <a:rPr lang="de-DE" dirty="0" err="1">
                <a:effectLst/>
              </a:rPr>
              <a:t>mRNA</a:t>
            </a:r>
            <a:r>
              <a:rPr lang="de-DE" dirty="0">
                <a:effectLst/>
              </a:rPr>
              <a:t> </a:t>
            </a:r>
            <a:r>
              <a:rPr lang="de-DE" dirty="0" err="1">
                <a:effectLst/>
              </a:rPr>
              <a:t>üzerinde</a:t>
            </a:r>
            <a:r>
              <a:rPr lang="de-DE" dirty="0">
                <a:effectLst/>
              </a:rPr>
              <a:t> </a:t>
            </a:r>
            <a:r>
              <a:rPr lang="de-DE" dirty="0" err="1">
                <a:effectLst/>
              </a:rPr>
              <a:t>birden</a:t>
            </a:r>
            <a:r>
              <a:rPr lang="de-DE" dirty="0">
                <a:effectLst/>
              </a:rPr>
              <a:t> </a:t>
            </a:r>
            <a:r>
              <a:rPr lang="de-DE" dirty="0" err="1">
                <a:effectLst/>
              </a:rPr>
              <a:t>fazla</a:t>
            </a:r>
            <a:r>
              <a:rPr lang="de-DE" dirty="0">
                <a:effectLst/>
              </a:rPr>
              <a:t> </a:t>
            </a:r>
            <a:r>
              <a:rPr lang="de-DE" dirty="0" err="1">
                <a:effectLst/>
              </a:rPr>
              <a:t>ribozom</a:t>
            </a:r>
            <a:r>
              <a:rPr lang="de-DE" dirty="0">
                <a:effectLst/>
              </a:rPr>
              <a:t> </a:t>
            </a:r>
            <a:r>
              <a:rPr lang="de-DE" dirty="0" err="1">
                <a:effectLst/>
              </a:rPr>
              <a:t>protein</a:t>
            </a:r>
            <a:r>
              <a:rPr lang="de-DE" dirty="0">
                <a:effectLst/>
              </a:rPr>
              <a:t> </a:t>
            </a:r>
            <a:r>
              <a:rPr lang="de-DE" dirty="0" err="1">
                <a:effectLst/>
              </a:rPr>
              <a:t>sentezleyebilir</a:t>
            </a:r>
            <a:r>
              <a:rPr lang="de-DE" dirty="0">
                <a:effectLst/>
              </a:rPr>
              <a:t>. </a:t>
            </a:r>
            <a:r>
              <a:rPr lang="de-DE" dirty="0" err="1">
                <a:effectLst/>
              </a:rPr>
              <a:t>Bu</a:t>
            </a:r>
            <a:r>
              <a:rPr lang="de-DE" dirty="0">
                <a:effectLst/>
              </a:rPr>
              <a:t> </a:t>
            </a:r>
            <a:r>
              <a:rPr lang="de-DE" dirty="0" err="1">
                <a:effectLst/>
              </a:rPr>
              <a:t>ribozom</a:t>
            </a:r>
            <a:r>
              <a:rPr lang="de-DE" dirty="0">
                <a:effectLst/>
              </a:rPr>
              <a:t> </a:t>
            </a:r>
            <a:r>
              <a:rPr lang="de-DE" dirty="0" err="1">
                <a:effectLst/>
              </a:rPr>
              <a:t>grubuna</a:t>
            </a:r>
            <a:r>
              <a:rPr lang="de-DE" dirty="0">
                <a:effectLst/>
              </a:rPr>
              <a:t> </a:t>
            </a:r>
            <a:r>
              <a:rPr lang="de-DE" b="1" dirty="0" err="1">
                <a:effectLst/>
              </a:rPr>
              <a:t>polizom</a:t>
            </a:r>
            <a:r>
              <a:rPr lang="de-DE" b="1" dirty="0">
                <a:effectLst/>
              </a:rPr>
              <a:t> </a:t>
            </a:r>
            <a:r>
              <a:rPr lang="de-DE" dirty="0" err="1">
                <a:effectLst/>
              </a:rPr>
              <a:t>denir</a:t>
            </a:r>
            <a:r>
              <a:rPr lang="de-DE" dirty="0">
                <a:effectLst/>
              </a:rPr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923112" cy="760636"/>
          </a:xfrm>
          <a:noFill/>
        </p:spPr>
        <p:txBody>
          <a:bodyPr/>
          <a:lstStyle/>
          <a:p>
            <a:pPr algn="ctr"/>
            <a:r>
              <a:rPr lang="de-DE" b="1" dirty="0" err="1">
                <a:solidFill>
                  <a:schemeClr val="tx1"/>
                </a:solidFill>
                <a:effectLst/>
              </a:rPr>
              <a:t>Sentezin</a:t>
            </a:r>
            <a:r>
              <a:rPr lang="de-DE" b="1" dirty="0">
                <a:solidFill>
                  <a:schemeClr val="tx1"/>
                </a:solidFill>
                <a:effectLst/>
              </a:rPr>
              <a:t> </a:t>
            </a:r>
            <a:r>
              <a:rPr lang="de-DE" b="1" dirty="0" err="1">
                <a:solidFill>
                  <a:schemeClr val="tx1"/>
                </a:solidFill>
                <a:effectLst/>
              </a:rPr>
              <a:t>sonlanması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03648" y="1556792"/>
            <a:ext cx="7380312" cy="5056150"/>
          </a:xfrm>
          <a:noFill/>
        </p:spPr>
        <p:txBody>
          <a:bodyPr>
            <a:normAutofit/>
          </a:bodyPr>
          <a:lstStyle/>
          <a:p>
            <a:r>
              <a:rPr lang="tr-TR" sz="2400" dirty="0" err="1" smtClean="0">
                <a:solidFill>
                  <a:schemeClr val="tx1"/>
                </a:solidFill>
              </a:rPr>
              <a:t>mRNA</a:t>
            </a:r>
            <a:r>
              <a:rPr lang="tr-TR" sz="2400" dirty="0" smtClean="0">
                <a:solidFill>
                  <a:schemeClr val="tx1"/>
                </a:solidFill>
              </a:rPr>
              <a:t> da durdurucu </a:t>
            </a:r>
            <a:r>
              <a:rPr lang="tr-TR" sz="2400" dirty="0" err="1" smtClean="0">
                <a:solidFill>
                  <a:schemeClr val="tx1"/>
                </a:solidFill>
              </a:rPr>
              <a:t>kodon</a:t>
            </a:r>
            <a:r>
              <a:rPr lang="tr-TR" sz="2400" dirty="0" smtClean="0">
                <a:solidFill>
                  <a:schemeClr val="tx1"/>
                </a:solidFill>
              </a:rPr>
              <a:t> yoksa, ribozom </a:t>
            </a:r>
            <a:r>
              <a:rPr lang="tr-TR" sz="2400" dirty="0" err="1" smtClean="0">
                <a:solidFill>
                  <a:schemeClr val="tx1"/>
                </a:solidFill>
              </a:rPr>
              <a:t>mRNA’dan</a:t>
            </a:r>
            <a:r>
              <a:rPr lang="tr-TR" sz="2400" dirty="0" smtClean="0">
                <a:solidFill>
                  <a:schemeClr val="tx1"/>
                </a:solidFill>
              </a:rPr>
              <a:t> ayrılamaz.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Ribozom işlevsiz hale gelir (</a:t>
            </a:r>
            <a:r>
              <a:rPr lang="tr-TR" sz="2400" dirty="0" err="1" smtClean="0">
                <a:solidFill>
                  <a:schemeClr val="tx1"/>
                </a:solidFill>
              </a:rPr>
              <a:t>trapped</a:t>
            </a:r>
            <a:r>
              <a:rPr lang="tr-TR" sz="2400" dirty="0" smtClean="0">
                <a:solidFill>
                  <a:schemeClr val="tx1"/>
                </a:solidFill>
              </a:rPr>
              <a:t>).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Küçük bir </a:t>
            </a:r>
            <a:r>
              <a:rPr lang="tr-TR" sz="2400" i="1" dirty="0" err="1" smtClean="0">
                <a:solidFill>
                  <a:schemeClr val="tx1"/>
                </a:solidFill>
              </a:rPr>
              <a:t>tm</a:t>
            </a:r>
            <a:r>
              <a:rPr lang="tr-TR" sz="2400" dirty="0" err="1" smtClean="0">
                <a:solidFill>
                  <a:schemeClr val="tx1"/>
                </a:solidFill>
              </a:rPr>
              <a:t>RNA</a:t>
            </a:r>
            <a:r>
              <a:rPr lang="tr-TR" sz="2400" dirty="0" smtClean="0">
                <a:solidFill>
                  <a:schemeClr val="tx1"/>
                </a:solidFill>
              </a:rPr>
              <a:t> molekülü duran ribozomu çalıştırır.</a:t>
            </a:r>
          </a:p>
          <a:p>
            <a:r>
              <a:rPr lang="tr-TR" sz="2400" i="1" dirty="0" err="1" smtClean="0">
                <a:solidFill>
                  <a:schemeClr val="tx1"/>
                </a:solidFill>
              </a:rPr>
              <a:t>tm</a:t>
            </a:r>
            <a:r>
              <a:rPr lang="tr-TR" sz="2400" dirty="0" err="1" smtClean="0">
                <a:solidFill>
                  <a:schemeClr val="tx1"/>
                </a:solidFill>
              </a:rPr>
              <a:t>RNA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alanin</a:t>
            </a:r>
            <a:r>
              <a:rPr lang="tr-TR" sz="2400" dirty="0" smtClean="0">
                <a:solidFill>
                  <a:schemeClr val="tx1"/>
                </a:solidFill>
              </a:rPr>
              <a:t> amino </a:t>
            </a:r>
            <a:r>
              <a:rPr lang="tr-TR" sz="2400" dirty="0" err="1" smtClean="0">
                <a:solidFill>
                  <a:schemeClr val="tx1"/>
                </a:solidFill>
              </a:rPr>
              <a:t>asiti</a:t>
            </a:r>
            <a:r>
              <a:rPr lang="tr-TR" sz="2400" dirty="0" smtClean="0">
                <a:solidFill>
                  <a:schemeClr val="tx1"/>
                </a:solidFill>
              </a:rPr>
              <a:t> ve durdurucu </a:t>
            </a:r>
            <a:r>
              <a:rPr lang="tr-TR" sz="2400" dirty="0" err="1" smtClean="0">
                <a:solidFill>
                  <a:schemeClr val="tx1"/>
                </a:solidFill>
              </a:rPr>
              <a:t>kodon</a:t>
            </a:r>
            <a:r>
              <a:rPr lang="tr-TR" sz="2400" dirty="0" smtClean="0">
                <a:solidFill>
                  <a:schemeClr val="tx1"/>
                </a:solidFill>
              </a:rPr>
              <a:t> taşıyan </a:t>
            </a:r>
            <a:r>
              <a:rPr lang="tr-TR" sz="2400" dirty="0" err="1" smtClean="0">
                <a:solidFill>
                  <a:schemeClr val="tx1"/>
                </a:solidFill>
              </a:rPr>
              <a:t>mRNA</a:t>
            </a:r>
            <a:r>
              <a:rPr lang="tr-TR" sz="2400" dirty="0" smtClean="0">
                <a:solidFill>
                  <a:schemeClr val="tx1"/>
                </a:solidFill>
              </a:rPr>
              <a:t> parçası içerir.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tmRNA</a:t>
            </a:r>
            <a:r>
              <a:rPr lang="tr-TR" sz="2400" dirty="0" smtClean="0">
                <a:solidFill>
                  <a:schemeClr val="tx1"/>
                </a:solidFill>
              </a:rPr>
              <a:t> ribozoma bağlanınca durdurucu </a:t>
            </a:r>
            <a:r>
              <a:rPr lang="tr-TR" sz="2400" dirty="0" err="1" smtClean="0">
                <a:solidFill>
                  <a:schemeClr val="tx1"/>
                </a:solidFill>
              </a:rPr>
              <a:t>kodona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b="1" dirty="0" smtClean="0">
                <a:solidFill>
                  <a:schemeClr val="tx1"/>
                </a:solidFill>
              </a:rPr>
              <a:t>bırakma faktörü </a:t>
            </a:r>
            <a:r>
              <a:rPr lang="tr-TR" sz="2400" dirty="0" smtClean="0">
                <a:solidFill>
                  <a:schemeClr val="tx1"/>
                </a:solidFill>
              </a:rPr>
              <a:t>bağlanır ve protein sentezi sonlanır.</a:t>
            </a:r>
          </a:p>
        </p:txBody>
      </p:sp>
    </p:spTree>
    <p:extLst>
      <p:ext uri="{BB962C8B-B14F-4D97-AF65-F5344CB8AC3E}">
        <p14:creationId xmlns:p14="http://schemas.microsoft.com/office/powerpoint/2010/main" val="2878240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  <a:noFill/>
        </p:spPr>
        <p:txBody>
          <a:bodyPr/>
          <a:lstStyle/>
          <a:p>
            <a:r>
              <a:rPr lang="de-DE" b="1" dirty="0" smtClean="0">
                <a:solidFill>
                  <a:schemeClr val="tx1"/>
                </a:solidFill>
                <a:effectLst/>
              </a:rPr>
              <a:t>RNA </a:t>
            </a:r>
            <a:r>
              <a:rPr lang="de-DE" b="1" dirty="0">
                <a:solidFill>
                  <a:schemeClr val="tx1"/>
                </a:solidFill>
                <a:effectLst/>
              </a:rPr>
              <a:t>YAPI VE </a:t>
            </a:r>
            <a:r>
              <a:rPr lang="de-DE" b="1" dirty="0" smtClean="0">
                <a:solidFill>
                  <a:schemeClr val="tx1"/>
                </a:solidFill>
                <a:effectLst/>
              </a:rPr>
              <a:t>FONKSİYONU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32312"/>
          </a:xfrm>
          <a:noFill/>
        </p:spPr>
        <p:txBody>
          <a:bodyPr/>
          <a:lstStyle/>
          <a:p>
            <a:r>
              <a:rPr lang="tr-TR" sz="4000" dirty="0" smtClean="0">
                <a:solidFill>
                  <a:schemeClr val="tx1"/>
                </a:solidFill>
                <a:effectLst/>
              </a:rPr>
              <a:t>m</a:t>
            </a:r>
            <a:r>
              <a:rPr lang="de-DE" sz="4000" dirty="0" err="1" smtClean="0">
                <a:solidFill>
                  <a:schemeClr val="tx1"/>
                </a:solidFill>
                <a:effectLst/>
              </a:rPr>
              <a:t>esajcı</a:t>
            </a:r>
            <a:r>
              <a:rPr lang="de-DE" sz="40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>
                <a:solidFill>
                  <a:schemeClr val="tx1"/>
                </a:solidFill>
                <a:effectLst/>
              </a:rPr>
              <a:t>RNA (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mRNA</a:t>
            </a:r>
            <a:r>
              <a:rPr lang="de-DE" sz="4000" dirty="0">
                <a:solidFill>
                  <a:schemeClr val="tx1"/>
                </a:solidFill>
                <a:effectLst/>
              </a:rPr>
              <a:t>), </a:t>
            </a:r>
            <a:endParaRPr lang="tr-TR" sz="4000" dirty="0" smtClean="0">
              <a:solidFill>
                <a:schemeClr val="tx1"/>
              </a:solidFill>
              <a:effectLst/>
            </a:endParaRPr>
          </a:p>
          <a:p>
            <a:r>
              <a:rPr lang="de-DE" sz="4000" dirty="0" err="1" smtClean="0">
                <a:solidFill>
                  <a:schemeClr val="tx1"/>
                </a:solidFill>
                <a:effectLst/>
              </a:rPr>
              <a:t>transfer</a:t>
            </a:r>
            <a:r>
              <a:rPr lang="de-DE" sz="40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>
                <a:solidFill>
                  <a:schemeClr val="tx1"/>
                </a:solidFill>
                <a:effectLst/>
              </a:rPr>
              <a:t>RNA (</a:t>
            </a:r>
            <a:r>
              <a:rPr lang="de-DE" sz="4000" dirty="0" err="1" smtClean="0">
                <a:solidFill>
                  <a:schemeClr val="tx1"/>
                </a:solidFill>
                <a:effectLst/>
              </a:rPr>
              <a:t>tRNA</a:t>
            </a:r>
            <a:r>
              <a:rPr lang="de-DE" sz="4000" dirty="0" smtClean="0">
                <a:solidFill>
                  <a:schemeClr val="tx1"/>
                </a:solidFill>
                <a:effectLst/>
              </a:rPr>
              <a:t>)</a:t>
            </a:r>
            <a:endParaRPr lang="tr-TR" sz="4000" dirty="0" smtClean="0">
              <a:solidFill>
                <a:schemeClr val="tx1"/>
              </a:solidFill>
              <a:effectLst/>
            </a:endParaRPr>
          </a:p>
          <a:p>
            <a:r>
              <a:rPr lang="de-DE" sz="4000" dirty="0" err="1" smtClean="0">
                <a:solidFill>
                  <a:schemeClr val="tx1"/>
                </a:solidFill>
                <a:effectLst/>
              </a:rPr>
              <a:t>ribosomal</a:t>
            </a:r>
            <a:r>
              <a:rPr lang="de-DE" sz="40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>
                <a:solidFill>
                  <a:schemeClr val="tx1"/>
                </a:solidFill>
                <a:effectLst/>
              </a:rPr>
              <a:t>RNA (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rRNA</a:t>
            </a:r>
            <a:r>
              <a:rPr lang="de-DE" sz="4000" dirty="0">
                <a:solidFill>
                  <a:schemeClr val="tx1"/>
                </a:solidFill>
                <a:effectLst/>
              </a:rPr>
              <a:t>) </a:t>
            </a:r>
            <a:r>
              <a:rPr lang="de-DE" sz="4000" dirty="0" smtClean="0">
                <a:solidFill>
                  <a:schemeClr val="tx1"/>
                </a:solidFill>
                <a:effectLst/>
              </a:rPr>
              <a:t> </a:t>
            </a:r>
            <a:endParaRPr lang="tr-TR" sz="4000" dirty="0" smtClean="0">
              <a:solidFill>
                <a:schemeClr val="tx1"/>
              </a:solidFill>
              <a:effectLst/>
            </a:endParaRPr>
          </a:p>
          <a:p>
            <a:r>
              <a:rPr lang="de-DE" sz="4000" dirty="0" err="1" smtClean="0">
                <a:solidFill>
                  <a:schemeClr val="tx1"/>
                </a:solidFill>
                <a:effectLst/>
              </a:rPr>
              <a:t>mRNA</a:t>
            </a:r>
            <a:r>
              <a:rPr lang="de-DE" sz="40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diğerlerinden</a:t>
            </a:r>
            <a:r>
              <a:rPr lang="de-DE" sz="4000" dirty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daha</a:t>
            </a:r>
            <a:r>
              <a:rPr lang="de-DE" sz="4000" dirty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az</a:t>
            </a:r>
            <a:r>
              <a:rPr lang="de-DE" sz="4000" dirty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stabildir</a:t>
            </a:r>
            <a:r>
              <a:rPr lang="de-DE" sz="4000" dirty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ve</a:t>
            </a:r>
            <a:r>
              <a:rPr lang="de-DE" sz="4000" dirty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hücresel</a:t>
            </a:r>
            <a:r>
              <a:rPr lang="de-DE" sz="4000" dirty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nükleazlarla</a:t>
            </a:r>
            <a:r>
              <a:rPr lang="de-DE" sz="4000" dirty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parçalanabilir</a:t>
            </a:r>
            <a:r>
              <a:rPr lang="de-DE" sz="4000" dirty="0" smtClean="0">
                <a:solidFill>
                  <a:schemeClr val="tx1"/>
                </a:solidFill>
                <a:effectLst/>
              </a:rPr>
              <a:t>.</a:t>
            </a:r>
            <a:endParaRPr lang="tr-TR" sz="4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5484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04652"/>
          </a:xfrm>
          <a:noFill/>
        </p:spPr>
        <p:txBody>
          <a:bodyPr/>
          <a:lstStyle/>
          <a:p>
            <a:pPr algn="ctr"/>
            <a:r>
              <a:rPr lang="de-DE" b="1" dirty="0">
                <a:solidFill>
                  <a:schemeClr val="tx1"/>
                </a:solidFill>
                <a:effectLst/>
              </a:rPr>
              <a:t>RNA </a:t>
            </a:r>
            <a:r>
              <a:rPr lang="de-DE" b="1" dirty="0" err="1" smtClean="0">
                <a:solidFill>
                  <a:schemeClr val="tx1"/>
                </a:solidFill>
                <a:effectLst/>
              </a:rPr>
              <a:t>Polimeraz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040560"/>
          </a:xfrm>
          <a:noFill/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de-DE" sz="2400" dirty="0" smtClean="0">
                <a:solidFill>
                  <a:schemeClr val="tx1"/>
                </a:solidFill>
                <a:effectLst/>
              </a:rPr>
              <a:t>Genetik </a:t>
            </a:r>
            <a:r>
              <a:rPr lang="de-DE" sz="2400" dirty="0" err="1" smtClean="0">
                <a:solidFill>
                  <a:schemeClr val="tx1"/>
                </a:solidFill>
                <a:effectLst/>
              </a:rPr>
              <a:t>bilgi</a:t>
            </a:r>
            <a:r>
              <a:rPr lang="tr-TR" sz="2400" dirty="0" err="1" smtClean="0">
                <a:solidFill>
                  <a:schemeClr val="tx1"/>
                </a:solidFill>
                <a:effectLst/>
              </a:rPr>
              <a:t>yi</a:t>
            </a:r>
            <a:r>
              <a:rPr lang="de-DE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DNA’dan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mRNA’ya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effectLst/>
              </a:rPr>
              <a:t>aktarı</a:t>
            </a:r>
            <a:r>
              <a:rPr lang="tr-TR" sz="2400" dirty="0" smtClean="0">
                <a:solidFill>
                  <a:schemeClr val="tx1"/>
                </a:solidFill>
                <a:effectLst/>
              </a:rPr>
              <a:t>r</a:t>
            </a:r>
            <a:r>
              <a:rPr lang="de-DE" sz="2400" dirty="0" smtClean="0">
                <a:solidFill>
                  <a:schemeClr val="tx1"/>
                </a:solidFill>
                <a:effectLst/>
              </a:rPr>
              <a:t>.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tr-TR" sz="2400" dirty="0" smtClean="0">
                <a:solidFill>
                  <a:schemeClr val="tx1"/>
                </a:solidFill>
                <a:effectLst/>
              </a:rPr>
              <a:t>R</a:t>
            </a:r>
            <a:r>
              <a:rPr lang="de-DE" sz="2400" dirty="0" err="1" smtClean="0">
                <a:solidFill>
                  <a:schemeClr val="tx1"/>
                </a:solidFill>
                <a:effectLst/>
              </a:rPr>
              <a:t>ibonükleotidler</a:t>
            </a:r>
            <a:r>
              <a:rPr lang="de-DE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arasındaki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fosfodiester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bağlarının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oluşumunu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katalistler</a:t>
            </a:r>
            <a:r>
              <a:rPr lang="de-DE" sz="2400" dirty="0">
                <a:solidFill>
                  <a:schemeClr val="tx1"/>
                </a:solidFill>
                <a:effectLst/>
              </a:rPr>
              <a:t>.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de-DE" sz="2400" dirty="0" smtClean="0">
                <a:solidFill>
                  <a:schemeClr val="tx1"/>
                </a:solidFill>
                <a:effectLst/>
              </a:rPr>
              <a:t>RNA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zincirinin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uzaması</a:t>
            </a:r>
            <a:r>
              <a:rPr lang="de-DE" sz="2400" dirty="0">
                <a:solidFill>
                  <a:schemeClr val="tx1"/>
                </a:solidFill>
                <a:effectLst/>
              </a:rPr>
              <a:t>,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DNA’da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olduğu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gibi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ribozun</a:t>
            </a:r>
            <a:r>
              <a:rPr lang="de-DE" sz="2400" dirty="0">
                <a:solidFill>
                  <a:schemeClr val="tx1"/>
                </a:solidFill>
                <a:effectLst/>
              </a:rPr>
              <a:t> 3’ OH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ucuna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nükleotidlerin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ilavesiyle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olmaktadır</a:t>
            </a:r>
            <a:r>
              <a:rPr lang="de-DE" sz="2400" dirty="0">
                <a:solidFill>
                  <a:schemeClr val="tx1"/>
                </a:solidFill>
                <a:effectLst/>
              </a:rPr>
              <a:t>.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fr-FR" sz="2400" dirty="0" smtClean="0">
                <a:solidFill>
                  <a:schemeClr val="tx1"/>
                </a:solidFill>
                <a:effectLst/>
              </a:rPr>
              <a:t>RNA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400" dirty="0">
                <a:solidFill>
                  <a:schemeClr val="tx1"/>
                </a:solidFill>
                <a:effectLst/>
              </a:rPr>
              <a:t>, DNA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gibi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b="1" dirty="0">
                <a:solidFill>
                  <a:schemeClr val="tx1"/>
                </a:solidFill>
                <a:effectLst/>
              </a:rPr>
              <a:t>5' </a:t>
            </a:r>
            <a:r>
              <a:rPr lang="en-GB" sz="2400" b="1" dirty="0">
                <a:solidFill>
                  <a:schemeClr val="tx1"/>
                </a:solidFill>
                <a:effectLst/>
                <a:sym typeface="Wingdings"/>
              </a:rPr>
              <a:t></a:t>
            </a:r>
            <a:r>
              <a:rPr lang="fr-FR" sz="2400" b="1" dirty="0">
                <a:solidFill>
                  <a:schemeClr val="tx1"/>
                </a:solidFill>
                <a:effectLst/>
              </a:rPr>
              <a:t> 3'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yönünde</a:t>
            </a:r>
            <a:r>
              <a:rPr lang="fr-FR" sz="2400" dirty="0">
                <a:solidFill>
                  <a:schemeClr val="tx1"/>
                </a:solidFill>
                <a:effectLst/>
              </a:rPr>
              <a:t> sentez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yapar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ancak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bir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primere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gerek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duymaz</a:t>
            </a:r>
            <a:r>
              <a:rPr lang="fr-FR" sz="2400" dirty="0">
                <a:solidFill>
                  <a:schemeClr val="tx1"/>
                </a:solidFill>
                <a:effectLst/>
              </a:rPr>
              <a:t>.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fr-FR" sz="2400" dirty="0" smtClean="0">
                <a:solidFill>
                  <a:schemeClr val="tx1"/>
                </a:solidFill>
                <a:effectLst/>
              </a:rPr>
              <a:t>DNA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polimerazdan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farklı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olarak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sentezlenen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mRNA'daki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ilk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baz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genellikle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bir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purindir</a:t>
            </a:r>
            <a:r>
              <a:rPr lang="fr-FR" sz="2400" dirty="0">
                <a:solidFill>
                  <a:schemeClr val="tx1"/>
                </a:solidFill>
                <a:effectLst/>
              </a:rPr>
              <a:t>.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fr-FR" sz="2400" dirty="0" smtClean="0">
                <a:solidFill>
                  <a:schemeClr val="tx1"/>
                </a:solidFill>
                <a:effectLst/>
              </a:rPr>
              <a:t>RNA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polimeraz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kalıp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olarak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çift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iplikli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DNA’nın</a:t>
            </a:r>
            <a:r>
              <a:rPr lang="fr-FR" sz="2400" dirty="0">
                <a:solidFill>
                  <a:schemeClr val="tx1"/>
                </a:solidFill>
                <a:effectLst/>
              </a:rPr>
              <a:t> tek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bir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ipliğini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kullanır</a:t>
            </a:r>
            <a:r>
              <a:rPr lang="fr-FR" sz="2400" dirty="0">
                <a:solidFill>
                  <a:schemeClr val="tx1"/>
                </a:solidFill>
                <a:effectLst/>
              </a:rPr>
              <a:t>.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de-DE" sz="2400" dirty="0" err="1" smtClean="0">
                <a:solidFill>
                  <a:schemeClr val="tx1"/>
                </a:solidFill>
                <a:effectLst/>
              </a:rPr>
              <a:t>Genler</a:t>
            </a:r>
            <a:r>
              <a:rPr lang="de-DE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DNA’nın</a:t>
            </a:r>
            <a:r>
              <a:rPr lang="de-DE" sz="2400" dirty="0">
                <a:solidFill>
                  <a:schemeClr val="tx1"/>
                </a:solidFill>
                <a:effectLst/>
              </a:rPr>
              <a:t> her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iki</a:t>
            </a:r>
            <a:r>
              <a:rPr lang="de-DE" sz="2400" dirty="0">
                <a:solidFill>
                  <a:schemeClr val="tx1"/>
                </a:solidFill>
                <a:effectLst/>
              </a:rPr>
              <a:t>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ipliğinde</a:t>
            </a:r>
            <a:r>
              <a:rPr lang="de-DE" sz="2400" dirty="0">
                <a:solidFill>
                  <a:schemeClr val="tx1"/>
                </a:solidFill>
                <a:effectLst/>
              </a:rPr>
              <a:t> de </a:t>
            </a:r>
            <a:r>
              <a:rPr lang="de-DE" sz="2400" dirty="0" err="1">
                <a:solidFill>
                  <a:schemeClr val="tx1"/>
                </a:solidFill>
                <a:effectLst/>
              </a:rPr>
              <a:t>bulunur</a:t>
            </a:r>
            <a:r>
              <a:rPr lang="de-DE" sz="2400" dirty="0" smtClean="0">
                <a:solidFill>
                  <a:schemeClr val="tx1"/>
                </a:solidFill>
                <a:effectLst/>
              </a:rPr>
              <a:t>.</a:t>
            </a:r>
            <a:endParaRPr lang="tr-TR" sz="2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61298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779096" cy="904652"/>
          </a:xfrm>
          <a:noFill/>
        </p:spPr>
        <p:txBody>
          <a:bodyPr/>
          <a:lstStyle/>
          <a:p>
            <a:pPr algn="ctr"/>
            <a:r>
              <a:rPr lang="de-DE" b="1" dirty="0">
                <a:solidFill>
                  <a:schemeClr val="tx1"/>
                </a:solidFill>
                <a:effectLst/>
              </a:rPr>
              <a:t>RNA </a:t>
            </a:r>
            <a:r>
              <a:rPr lang="de-DE" b="1" dirty="0" err="1" smtClean="0">
                <a:solidFill>
                  <a:schemeClr val="tx1"/>
                </a:solidFill>
                <a:effectLst/>
              </a:rPr>
              <a:t>Polimeraz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63688" y="1412776"/>
            <a:ext cx="6923112" cy="5256584"/>
          </a:xfrm>
          <a:noFill/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>
                <a:solidFill>
                  <a:schemeClr val="tx1"/>
                </a:solidFill>
                <a:effectLst/>
              </a:rPr>
              <a:t>K</a:t>
            </a:r>
            <a:r>
              <a:rPr lang="de-DE" dirty="0" err="1" smtClean="0">
                <a:solidFill>
                  <a:schemeClr val="tx1"/>
                </a:solidFill>
                <a:effectLst/>
              </a:rPr>
              <a:t>ompleks</a:t>
            </a:r>
            <a:r>
              <a:rPr lang="de-DE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enzimlerdir</a:t>
            </a:r>
            <a:r>
              <a:rPr lang="de-DE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i="1" dirty="0" smtClean="0">
                <a:solidFill>
                  <a:schemeClr val="tx1"/>
                </a:solidFill>
                <a:effectLst/>
              </a:rPr>
              <a:t>E</a:t>
            </a:r>
            <a:r>
              <a:rPr lang="de-DE" i="1" dirty="0">
                <a:solidFill>
                  <a:schemeClr val="tx1"/>
                </a:solidFill>
                <a:effectLst/>
              </a:rPr>
              <a:t>. </a:t>
            </a:r>
            <a:r>
              <a:rPr lang="de-DE" i="1" dirty="0" err="1" smtClean="0">
                <a:solidFill>
                  <a:schemeClr val="tx1"/>
                </a:solidFill>
                <a:effectLst/>
              </a:rPr>
              <a:t>coli</a:t>
            </a:r>
            <a:r>
              <a:rPr lang="de-DE" dirty="0" err="1" smtClean="0">
                <a:solidFill>
                  <a:schemeClr val="tx1"/>
                </a:solidFill>
                <a:effectLst/>
              </a:rPr>
              <a:t>'de</a:t>
            </a:r>
            <a:r>
              <a:rPr lang="de-DE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dirty="0">
                <a:solidFill>
                  <a:schemeClr val="tx1"/>
                </a:solidFill>
                <a:effectLst/>
              </a:rPr>
              <a:t>β</a:t>
            </a:r>
            <a:r>
              <a:rPr lang="de-DE" dirty="0">
                <a:solidFill>
                  <a:schemeClr val="tx1"/>
                </a:solidFill>
                <a:effectLst/>
              </a:rPr>
              <a:t>, </a:t>
            </a:r>
            <a:r>
              <a:rPr lang="en-GB" dirty="0">
                <a:solidFill>
                  <a:schemeClr val="tx1"/>
                </a:solidFill>
                <a:effectLst/>
              </a:rPr>
              <a:t>β</a:t>
            </a:r>
            <a:r>
              <a:rPr lang="de-DE" dirty="0">
                <a:solidFill>
                  <a:schemeClr val="tx1"/>
                </a:solidFill>
                <a:effectLst/>
              </a:rPr>
              <a:t>’, </a:t>
            </a:r>
            <a:r>
              <a:rPr lang="en-GB" dirty="0">
                <a:solidFill>
                  <a:schemeClr val="tx1"/>
                </a:solidFill>
                <a:effectLst/>
              </a:rPr>
              <a:t>α (2 </a:t>
            </a:r>
            <a:r>
              <a:rPr lang="en-GB" dirty="0" err="1">
                <a:solidFill>
                  <a:schemeClr val="tx1"/>
                </a:solidFill>
                <a:effectLst/>
              </a:rPr>
              <a:t>kopya</a:t>
            </a:r>
            <a:r>
              <a:rPr lang="en-GB" dirty="0">
                <a:solidFill>
                  <a:schemeClr val="tx1"/>
                </a:solidFill>
                <a:effectLst/>
              </a:rPr>
              <a:t>), ω (omega)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ve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en-GB" dirty="0">
                <a:solidFill>
                  <a:schemeClr val="tx1"/>
                </a:solidFill>
                <a:effectLst/>
              </a:rPr>
              <a:t>σ</a:t>
            </a:r>
            <a:r>
              <a:rPr lang="de-DE" dirty="0">
                <a:solidFill>
                  <a:schemeClr val="tx1"/>
                </a:solidFill>
                <a:effectLst/>
              </a:rPr>
              <a:t> (</a:t>
            </a:r>
            <a:r>
              <a:rPr lang="de-DE" dirty="0" err="1">
                <a:solidFill>
                  <a:schemeClr val="tx1"/>
                </a:solidFill>
                <a:effectLst/>
              </a:rPr>
              <a:t>sigma</a:t>
            </a:r>
            <a:r>
              <a:rPr lang="de-DE" dirty="0">
                <a:solidFill>
                  <a:schemeClr val="tx1"/>
                </a:solidFill>
                <a:effectLst/>
              </a:rPr>
              <a:t>) </a:t>
            </a:r>
            <a:r>
              <a:rPr lang="de-DE" dirty="0" err="1">
                <a:solidFill>
                  <a:schemeClr val="tx1"/>
                </a:solidFill>
                <a:effectLst/>
              </a:rPr>
              <a:t>olmak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üzere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beş</a:t>
            </a:r>
            <a:r>
              <a:rPr lang="de-DE" dirty="0">
                <a:solidFill>
                  <a:schemeClr val="tx1"/>
                </a:solidFill>
                <a:effectLst/>
              </a:rPr>
              <a:t> alt </a:t>
            </a:r>
            <a:r>
              <a:rPr lang="de-DE" dirty="0" err="1">
                <a:solidFill>
                  <a:schemeClr val="tx1"/>
                </a:solidFill>
                <a:effectLst/>
              </a:rPr>
              <a:t>ünite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içerir</a:t>
            </a:r>
            <a:r>
              <a:rPr lang="de-DE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dirty="0" err="1" smtClean="0">
                <a:solidFill>
                  <a:schemeClr val="tx1"/>
                </a:solidFill>
                <a:effectLst/>
              </a:rPr>
              <a:t>Bu</a:t>
            </a:r>
            <a:r>
              <a:rPr lang="de-DE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dirty="0">
                <a:solidFill>
                  <a:schemeClr val="tx1"/>
                </a:solidFill>
                <a:effectLst/>
              </a:rPr>
              <a:t>alt </a:t>
            </a:r>
            <a:r>
              <a:rPr lang="de-DE" dirty="0" err="1">
                <a:solidFill>
                  <a:schemeClr val="tx1"/>
                </a:solidFill>
                <a:effectLst/>
              </a:rPr>
              <a:t>ünitelerin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hepsi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birleşerek</a:t>
            </a:r>
            <a:r>
              <a:rPr lang="de-DE" dirty="0">
                <a:solidFill>
                  <a:schemeClr val="tx1"/>
                </a:solidFill>
                <a:effectLst/>
              </a:rPr>
              <a:t>, </a:t>
            </a:r>
            <a:r>
              <a:rPr lang="de-DE" dirty="0" err="1">
                <a:solidFill>
                  <a:schemeClr val="tx1"/>
                </a:solidFill>
                <a:effectLst/>
              </a:rPr>
              <a:t>holoenzim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olarak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adlandırılan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enzimin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aktif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formunu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oluştururlar</a:t>
            </a:r>
            <a:r>
              <a:rPr lang="de-DE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dirty="0" smtClean="0">
                <a:solidFill>
                  <a:schemeClr val="tx1"/>
                </a:solidFill>
                <a:effectLst/>
              </a:rPr>
              <a:t>Sigma </a:t>
            </a:r>
            <a:r>
              <a:rPr lang="de-DE" dirty="0" err="1">
                <a:solidFill>
                  <a:schemeClr val="tx1"/>
                </a:solidFill>
                <a:effectLst/>
              </a:rPr>
              <a:t>faktörü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bu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enzimden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kolayca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ayrılabilir</a:t>
            </a:r>
            <a:r>
              <a:rPr lang="de-DE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de-DE" dirty="0" err="1" smtClean="0">
                <a:solidFill>
                  <a:schemeClr val="tx1"/>
                </a:solidFill>
                <a:effectLst/>
              </a:rPr>
              <a:t>Sigmanın</a:t>
            </a:r>
            <a:r>
              <a:rPr lang="de-DE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rolü</a:t>
            </a:r>
            <a:r>
              <a:rPr lang="de-DE" dirty="0">
                <a:solidFill>
                  <a:schemeClr val="tx1"/>
                </a:solidFill>
                <a:effectLst/>
              </a:rPr>
              <a:t> RNA </a:t>
            </a:r>
            <a:r>
              <a:rPr lang="de-DE" dirty="0" err="1">
                <a:solidFill>
                  <a:schemeClr val="tx1"/>
                </a:solidFill>
                <a:effectLst/>
              </a:rPr>
              <a:t>sentezinin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başlaması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için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DNA'daki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uygun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bölgeyi</a:t>
            </a:r>
            <a:r>
              <a:rPr lang="de-DE" dirty="0">
                <a:solidFill>
                  <a:schemeClr val="tx1"/>
                </a:solidFill>
                <a:effectLst/>
              </a:rPr>
              <a:t> </a:t>
            </a:r>
            <a:r>
              <a:rPr lang="de-DE" dirty="0" err="1">
                <a:solidFill>
                  <a:schemeClr val="tx1"/>
                </a:solidFill>
                <a:effectLst/>
              </a:rPr>
              <a:t>tanımaktır</a:t>
            </a:r>
            <a:r>
              <a:rPr lang="de-DE" dirty="0">
                <a:solidFill>
                  <a:schemeClr val="tx1"/>
                </a:solidFill>
                <a:effectLst/>
              </a:rPr>
              <a:t>. </a:t>
            </a:r>
            <a:endParaRPr lang="tr-TR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1670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73941"/>
            <a:ext cx="8229600" cy="3496940"/>
          </a:xfrm>
          <a:noFill/>
        </p:spPr>
        <p:txBody>
          <a:bodyPr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effectLst/>
              </a:rPr>
              <a:t>Gen</a:t>
            </a:r>
            <a:r>
              <a:rPr lang="tr-TR" b="1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dirty="0" smtClean="0">
                <a:solidFill>
                  <a:schemeClr val="tx1"/>
                </a:solidFill>
                <a:effectLst/>
              </a:rPr>
              <a:t>son </a:t>
            </a:r>
            <a:r>
              <a:rPr lang="en-GB" dirty="0" err="1">
                <a:solidFill>
                  <a:schemeClr val="tx1"/>
                </a:solidFill>
                <a:effectLst/>
              </a:rPr>
              <a:t>ürünü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bir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polipeptid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veya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bir</a:t>
            </a:r>
            <a:r>
              <a:rPr lang="en-GB" dirty="0">
                <a:solidFill>
                  <a:schemeClr val="tx1"/>
                </a:solidFill>
                <a:effectLst/>
              </a:rPr>
              <a:t> RNA </a:t>
            </a:r>
            <a:r>
              <a:rPr lang="en-GB" dirty="0" err="1">
                <a:solidFill>
                  <a:schemeClr val="tx1"/>
                </a:solidFill>
                <a:effectLst/>
              </a:rPr>
              <a:t>molekülü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olabilen</a:t>
            </a:r>
            <a:r>
              <a:rPr lang="en-GB" dirty="0">
                <a:solidFill>
                  <a:schemeClr val="tx1"/>
                </a:solidFill>
                <a:effectLst/>
              </a:rPr>
              <a:t> </a:t>
            </a:r>
            <a:r>
              <a:rPr lang="en-GB" dirty="0" err="1">
                <a:solidFill>
                  <a:schemeClr val="tx1"/>
                </a:solidFill>
                <a:effectLst/>
              </a:rPr>
              <a:t>bir</a:t>
            </a:r>
            <a:r>
              <a:rPr lang="en-GB" dirty="0">
                <a:solidFill>
                  <a:schemeClr val="tx1"/>
                </a:solidFill>
                <a:effectLst/>
              </a:rPr>
              <a:t> DNA </a:t>
            </a:r>
            <a:r>
              <a:rPr lang="en-GB" dirty="0" err="1">
                <a:solidFill>
                  <a:schemeClr val="tx1"/>
                </a:solidFill>
                <a:effectLst/>
              </a:rPr>
              <a:t>bölgesidir</a:t>
            </a:r>
            <a:r>
              <a:rPr lang="en-GB" dirty="0">
                <a:solidFill>
                  <a:schemeClr val="tx1"/>
                </a:solidFill>
                <a:effectLst/>
              </a:rPr>
              <a:t>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effectLst/>
              </a:rPr>
              <a:t> </a:t>
            </a:r>
            <a:endParaRPr lang="tr-TR" dirty="0">
              <a:effectLst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5629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484784"/>
            <a:ext cx="7499176" cy="4535016"/>
          </a:xfrm>
          <a:noFill/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err="1">
                <a:solidFill>
                  <a:schemeClr val="tx1"/>
                </a:solidFill>
                <a:effectLst/>
              </a:rPr>
              <a:t>Genetik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kodda</a:t>
            </a:r>
            <a:r>
              <a:rPr lang="fr-FR" dirty="0">
                <a:solidFill>
                  <a:schemeClr val="tx1"/>
                </a:solidFill>
                <a:effectLst/>
              </a:rPr>
              <a:t> 20 </a:t>
            </a:r>
            <a:r>
              <a:rPr lang="fr-FR" dirty="0" err="1">
                <a:solidFill>
                  <a:schemeClr val="tx1"/>
                </a:solidFill>
                <a:effectLst/>
              </a:rPr>
              <a:t>amino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asit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için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kodon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bulunur</a:t>
            </a:r>
            <a:r>
              <a:rPr lang="fr-FR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solidFill>
                  <a:schemeClr val="tx1"/>
                </a:solidFill>
                <a:effectLst/>
              </a:rPr>
              <a:t>A</a:t>
            </a:r>
            <a:r>
              <a:rPr lang="fr-FR" dirty="0" err="1" smtClean="0">
                <a:solidFill>
                  <a:schemeClr val="tx1"/>
                </a:solidFill>
                <a:effectLst/>
              </a:rPr>
              <a:t>mino</a:t>
            </a:r>
            <a:r>
              <a:rPr lang="fr-FR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dirty="0" err="1" smtClean="0">
                <a:solidFill>
                  <a:schemeClr val="tx1"/>
                </a:solidFill>
                <a:effectLst/>
              </a:rPr>
              <a:t>asit</a:t>
            </a:r>
            <a:r>
              <a:rPr lang="tr-TR" dirty="0" err="1" smtClean="0">
                <a:solidFill>
                  <a:schemeClr val="tx1"/>
                </a:solidFill>
                <a:effectLst/>
              </a:rPr>
              <a:t>ler</a:t>
            </a:r>
            <a:r>
              <a:rPr lang="fr-FR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dirty="0" smtClean="0">
                <a:solidFill>
                  <a:schemeClr val="tx1"/>
                </a:solidFill>
                <a:effectLst/>
              </a:rPr>
              <a:t>m</a:t>
            </a:r>
            <a:r>
              <a:rPr lang="fr-FR" dirty="0" err="1" smtClean="0">
                <a:solidFill>
                  <a:schemeClr val="tx1"/>
                </a:solidFill>
                <a:effectLst/>
              </a:rPr>
              <a:t>odifiye</a:t>
            </a:r>
            <a:r>
              <a:rPr lang="fr-FR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dirty="0" err="1" smtClean="0">
                <a:solidFill>
                  <a:schemeClr val="tx1"/>
                </a:solidFill>
                <a:effectLst/>
              </a:rPr>
              <a:t>edile</a:t>
            </a:r>
            <a:r>
              <a:rPr lang="tr-TR" dirty="0" smtClean="0">
                <a:solidFill>
                  <a:schemeClr val="tx1"/>
                </a:solidFill>
                <a:effectLst/>
              </a:rPr>
              <a:t>bilir ve</a:t>
            </a:r>
            <a:r>
              <a:rPr lang="fr-FR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dirty="0" err="1" smtClean="0">
                <a:solidFill>
                  <a:schemeClr val="tx1"/>
                </a:solidFill>
                <a:effectLst/>
              </a:rPr>
              <a:t>postranslasyonal</a:t>
            </a:r>
            <a:r>
              <a:rPr lang="fr-FR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modifikasyon</a:t>
            </a:r>
            <a:r>
              <a:rPr lang="fr-FR" dirty="0">
                <a:solidFill>
                  <a:schemeClr val="tx1"/>
                </a:solidFill>
                <a:effectLst/>
              </a:rPr>
              <a:t> ile </a:t>
            </a:r>
            <a:r>
              <a:rPr lang="fr-FR" dirty="0" err="1">
                <a:solidFill>
                  <a:schemeClr val="tx1"/>
                </a:solidFill>
                <a:effectLst/>
              </a:rPr>
              <a:t>protein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yapısına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katılır</a:t>
            </a:r>
            <a:r>
              <a:rPr lang="fr-FR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fr-FR" dirty="0">
                <a:solidFill>
                  <a:schemeClr val="tx1"/>
                </a:solidFill>
                <a:effectLst/>
              </a:rPr>
              <a:t>21. </a:t>
            </a:r>
            <a:r>
              <a:rPr lang="fr-FR" dirty="0" err="1">
                <a:solidFill>
                  <a:schemeClr val="tx1"/>
                </a:solidFill>
                <a:effectLst/>
              </a:rPr>
              <a:t>amino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asit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b="1" dirty="0" err="1" smtClean="0">
                <a:solidFill>
                  <a:schemeClr val="tx1"/>
                </a:solidFill>
                <a:effectLst/>
              </a:rPr>
              <a:t>Selenosistein</a:t>
            </a:r>
            <a:r>
              <a:rPr lang="fr-FR" dirty="0">
                <a:solidFill>
                  <a:schemeClr val="tx1"/>
                </a:solidFill>
                <a:effectLst/>
              </a:rPr>
              <a:t>, </a:t>
            </a:r>
            <a:r>
              <a:rPr lang="fr-FR" dirty="0" err="1">
                <a:solidFill>
                  <a:schemeClr val="tx1"/>
                </a:solidFill>
                <a:effectLst/>
              </a:rPr>
              <a:t>sistein</a:t>
            </a:r>
            <a:r>
              <a:rPr lang="fr-FR" dirty="0">
                <a:solidFill>
                  <a:schemeClr val="tx1"/>
                </a:solidFill>
                <a:effectLst/>
              </a:rPr>
              <a:t> ile </a:t>
            </a:r>
            <a:r>
              <a:rPr lang="fr-FR" dirty="0" err="1">
                <a:solidFill>
                  <a:schemeClr val="tx1"/>
                </a:solidFill>
                <a:effectLst/>
              </a:rPr>
              <a:t>aynı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yapıdadır</a:t>
            </a:r>
            <a:r>
              <a:rPr lang="fr-FR" dirty="0">
                <a:solidFill>
                  <a:schemeClr val="tx1"/>
                </a:solidFill>
                <a:effectLst/>
              </a:rPr>
              <a:t>, </a:t>
            </a:r>
            <a:r>
              <a:rPr lang="fr-FR" dirty="0" err="1">
                <a:solidFill>
                  <a:schemeClr val="tx1"/>
                </a:solidFill>
                <a:effectLst/>
              </a:rPr>
              <a:t>sadece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sülfür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atomu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yerine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selenosisteinde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selenyum</a:t>
            </a:r>
            <a:r>
              <a:rPr lang="fr-FR" dirty="0">
                <a:solidFill>
                  <a:schemeClr val="tx1"/>
                </a:solidFill>
                <a:effectLst/>
              </a:rPr>
              <a:t> </a:t>
            </a:r>
            <a:r>
              <a:rPr lang="fr-FR" dirty="0" err="1">
                <a:solidFill>
                  <a:schemeClr val="tx1"/>
                </a:solidFill>
                <a:effectLst/>
              </a:rPr>
              <a:t>vardır</a:t>
            </a:r>
            <a:r>
              <a:rPr lang="fr-FR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  <a:effectLst/>
              </a:rPr>
              <a:t>UGA </a:t>
            </a:r>
            <a:r>
              <a:rPr lang="tr-TR" dirty="0" smtClean="0">
                <a:solidFill>
                  <a:schemeClr val="tx1"/>
                </a:solidFill>
                <a:effectLst/>
              </a:rPr>
              <a:t>durdurucu </a:t>
            </a:r>
            <a:r>
              <a:rPr lang="fr-FR" dirty="0" err="1" smtClean="0">
                <a:solidFill>
                  <a:schemeClr val="tx1"/>
                </a:solidFill>
                <a:effectLst/>
              </a:rPr>
              <a:t>kodonu</a:t>
            </a:r>
            <a:r>
              <a:rPr lang="fr-FR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dirty="0" err="1" smtClean="0">
                <a:solidFill>
                  <a:schemeClr val="tx1"/>
                </a:solidFill>
                <a:effectLst/>
              </a:rPr>
              <a:t>kodlar</a:t>
            </a:r>
            <a:r>
              <a:rPr lang="fr-FR" dirty="0">
                <a:solidFill>
                  <a:schemeClr val="tx1"/>
                </a:solidFill>
                <a:effectLst/>
              </a:rPr>
              <a:t>. </a:t>
            </a:r>
            <a:endParaRPr lang="tr-TR" dirty="0" smtClean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0354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47664" y="1916832"/>
            <a:ext cx="7139136" cy="3528392"/>
          </a:xfrm>
          <a:noFill/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err="1" smtClean="0">
                <a:solidFill>
                  <a:schemeClr val="tx1"/>
                </a:solidFill>
                <a:effectLst/>
              </a:rPr>
              <a:t>Pirolizin</a:t>
            </a:r>
            <a:r>
              <a:rPr lang="tr-TR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smtClean="0">
                <a:solidFill>
                  <a:schemeClr val="tx1"/>
                </a:solidFill>
                <a:effectLst/>
              </a:rPr>
              <a:t>de </a:t>
            </a:r>
            <a:r>
              <a:rPr lang="fr-FR" sz="2400" dirty="0" err="1" smtClean="0">
                <a:solidFill>
                  <a:schemeClr val="tx1"/>
                </a:solidFill>
                <a:effectLst/>
              </a:rPr>
              <a:t>lizinden</a:t>
            </a:r>
            <a:r>
              <a:rPr lang="fr-FR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farklı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olarak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bir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aromatik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halka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effectLst/>
              </a:rPr>
              <a:t>bulun</a:t>
            </a:r>
            <a:r>
              <a:rPr lang="tr-TR" sz="2400" dirty="0" smtClean="0">
                <a:solidFill>
                  <a:schemeClr val="tx1"/>
                </a:solidFill>
                <a:effectLst/>
              </a:rPr>
              <a:t>u</a:t>
            </a:r>
            <a:r>
              <a:rPr lang="fr-FR" sz="2400" dirty="0" smtClean="0">
                <a:solidFill>
                  <a:schemeClr val="tx1"/>
                </a:solidFill>
                <a:effectLst/>
              </a:rPr>
              <a:t>r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ve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solidFill>
                  <a:schemeClr val="tx1"/>
                </a:solidFill>
                <a:effectLst/>
              </a:rPr>
              <a:t>UAG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durdurucu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kodonu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tarafından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effectLst/>
              </a:rPr>
              <a:t>kodlanır</a:t>
            </a:r>
            <a:r>
              <a:rPr lang="fr-FR" sz="2400" dirty="0">
                <a:solidFill>
                  <a:schemeClr val="tx1"/>
                </a:solidFill>
                <a:effectLst/>
              </a:rPr>
              <a:t>. </a:t>
            </a:r>
            <a:endParaRPr lang="tr-TR" sz="24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fr-FR" sz="2400" dirty="0" err="1" smtClean="0">
                <a:solidFill>
                  <a:schemeClr val="tx1"/>
                </a:solidFill>
                <a:effectLst/>
              </a:rPr>
              <a:t>Arke</a:t>
            </a:r>
            <a:r>
              <a:rPr lang="fr-FR" sz="2400" dirty="0" smtClean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ve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bakterilerde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bulunan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kendine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özgü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tRNA’sı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olan</a:t>
            </a:r>
            <a:r>
              <a:rPr lang="fr-FR" sz="2400" dirty="0">
                <a:solidFill>
                  <a:schemeClr val="tx1"/>
                </a:solidFill>
                <a:effectLst/>
              </a:rPr>
              <a:t> bu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amino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asit</a:t>
            </a:r>
            <a:r>
              <a:rPr lang="fr-FR" sz="2400" dirty="0">
                <a:solidFill>
                  <a:schemeClr val="tx1"/>
                </a:solidFill>
                <a:effectLst/>
              </a:rPr>
              <a:t>,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ilk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olarak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metanojenik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arkelerde</a:t>
            </a:r>
            <a:r>
              <a:rPr lang="fr-FR" sz="2400" dirty="0">
                <a:solidFill>
                  <a:schemeClr val="tx1"/>
                </a:solidFill>
                <a:effectLst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</a:rPr>
              <a:t>belirlenmiştir</a:t>
            </a:r>
            <a:r>
              <a:rPr lang="fr-FR" sz="2400" dirty="0">
                <a:solidFill>
                  <a:schemeClr val="tx1"/>
                </a:solidFill>
                <a:effectLst/>
              </a:rPr>
              <a:t>. </a:t>
            </a:r>
            <a:endParaRPr lang="tr-TR" sz="2400" dirty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21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47663" y="548680"/>
            <a:ext cx="7572673" cy="760636"/>
          </a:xfrm>
          <a:noFill/>
        </p:spPr>
        <p:txBody>
          <a:bodyPr>
            <a:normAutofit fontScale="90000"/>
          </a:bodyPr>
          <a:lstStyle/>
          <a:p>
            <a:r>
              <a:rPr lang="de-DE" sz="4000" b="1" dirty="0" err="1">
                <a:solidFill>
                  <a:schemeClr val="tx1"/>
                </a:solidFill>
                <a:effectLst/>
              </a:rPr>
              <a:t>reading</a:t>
            </a:r>
            <a:r>
              <a:rPr lang="de-DE" sz="4000" b="1" dirty="0">
                <a:solidFill>
                  <a:schemeClr val="tx1"/>
                </a:solidFill>
                <a:effectLst/>
              </a:rPr>
              <a:t> </a:t>
            </a:r>
            <a:r>
              <a:rPr lang="de-DE" sz="4000" b="1" dirty="0" err="1">
                <a:solidFill>
                  <a:schemeClr val="tx1"/>
                </a:solidFill>
                <a:effectLst/>
              </a:rPr>
              <a:t>frame</a:t>
            </a:r>
            <a:r>
              <a:rPr lang="de-DE" sz="4000" b="1" dirty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>
                <a:solidFill>
                  <a:schemeClr val="tx1"/>
                </a:solidFill>
                <a:effectLst/>
              </a:rPr>
              <a:t>(RF,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okuma</a:t>
            </a:r>
            <a:r>
              <a:rPr lang="de-DE" sz="4000" dirty="0">
                <a:solidFill>
                  <a:schemeClr val="tx1"/>
                </a:solidFill>
                <a:effectLst/>
              </a:rPr>
              <a:t> </a:t>
            </a:r>
            <a:r>
              <a:rPr lang="de-DE" sz="4000" dirty="0" err="1">
                <a:solidFill>
                  <a:schemeClr val="tx1"/>
                </a:solidFill>
                <a:effectLst/>
              </a:rPr>
              <a:t>kalıbı</a:t>
            </a:r>
            <a:r>
              <a:rPr lang="de-DE" sz="4000" dirty="0">
                <a:solidFill>
                  <a:schemeClr val="tx1"/>
                </a:solidFill>
                <a:effectLst/>
              </a:rPr>
              <a:t>)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51720" y="1700808"/>
            <a:ext cx="6480720" cy="4535016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de-DE" sz="2800" dirty="0" err="1">
                <a:solidFill>
                  <a:schemeClr val="tx1"/>
                </a:solidFill>
                <a:effectLst/>
              </a:rPr>
              <a:t>mRNA’da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başlatıcı</a:t>
            </a:r>
            <a:r>
              <a:rPr lang="de-DE" sz="2800" dirty="0">
                <a:solidFill>
                  <a:schemeClr val="tx1"/>
                </a:solidFill>
                <a:effectLst/>
              </a:rPr>
              <a:t> AUG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kodonundan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sonra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çeşitli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amino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asitleri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kodlayan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kodonlar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daha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sonra</a:t>
            </a:r>
            <a:r>
              <a:rPr lang="de-DE" sz="2800" dirty="0">
                <a:solidFill>
                  <a:schemeClr val="tx1"/>
                </a:solidFill>
                <a:effectLst/>
              </a:rPr>
              <a:t> da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durdurucu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kodon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bulunur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Böyle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dizi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b="1" dirty="0" err="1">
                <a:solidFill>
                  <a:schemeClr val="tx1"/>
                </a:solidFill>
                <a:effectLst/>
              </a:rPr>
              <a:t>reading</a:t>
            </a:r>
            <a:r>
              <a:rPr lang="de-DE" sz="2800" b="1" dirty="0">
                <a:solidFill>
                  <a:schemeClr val="tx1"/>
                </a:solidFill>
                <a:effectLst/>
              </a:rPr>
              <a:t> </a:t>
            </a:r>
            <a:r>
              <a:rPr lang="de-DE" sz="2800" b="1" dirty="0" err="1">
                <a:solidFill>
                  <a:schemeClr val="tx1"/>
                </a:solidFill>
                <a:effectLst/>
              </a:rPr>
              <a:t>frame</a:t>
            </a:r>
            <a:r>
              <a:rPr lang="de-DE" sz="2800" b="1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>
                <a:solidFill>
                  <a:schemeClr val="tx1"/>
                </a:solidFill>
                <a:effectLst/>
              </a:rPr>
              <a:t>(RF,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okuma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kalıbı</a:t>
            </a:r>
            <a:r>
              <a:rPr lang="de-DE" sz="2800" dirty="0">
                <a:solidFill>
                  <a:schemeClr val="tx1"/>
                </a:solidFill>
                <a:effectLst/>
              </a:rPr>
              <a:t>)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olarak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adlandırılır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061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688628"/>
          </a:xfrm>
          <a:noFill/>
        </p:spPr>
        <p:txBody>
          <a:bodyPr/>
          <a:lstStyle/>
          <a:p>
            <a:r>
              <a:rPr lang="de-DE" sz="2800" b="1" dirty="0">
                <a:solidFill>
                  <a:schemeClr val="tx1"/>
                </a:solidFill>
                <a:effectLst/>
              </a:rPr>
              <a:t>Open Reading Frame</a:t>
            </a:r>
            <a:r>
              <a:rPr lang="de-DE" sz="2800" dirty="0">
                <a:solidFill>
                  <a:schemeClr val="tx1"/>
                </a:solidFill>
                <a:effectLst/>
              </a:rPr>
              <a:t> (</a:t>
            </a:r>
            <a:r>
              <a:rPr lang="de-DE" sz="2800" b="1" dirty="0">
                <a:solidFill>
                  <a:schemeClr val="tx1"/>
                </a:solidFill>
                <a:effectLst/>
              </a:rPr>
              <a:t>ORF</a:t>
            </a:r>
            <a:r>
              <a:rPr lang="de-DE" sz="2800" dirty="0">
                <a:solidFill>
                  <a:schemeClr val="tx1"/>
                </a:solidFill>
                <a:effectLst/>
              </a:rPr>
              <a:t>,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açık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okuma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kalıbı</a:t>
            </a:r>
            <a:r>
              <a:rPr lang="de-DE" sz="2800" dirty="0">
                <a:solidFill>
                  <a:schemeClr val="tx1"/>
                </a:solidFill>
                <a:effectLst/>
              </a:rPr>
              <a:t>)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51040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de-DE" sz="2800" dirty="0" smtClean="0">
                <a:solidFill>
                  <a:schemeClr val="tx1"/>
                </a:solidFill>
                <a:effectLst/>
              </a:rPr>
              <a:t>Genom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dizi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 smtClean="0">
                <a:solidFill>
                  <a:schemeClr val="tx1"/>
                </a:solidFill>
                <a:effectLst/>
              </a:rPr>
              <a:t>analizleri</a:t>
            </a:r>
            <a:r>
              <a:rPr lang="tr-TR" sz="2800" dirty="0" err="1" smtClean="0">
                <a:solidFill>
                  <a:schemeClr val="tx1"/>
                </a:solidFill>
                <a:effectLst/>
              </a:rPr>
              <a:t>nde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 smtClean="0">
                <a:solidFill>
                  <a:schemeClr val="tx1"/>
                </a:solidFill>
                <a:effectLst/>
              </a:rPr>
              <a:t>protein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şifreleyen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genlerin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yerlerinin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belirlenmesi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çok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önemlidir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Eğer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de-DE" sz="2800" dirty="0">
                <a:solidFill>
                  <a:schemeClr val="tx1"/>
                </a:solidFill>
                <a:effectLst/>
              </a:rPr>
              <a:t> RNA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transkribe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edilebiliyorsa</a:t>
            </a:r>
            <a:r>
              <a:rPr lang="de-DE" sz="2800" dirty="0">
                <a:solidFill>
                  <a:schemeClr val="tx1"/>
                </a:solidFill>
                <a:effectLst/>
              </a:rPr>
              <a:t>,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DNA’nın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parçası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mutlaka</a:t>
            </a:r>
            <a:r>
              <a:rPr lang="de-DE" sz="2800" dirty="0">
                <a:solidFill>
                  <a:schemeClr val="tx1"/>
                </a:solidFill>
                <a:effectLst/>
              </a:rPr>
              <a:t> ORF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içerir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de-DE" sz="2800" dirty="0" smtClean="0">
                <a:solidFill>
                  <a:schemeClr val="tx1"/>
                </a:solidFill>
                <a:effectLst/>
              </a:rPr>
              <a:t>Yani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başlama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kodonu</a:t>
            </a:r>
            <a:r>
              <a:rPr lang="de-DE" sz="2800" dirty="0">
                <a:solidFill>
                  <a:schemeClr val="tx1"/>
                </a:solidFill>
                <a:effectLst/>
              </a:rPr>
              <a:t>,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amino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asitleri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kodlayan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kodonlar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ve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bir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durdurucu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kodon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DNA’da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bulunur</a:t>
            </a:r>
            <a:r>
              <a:rPr lang="de-DE" sz="2800" dirty="0">
                <a:solidFill>
                  <a:schemeClr val="tx1"/>
                </a:solidFill>
                <a:effectLst/>
              </a:rPr>
              <a:t>. </a:t>
            </a:r>
            <a:endParaRPr lang="tr-TR" sz="2800" dirty="0" smtClean="0">
              <a:solidFill>
                <a:schemeClr val="tx1"/>
              </a:solidFill>
              <a:effectLst/>
            </a:endParaRPr>
          </a:p>
          <a:p>
            <a:pPr>
              <a:lnSpc>
                <a:spcPct val="160000"/>
              </a:lnSpc>
            </a:pPr>
            <a:r>
              <a:rPr lang="de-DE" sz="2800" dirty="0" err="1" smtClean="0">
                <a:solidFill>
                  <a:schemeClr val="tx1"/>
                </a:solidFill>
                <a:effectLst/>
              </a:rPr>
              <a:t>Bir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protein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şifrelesin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yada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şifrelemesin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DNA’daki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böyle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ORF’lerin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belirlenmesi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genetik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mühendisliği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çalışmalarında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son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derece</a:t>
            </a:r>
            <a:r>
              <a:rPr lang="de-DE" sz="2800" dirty="0">
                <a:solidFill>
                  <a:schemeClr val="tx1"/>
                </a:solidFill>
                <a:effectLst/>
              </a:rPr>
              <a:t> </a:t>
            </a:r>
            <a:r>
              <a:rPr lang="de-DE" sz="2800" dirty="0" err="1">
                <a:solidFill>
                  <a:schemeClr val="tx1"/>
                </a:solidFill>
                <a:effectLst/>
              </a:rPr>
              <a:t>önemlidir</a:t>
            </a:r>
            <a:r>
              <a:rPr lang="de-DE" sz="2800" dirty="0" smtClean="0">
                <a:solidFill>
                  <a:schemeClr val="tx1"/>
                </a:solidFill>
                <a:effectLst/>
              </a:rPr>
              <a:t>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573620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6288</TotalTime>
  <Words>583</Words>
  <Application>Microsoft Office PowerPoint</Application>
  <PresentationFormat>Ekran Gösterisi (4:3)</PresentationFormat>
  <Paragraphs>59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Tahoma</vt:lpstr>
      <vt:lpstr>Wingdings</vt:lpstr>
      <vt:lpstr>Wingdings 3</vt:lpstr>
      <vt:lpstr>Duman</vt:lpstr>
      <vt:lpstr>RNA YAPI VE FONKSİYONU</vt:lpstr>
      <vt:lpstr>RNA YAPI VE FONKSİYONU</vt:lpstr>
      <vt:lpstr>RNA Polimeraz</vt:lpstr>
      <vt:lpstr>RNA Polimeraz</vt:lpstr>
      <vt:lpstr>Gen, son ürünü bir polipeptid veya bir RNA molekülü olabilen bir DNA bölgesidir.</vt:lpstr>
      <vt:lpstr>PowerPoint Sunusu</vt:lpstr>
      <vt:lpstr>PowerPoint Sunusu</vt:lpstr>
      <vt:lpstr>reading frame (RF, okuma kalıbı)</vt:lpstr>
      <vt:lpstr>Open Reading Frame (ORF, açık okuma kalıbı)</vt:lpstr>
      <vt:lpstr>Transfer RNA </vt:lpstr>
      <vt:lpstr>PowerPoint Sunusu</vt:lpstr>
      <vt:lpstr>PowerPoint Sunusu</vt:lpstr>
      <vt:lpstr>Sentezin sonlanması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onur</dc:creator>
  <cp:lastModifiedBy>gönül dönmez</cp:lastModifiedBy>
  <cp:revision>613</cp:revision>
  <dcterms:created xsi:type="dcterms:W3CDTF">2005-03-28T14:51:35Z</dcterms:created>
  <dcterms:modified xsi:type="dcterms:W3CDTF">2019-12-16T11:40:00Z</dcterms:modified>
</cp:coreProperties>
</file>