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4" r:id="rId7"/>
    <p:sldId id="265" r:id="rId8"/>
    <p:sldId id="260" r:id="rId9"/>
    <p:sldId id="266" r:id="rId10"/>
    <p:sldId id="267" r:id="rId11"/>
    <p:sldId id="268" r:id="rId12"/>
    <p:sldId id="26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Aile </a:t>
            </a:r>
            <a:r>
              <a:rPr lang="tr-TR" sz="3000" dirty="0">
                <a:solidFill>
                  <a:schemeClr val="tx1"/>
                </a:solidFill>
                <a:latin typeface="Calibri" pitchFamily="34" charset="0"/>
                <a:cs typeface="Calibri" pitchFamily="34" charset="0"/>
              </a:rPr>
              <a:t>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 danışmanlığı kuramları</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r>
              <a:rPr lang="tr-TR" b="1" dirty="0"/>
              <a:t>1.3. Yetişkin (Y) Benlik Durumu:</a:t>
            </a:r>
            <a:endParaRPr lang="tr-TR" dirty="0"/>
          </a:p>
          <a:p>
            <a:r>
              <a:rPr lang="tr-TR" dirty="0"/>
              <a:t>Şu andaki gerçeğe uygun olan ve diğer iki kategoriden özerk duygu, düşünce ve davranış örüntüleri takımıdır. Çocuk ego durumundan farklı olarak, nesnel verileri işleyerek yaşamda karşılaşılan her türlü problemin çözümüne yönelik yaşantılardan oluşmaktadır. Yetişkin ego durumu geçmişe yönelik değil de şu ana yönelik olduğundan, ebeveyn ego durumundan da farklıdır. </a:t>
            </a:r>
          </a:p>
          <a:p>
            <a:r>
              <a:rPr lang="tr-TR" dirty="0"/>
              <a:t>Bir kimse başkalarına ve çevresine tepkide bulunurken veya uyarıcı gönderirken, eğer bu kayıtlarını harekete geçirecek şekilde enerjisini yönlendiriyorsa veya bu kayıtlardakine benzer yeni yaşantılar içindeyse yetişkin ego durumundadır.</a:t>
            </a:r>
          </a:p>
        </p:txBody>
      </p:sp>
    </p:spTree>
    <p:extLst>
      <p:ext uri="{BB962C8B-B14F-4D97-AF65-F5344CB8AC3E}">
        <p14:creationId xmlns:p14="http://schemas.microsoft.com/office/powerpoint/2010/main" val="324388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a:t>Ego durumları, şu anda yaşamakta olan gerçek bir kimseyi ve bu kimsenin daha önceki yaşantılarının tümünü temsil etmektedir. Her bireyin kayıtları kendine özgü olduğundan, ego durumlarının içeriği herkeste aynı olmayacaktır. Ancak, bu yaşantılar yukarıda verilen ölçütlere göre sınıflandırıldığında, ortak bazı yönler söz konusu olacaktır (Akkoyun, 1998).</a:t>
            </a:r>
          </a:p>
          <a:p>
            <a:r>
              <a:rPr lang="tr-TR" dirty="0"/>
              <a:t>Ego durumları tanımlanırken bireyin kelimelerini, ses tonunu, mimiklerini, beden duruşunu gözleyerek </a:t>
            </a:r>
            <a:r>
              <a:rPr lang="tr-TR" b="1" dirty="0"/>
              <a:t>davranışsal tanımlama</a:t>
            </a:r>
            <a:r>
              <a:rPr lang="tr-TR" dirty="0"/>
              <a:t> yapılmaktadır.</a:t>
            </a:r>
          </a:p>
        </p:txBody>
      </p:sp>
    </p:spTree>
    <p:extLst>
      <p:ext uri="{BB962C8B-B14F-4D97-AF65-F5344CB8AC3E}">
        <p14:creationId xmlns:p14="http://schemas.microsoft.com/office/powerpoint/2010/main" val="3560765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340768"/>
            <a:ext cx="8229600" cy="4816192"/>
          </a:xfrm>
        </p:spPr>
        <p:txBody>
          <a:bodyPr>
            <a:normAutofit fontScale="62500" lnSpcReduction="20000"/>
          </a:bodyPr>
          <a:lstStyle/>
          <a:p>
            <a:r>
              <a:rPr lang="tr-TR" dirty="0"/>
              <a:t>Akkoyun, F.(1998). </a:t>
            </a:r>
            <a:r>
              <a:rPr lang="tr-TR" i="1" dirty="0" err="1"/>
              <a:t>Transaksiyonel</a:t>
            </a:r>
            <a:r>
              <a:rPr lang="tr-TR" i="1" dirty="0"/>
              <a:t> Analiz.</a:t>
            </a:r>
            <a:r>
              <a:rPr lang="tr-TR" dirty="0"/>
              <a:t> Ankara: Nobel Yayın Dağıtım</a:t>
            </a:r>
          </a:p>
          <a:p>
            <a:r>
              <a:rPr lang="tr-TR" dirty="0"/>
              <a:t>Akkoyun, F. (2001). </a:t>
            </a:r>
            <a:r>
              <a:rPr lang="tr-TR" i="1" dirty="0"/>
              <a:t>Psikolojide </a:t>
            </a:r>
            <a:r>
              <a:rPr lang="tr-TR" i="1" dirty="0" err="1"/>
              <a:t>İşlemsel</a:t>
            </a:r>
            <a:r>
              <a:rPr lang="tr-TR" i="1" dirty="0"/>
              <a:t> Çözümleme Yaklaşımı </a:t>
            </a:r>
            <a:r>
              <a:rPr lang="tr-TR" i="1" dirty="0" err="1"/>
              <a:t>Transaksiyonel</a:t>
            </a:r>
            <a:r>
              <a:rPr lang="tr-TR" i="1" dirty="0"/>
              <a:t> Analiz</a:t>
            </a:r>
            <a:r>
              <a:rPr lang="tr-TR" dirty="0"/>
              <a:t>. Nobel Yayıncılık, 2. Baskı, Ankara. </a:t>
            </a:r>
          </a:p>
          <a:p>
            <a:r>
              <a:rPr lang="tr-TR" dirty="0" err="1"/>
              <a:t>Benton</a:t>
            </a:r>
            <a:r>
              <a:rPr lang="tr-TR" dirty="0"/>
              <a:t>, D., </a:t>
            </a:r>
            <a:r>
              <a:rPr lang="tr-TR" dirty="0" err="1"/>
              <a:t>Halloran</a:t>
            </a:r>
            <a:r>
              <a:rPr lang="tr-TR" dirty="0"/>
              <a:t>, J. (1991). </a:t>
            </a:r>
            <a:r>
              <a:rPr lang="tr-TR" i="1" dirty="0" err="1"/>
              <a:t>Applied</a:t>
            </a:r>
            <a:r>
              <a:rPr lang="tr-TR" i="1" dirty="0"/>
              <a:t> Human </a:t>
            </a:r>
            <a:r>
              <a:rPr lang="tr-TR" i="1" dirty="0" err="1"/>
              <a:t>Relations</a:t>
            </a:r>
            <a:r>
              <a:rPr lang="tr-TR" dirty="0"/>
              <a:t>. </a:t>
            </a:r>
            <a:r>
              <a:rPr lang="tr-TR" dirty="0" err="1"/>
              <a:t>Fourth</a:t>
            </a:r>
            <a:r>
              <a:rPr lang="tr-TR" dirty="0"/>
              <a:t> Edition, New Jersey</a:t>
            </a:r>
          </a:p>
          <a:p>
            <a:r>
              <a:rPr lang="tr-TR" dirty="0" err="1"/>
              <a:t>Corey</a:t>
            </a:r>
            <a:r>
              <a:rPr lang="tr-TR" dirty="0"/>
              <a:t>, G.(1990). </a:t>
            </a:r>
            <a:r>
              <a:rPr lang="tr-TR" i="1" dirty="0" err="1"/>
              <a:t>Theory</a:t>
            </a:r>
            <a:r>
              <a:rPr lang="tr-TR" i="1" dirty="0"/>
              <a:t> </a:t>
            </a:r>
            <a:r>
              <a:rPr lang="tr-TR" i="1" dirty="0" err="1"/>
              <a:t>and</a:t>
            </a:r>
            <a:r>
              <a:rPr lang="tr-TR" i="1" dirty="0"/>
              <a:t> </a:t>
            </a:r>
            <a:r>
              <a:rPr lang="tr-TR" i="1" dirty="0" err="1"/>
              <a:t>Practice</a:t>
            </a:r>
            <a:r>
              <a:rPr lang="tr-TR" i="1" dirty="0"/>
              <a:t> of </a:t>
            </a:r>
            <a:r>
              <a:rPr lang="tr-TR" i="1" dirty="0" err="1"/>
              <a:t>Counseling</a:t>
            </a:r>
            <a:r>
              <a:rPr lang="tr-TR" i="1" dirty="0"/>
              <a:t> </a:t>
            </a:r>
            <a:r>
              <a:rPr lang="tr-TR" i="1" dirty="0" err="1"/>
              <a:t>and</a:t>
            </a:r>
            <a:r>
              <a:rPr lang="tr-TR" i="1" dirty="0"/>
              <a:t> </a:t>
            </a:r>
            <a:r>
              <a:rPr lang="tr-TR" i="1" dirty="0" err="1"/>
              <a:t>Psychotherapy</a:t>
            </a:r>
            <a:r>
              <a:rPr lang="tr-TR" dirty="0"/>
              <a:t>. California </a:t>
            </a:r>
            <a:r>
              <a:rPr lang="tr-TR" dirty="0" err="1"/>
              <a:t>Broks</a:t>
            </a:r>
            <a:r>
              <a:rPr lang="tr-TR" dirty="0"/>
              <a:t>/</a:t>
            </a:r>
            <a:r>
              <a:rPr lang="tr-TR" dirty="0" err="1"/>
              <a:t>Cole</a:t>
            </a:r>
            <a:r>
              <a:rPr lang="tr-TR" dirty="0"/>
              <a:t> Publishing </a:t>
            </a:r>
            <a:r>
              <a:rPr lang="tr-TR" dirty="0" err="1"/>
              <a:t>Company</a:t>
            </a:r>
            <a:endParaRPr lang="tr-TR" dirty="0"/>
          </a:p>
          <a:p>
            <a:r>
              <a:rPr lang="tr-TR" dirty="0"/>
              <a:t>Kayalar, M. (2002).</a:t>
            </a:r>
            <a:r>
              <a:rPr lang="tr-TR" i="1" dirty="0"/>
              <a:t> </a:t>
            </a:r>
            <a:r>
              <a:rPr lang="tr-TR" i="1" dirty="0" err="1"/>
              <a:t>Transaksiyonel</a:t>
            </a:r>
            <a:r>
              <a:rPr lang="tr-TR" i="1" dirty="0"/>
              <a:t> Analizin Etkili Takım Oluşturmada Kullanılması. </a:t>
            </a:r>
            <a:r>
              <a:rPr lang="tr-TR" dirty="0"/>
              <a:t>Süleyman Demirel Üniversitesi İktisadi ve İdari Bilimler Fakültesi C.7, S.1 </a:t>
            </a:r>
            <a:r>
              <a:rPr lang="tr-TR" dirty="0" err="1"/>
              <a:t>Syf</a:t>
            </a:r>
            <a:r>
              <a:rPr lang="tr-TR" dirty="0"/>
              <a:t>: 265 - 275 </a:t>
            </a:r>
          </a:p>
          <a:p>
            <a:r>
              <a:rPr lang="tr-TR" dirty="0" err="1"/>
              <a:t>Kinmond</a:t>
            </a:r>
            <a:r>
              <a:rPr lang="tr-TR" dirty="0"/>
              <a:t>, K.S., </a:t>
            </a:r>
            <a:r>
              <a:rPr lang="tr-TR" dirty="0" err="1"/>
              <a:t>Watkin</a:t>
            </a:r>
            <a:r>
              <a:rPr lang="tr-TR" dirty="0"/>
              <a:t> M.A. (2012).  </a:t>
            </a:r>
            <a:r>
              <a:rPr lang="tr-TR" i="1" dirty="0" err="1"/>
              <a:t>Transactional</a:t>
            </a:r>
            <a:r>
              <a:rPr lang="tr-TR" i="1" dirty="0"/>
              <a:t> Analysis: A </a:t>
            </a:r>
            <a:r>
              <a:rPr lang="tr-TR" i="1" dirty="0" err="1"/>
              <a:t>review</a:t>
            </a:r>
            <a:endParaRPr lang="tr-TR" dirty="0"/>
          </a:p>
          <a:p>
            <a:r>
              <a:rPr lang="tr-TR" dirty="0"/>
              <a:t>Kuzgun, Y. (2000). </a:t>
            </a:r>
            <a:r>
              <a:rPr lang="tr-TR" i="1" dirty="0"/>
              <a:t>Rehberlik ve Psikolojik Danışma.</a:t>
            </a:r>
            <a:r>
              <a:rPr lang="tr-TR" dirty="0"/>
              <a:t> Ankara: ÖSYM Yayınları</a:t>
            </a:r>
          </a:p>
          <a:p>
            <a:r>
              <a:rPr lang="tr-TR" dirty="0" err="1"/>
              <a:t>Pitman</a:t>
            </a:r>
            <a:r>
              <a:rPr lang="tr-TR" dirty="0"/>
              <a:t>, E. (1984). </a:t>
            </a:r>
            <a:r>
              <a:rPr lang="tr-TR" i="1" dirty="0" err="1"/>
              <a:t>Transactional</a:t>
            </a:r>
            <a:r>
              <a:rPr lang="tr-TR" i="1" dirty="0"/>
              <a:t> Analysis </a:t>
            </a:r>
            <a:r>
              <a:rPr lang="tr-TR" i="1" dirty="0" err="1"/>
              <a:t>for</a:t>
            </a:r>
            <a:r>
              <a:rPr lang="tr-TR" i="1" dirty="0"/>
              <a:t> </a:t>
            </a:r>
            <a:r>
              <a:rPr lang="tr-TR" i="1" dirty="0" err="1"/>
              <a:t>Social</a:t>
            </a:r>
            <a:r>
              <a:rPr lang="tr-TR" i="1" dirty="0"/>
              <a:t> </a:t>
            </a:r>
            <a:r>
              <a:rPr lang="tr-TR" i="1" dirty="0" err="1"/>
              <a:t>Workers</a:t>
            </a:r>
            <a:r>
              <a:rPr lang="tr-TR" i="1" dirty="0"/>
              <a:t> </a:t>
            </a:r>
            <a:r>
              <a:rPr lang="tr-TR" i="1" dirty="0" err="1"/>
              <a:t>and</a:t>
            </a:r>
            <a:r>
              <a:rPr lang="tr-TR" i="1" dirty="0"/>
              <a:t> </a:t>
            </a:r>
            <a:r>
              <a:rPr lang="tr-TR" i="1" dirty="0" err="1"/>
              <a:t>Counsellors</a:t>
            </a:r>
            <a:r>
              <a:rPr lang="tr-TR" i="1" dirty="0"/>
              <a:t>: An </a:t>
            </a:r>
            <a:r>
              <a:rPr lang="tr-TR" i="1" dirty="0" err="1"/>
              <a:t>İntroduction</a:t>
            </a:r>
            <a:r>
              <a:rPr lang="tr-TR" i="1" dirty="0"/>
              <a:t>.</a:t>
            </a:r>
            <a:r>
              <a:rPr lang="tr-TR" dirty="0"/>
              <a:t> </a:t>
            </a:r>
            <a:r>
              <a:rPr lang="tr-TR" dirty="0" err="1"/>
              <a:t>London</a:t>
            </a:r>
            <a:endParaRPr lang="tr-TR" dirty="0"/>
          </a:p>
          <a:p>
            <a:r>
              <a:rPr lang="tr-TR" dirty="0"/>
              <a:t>Ümmet, D. (2012). </a:t>
            </a:r>
            <a:r>
              <a:rPr lang="tr-TR" i="1" dirty="0"/>
              <a:t>Üniversite Öğrencilerinde Özgecilik Davranışının </a:t>
            </a:r>
            <a:r>
              <a:rPr lang="tr-TR" i="1" dirty="0" err="1"/>
              <a:t>Transaksiyonel</a:t>
            </a:r>
            <a:r>
              <a:rPr lang="tr-TR" i="1" dirty="0"/>
              <a:t> Analiz Ego Durumları ve Yaşam Doyumu Bağlamında İncelenmesi.</a:t>
            </a:r>
            <a:r>
              <a:rPr lang="tr-TR" dirty="0"/>
              <a:t> İstanbul: Doktora Tezi</a:t>
            </a:r>
          </a:p>
          <a:p>
            <a:r>
              <a:rPr lang="tr-TR" dirty="0" err="1"/>
              <a:t>Tanhan</a:t>
            </a:r>
            <a:r>
              <a:rPr lang="tr-TR" dirty="0"/>
              <a:t>, F. (2011). </a:t>
            </a:r>
            <a:r>
              <a:rPr lang="tr-TR" i="1" dirty="0"/>
              <a:t>Kurbağa Prens(es)</a:t>
            </a:r>
            <a:r>
              <a:rPr lang="tr-TR" i="1" dirty="0" err="1"/>
              <a:t>ler</a:t>
            </a:r>
            <a:r>
              <a:rPr lang="tr-TR" i="1" dirty="0"/>
              <a:t> ya da Çocuk Yetiştirmenin Prensipleri</a:t>
            </a:r>
            <a:r>
              <a:rPr lang="tr-TR" dirty="0"/>
              <a:t>, </a:t>
            </a:r>
            <a:r>
              <a:rPr lang="tr-TR" i="1" dirty="0"/>
              <a:t>Hayret</a:t>
            </a:r>
            <a:r>
              <a:rPr lang="tr-TR" dirty="0"/>
              <a:t>, Sayı: 2, s. 6-10, Yıl: 2011</a:t>
            </a:r>
          </a:p>
          <a:p>
            <a:r>
              <a:rPr lang="tr-TR" dirty="0"/>
              <a:t>Turan, N., Duman, N. (2009). </a:t>
            </a:r>
            <a:r>
              <a:rPr lang="tr-TR" i="1" dirty="0" err="1"/>
              <a:t>Transaksiyonel</a:t>
            </a:r>
            <a:r>
              <a:rPr lang="tr-TR" i="1" dirty="0"/>
              <a:t> Analiz Yaklaşımı ve Sosyal Hizmetlerde Kullanımı.</a:t>
            </a:r>
            <a:r>
              <a:rPr lang="tr-TR" dirty="0"/>
              <a:t> Ankara: Maya Akademi.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err="1"/>
              <a:t>Transaksiyonel</a:t>
            </a:r>
            <a:r>
              <a:rPr lang="tr-TR" dirty="0"/>
              <a:t> Analiz Kuramı 1957 yılında </a:t>
            </a:r>
            <a:r>
              <a:rPr lang="tr-TR" dirty="0" err="1"/>
              <a:t>Berne</a:t>
            </a:r>
            <a:r>
              <a:rPr lang="tr-TR" dirty="0"/>
              <a:t> tarafından geliştirilmiştir (</a:t>
            </a:r>
            <a:r>
              <a:rPr lang="tr-TR" dirty="0" err="1"/>
              <a:t>Kinmond</a:t>
            </a:r>
            <a:r>
              <a:rPr lang="tr-TR" dirty="0"/>
              <a:t> </a:t>
            </a:r>
            <a:r>
              <a:rPr lang="tr-TR" dirty="0" err="1"/>
              <a:t>and</a:t>
            </a:r>
            <a:r>
              <a:rPr lang="tr-TR" dirty="0"/>
              <a:t> </a:t>
            </a:r>
            <a:r>
              <a:rPr lang="tr-TR" dirty="0" err="1"/>
              <a:t>Watkin</a:t>
            </a:r>
            <a:r>
              <a:rPr lang="tr-TR" dirty="0"/>
              <a:t>, 2012). </a:t>
            </a:r>
            <a:r>
              <a:rPr lang="tr-TR" dirty="0" err="1"/>
              <a:t>Transaksiyonel</a:t>
            </a:r>
            <a:r>
              <a:rPr lang="tr-TR" dirty="0"/>
              <a:t> analiz, psikoterapi teorisini temel alan, çocuk gelişimi teorilerini ve psikopatoloji içeren bir kişilik teorisidir ve ayrıca grupları ve organizasyonları anlamak için bir iletişim teorisidir (</a:t>
            </a:r>
            <a:r>
              <a:rPr lang="tr-TR" dirty="0" err="1"/>
              <a:t>Berne</a:t>
            </a:r>
            <a:r>
              <a:rPr lang="tr-TR" dirty="0"/>
              <a:t> 1963, 1966, </a:t>
            </a:r>
            <a:r>
              <a:rPr lang="tr-TR" dirty="0" err="1"/>
              <a:t>Akt</a:t>
            </a:r>
            <a:r>
              <a:rPr lang="tr-TR" dirty="0"/>
              <a:t>: </a:t>
            </a:r>
            <a:r>
              <a:rPr lang="tr-TR" dirty="0" err="1"/>
              <a:t>Kinmond</a:t>
            </a:r>
            <a:r>
              <a:rPr lang="tr-TR" dirty="0"/>
              <a:t> </a:t>
            </a:r>
            <a:r>
              <a:rPr lang="tr-TR" dirty="0" err="1"/>
              <a:t>and</a:t>
            </a:r>
            <a:r>
              <a:rPr lang="tr-TR" dirty="0"/>
              <a:t> </a:t>
            </a:r>
            <a:r>
              <a:rPr lang="tr-TR" dirty="0" err="1"/>
              <a:t>Watkin</a:t>
            </a:r>
            <a:r>
              <a:rPr lang="tr-TR" dirty="0"/>
              <a:t> 2012).</a:t>
            </a:r>
          </a:p>
          <a:p>
            <a:pPr algn="just"/>
            <a:endParaRPr lang="tr-TR" dirty="0"/>
          </a:p>
        </p:txBody>
      </p:sp>
      <p:sp>
        <p:nvSpPr>
          <p:cNvPr id="2" name="Metin kutusu 1"/>
          <p:cNvSpPr txBox="1"/>
          <p:nvPr/>
        </p:nvSpPr>
        <p:spPr>
          <a:xfrm>
            <a:off x="827584" y="764704"/>
            <a:ext cx="7056784" cy="369332"/>
          </a:xfrm>
          <a:prstGeom prst="rect">
            <a:avLst/>
          </a:prstGeom>
          <a:noFill/>
        </p:spPr>
        <p:txBody>
          <a:bodyPr wrap="square" rtlCol="0">
            <a:spAutoFit/>
          </a:bodyPr>
          <a:lstStyle/>
          <a:p>
            <a:r>
              <a:rPr lang="tr-TR" dirty="0" err="1"/>
              <a:t>Transaksiyonel</a:t>
            </a:r>
            <a:r>
              <a:rPr lang="tr-TR" dirty="0"/>
              <a:t> Analiz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lstStyle/>
          <a:p>
            <a:pPr marL="0" indent="0" algn="just">
              <a:buNone/>
            </a:pPr>
            <a:r>
              <a:rPr lang="tr-TR" dirty="0" err="1"/>
              <a:t>Transaksiyon</a:t>
            </a:r>
            <a:r>
              <a:rPr lang="tr-TR" dirty="0"/>
              <a:t> Bern’e göre, iki insan bir araya geldiğinde bağlayan sosyal bir etkinliktir. Böyle bir konumda iki kişinin kişiliğini oluşturan ego durumları arasında bir etkileşim başlar. Bu etkileşimde taraflardan birinin davranışı karşısındaki için uyarıcı, kendisi açısından tepkidir. </a:t>
            </a:r>
            <a:r>
              <a:rPr lang="tr-TR" dirty="0" err="1"/>
              <a:t>Eric</a:t>
            </a:r>
            <a:r>
              <a:rPr lang="tr-TR" dirty="0"/>
              <a:t> </a:t>
            </a:r>
            <a:r>
              <a:rPr lang="tr-TR" dirty="0" err="1"/>
              <a:t>Berne</a:t>
            </a:r>
            <a:r>
              <a:rPr lang="tr-TR" dirty="0"/>
              <a:t> bu iletişime, daha kesin ve açık olduğu için </a:t>
            </a:r>
            <a:r>
              <a:rPr lang="tr-TR" dirty="0" err="1"/>
              <a:t>transaksiyon</a:t>
            </a:r>
            <a:r>
              <a:rPr lang="tr-TR" dirty="0"/>
              <a:t> adını vermektedir. </a:t>
            </a:r>
            <a:r>
              <a:rPr lang="tr-TR" dirty="0" err="1"/>
              <a:t>Transaksiyonel</a:t>
            </a:r>
            <a:r>
              <a:rPr lang="tr-TR" dirty="0"/>
              <a:t> analiz kuramı bu ilişkiyi çözmeye çalışan bir yaklaşımdır (Kuzgun, 2000).</a:t>
            </a:r>
          </a:p>
          <a:p>
            <a:pPr marL="0" indent="0" algn="just">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err="1"/>
              <a:t>Eric</a:t>
            </a:r>
            <a:r>
              <a:rPr lang="tr-TR" dirty="0"/>
              <a:t> </a:t>
            </a:r>
            <a:r>
              <a:rPr lang="tr-TR" dirty="0" err="1"/>
              <a:t>Berne</a:t>
            </a:r>
            <a:r>
              <a:rPr lang="tr-TR" dirty="0"/>
              <a:t> tarafından ortaya atılan </a:t>
            </a:r>
            <a:r>
              <a:rPr lang="tr-TR" dirty="0" err="1"/>
              <a:t>Transaksiyonel</a:t>
            </a:r>
            <a:r>
              <a:rPr lang="tr-TR" dirty="0"/>
              <a:t> Analiz Kuramının amacı, insanlar arasındaki iletişimin niteliğini çözümlemek, tepkilerin gerisindeki kişilik yapılarını açıklamak ve daha etkili iletişim kurma becerilerini kazandırma yöntemleri geliştirmedir (Ümmet, 2012).</a:t>
            </a:r>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457200" y="2060848"/>
            <a:ext cx="8229600" cy="4096112"/>
          </a:xfrm>
        </p:spPr>
        <p:txBody>
          <a:bodyPr>
            <a:normAutofit fontScale="77500" lnSpcReduction="20000"/>
          </a:bodyPr>
          <a:lstStyle/>
          <a:p>
            <a:pPr algn="just"/>
            <a:r>
              <a:rPr lang="tr-TR" dirty="0"/>
              <a:t>TA’ </a:t>
            </a:r>
            <a:r>
              <a:rPr lang="tr-TR" dirty="0" err="1"/>
              <a:t>nın</a:t>
            </a:r>
            <a:r>
              <a:rPr lang="tr-TR" dirty="0"/>
              <a:t> gelişimi dört evrede ele alınmaktadır:</a:t>
            </a:r>
          </a:p>
          <a:p>
            <a:pPr algn="just"/>
            <a:r>
              <a:rPr lang="tr-TR" b="1" dirty="0"/>
              <a:t>İlk devre</a:t>
            </a:r>
            <a:r>
              <a:rPr lang="tr-TR" dirty="0"/>
              <a:t>: </a:t>
            </a:r>
            <a:r>
              <a:rPr lang="tr-TR" dirty="0" err="1"/>
              <a:t>Berne’nin</a:t>
            </a:r>
            <a:r>
              <a:rPr lang="tr-TR" dirty="0"/>
              <a:t> (1955-1962) üç ego durumunu tanımlaması ile başlamıştır. </a:t>
            </a:r>
            <a:r>
              <a:rPr lang="tr-TR" dirty="0" err="1"/>
              <a:t>Berne</a:t>
            </a:r>
            <a:r>
              <a:rPr lang="tr-TR" dirty="0"/>
              <a:t> kişiliği inceleme sürecinde şimdi ve </a:t>
            </a:r>
            <a:r>
              <a:rPr lang="tr-TR" dirty="0" err="1"/>
              <a:t>buradanın</a:t>
            </a:r>
            <a:r>
              <a:rPr lang="tr-TR" dirty="0"/>
              <a:t> kullanılmasını ve dolayısıyla danışanın ses tonunu, mimiklerini ve kelimelerini gözlemlemeyi önemli kılmaktadır.</a:t>
            </a:r>
          </a:p>
          <a:p>
            <a:pPr algn="just"/>
            <a:r>
              <a:rPr lang="tr-TR" b="1" dirty="0"/>
              <a:t>İkinci devre:</a:t>
            </a:r>
            <a:r>
              <a:rPr lang="tr-TR" dirty="0"/>
              <a:t>  </a:t>
            </a:r>
            <a:r>
              <a:rPr lang="tr-TR" dirty="0" err="1"/>
              <a:t>Transaction</a:t>
            </a:r>
            <a:r>
              <a:rPr lang="tr-TR" dirty="0"/>
              <a:t> ve oyunlara odaklanmıştır. Bu devrede TA temel olarak duygulara çok az önem veren bilişsel bir yaklaşım olmuştur.</a:t>
            </a:r>
          </a:p>
          <a:p>
            <a:pPr algn="just"/>
            <a:r>
              <a:rPr lang="tr-TR" b="1" dirty="0"/>
              <a:t>Üçüncü devre:</a:t>
            </a:r>
            <a:r>
              <a:rPr lang="tr-TR" dirty="0"/>
              <a:t>  TA bu devrede yaşam senaryoları ve senaryo analizlerine önem vermiştir. Yaşam senaryosu bireyin yaşamının yönünü belirleyen iç planlardır.</a:t>
            </a:r>
          </a:p>
          <a:p>
            <a:pPr algn="just"/>
            <a:r>
              <a:rPr lang="tr-TR" b="1" dirty="0"/>
              <a:t>Dördüncü devre:</a:t>
            </a:r>
            <a:r>
              <a:rPr lang="tr-TR" dirty="0"/>
              <a:t> Bu devre 1970 ve sonrası TA pratiği içine yeni tekniklerin sokulması ile belirlenmiştir. Bunların içinde insan potansiyeli hareketi ve </a:t>
            </a:r>
            <a:r>
              <a:rPr lang="tr-TR" dirty="0" err="1"/>
              <a:t>Gestalt</a:t>
            </a:r>
            <a:r>
              <a:rPr lang="tr-TR" dirty="0"/>
              <a:t> Terapisi etkileşim grupları ve </a:t>
            </a:r>
            <a:r>
              <a:rPr lang="tr-TR" dirty="0" err="1"/>
              <a:t>Psikodrama</a:t>
            </a:r>
            <a:r>
              <a:rPr lang="tr-TR" dirty="0"/>
              <a:t> etkinlikleri vardır (</a:t>
            </a:r>
            <a:r>
              <a:rPr lang="tr-TR" dirty="0" err="1"/>
              <a:t>Corey</a:t>
            </a:r>
            <a:r>
              <a:rPr lang="tr-TR" dirty="0"/>
              <a:t>, 1990).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Günümüzde bireyin, diğer insanlarla arasındaki duygu düşünce ve davranış alışverişini yani etkileşimlerini inceleyerek onun kendini daha iyi tanımasına ve anlamasına, sorunlarını çözerek daha mutlu olmasına yardım etmeyi amaçlayan insancıl bir kuram olarak kabul edilmektedir. </a:t>
            </a:r>
            <a:r>
              <a:rPr lang="tr-TR" dirty="0" err="1"/>
              <a:t>Transaksiyonel</a:t>
            </a:r>
            <a:r>
              <a:rPr lang="tr-TR" dirty="0"/>
              <a:t> Analiz kuramının sosyal hizmetlerde kullanılmaya başlaması 1983 yılında E. </a:t>
            </a:r>
            <a:r>
              <a:rPr lang="tr-TR" dirty="0" err="1"/>
              <a:t>Pitman</a:t>
            </a:r>
            <a:r>
              <a:rPr lang="tr-TR" dirty="0"/>
              <a:t> sayesinde olmuştur (Turan ve Duman, 2009).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r>
              <a:rPr lang="tr-TR" b="1" dirty="0"/>
              <a:t>1. BENLİK DURUMLARI</a:t>
            </a:r>
            <a:endParaRPr lang="tr-TR" dirty="0"/>
          </a:p>
          <a:p>
            <a:r>
              <a:rPr lang="tr-TR" dirty="0" err="1"/>
              <a:t>Transaksiyonel</a:t>
            </a:r>
            <a:r>
              <a:rPr lang="tr-TR" dirty="0"/>
              <a:t> Analiz yaklaşımına göre; insanın kişiliğini üç farklı benlik durumunda sergilemesi söz konusudur. Bu boyutlara T.A yaklaşımında benlik durumları denilmektedir. Benlik durumlarını; Çocuk benlik durumu, Anne – Baba (Ebeveyn) benlik durumu, Yetişkin benlik durumu şeklinde sıralayabiliriz. </a:t>
            </a:r>
          </a:p>
          <a:p>
            <a:r>
              <a:rPr lang="tr-TR" dirty="0"/>
              <a:t>Çocuk benlik (Ç) bireyin kontrol edilmeden dışa vurulan istek ve ihtiyaçlarını, heyecanlarını, içgüdüsel dürtülerini temsil eder. İlk önce gelişen bu benliğin belirgin özelliği duygusallıktır. Ana baba benlik durumu (AB) başta ebeveyni olmak üzere, kişinin çevresindeki diğer büyüklerden duyduğu, öğrendiği, tutum, inanç ve değerlerle şekillenir. Bunlar kişinin karar vermesinde büyük rol oynarlar. Yetişkin benlik (Y) kişiliğimizin akılcı yanıdır. Algılama, belleğe kaydetme ve saklama, edinilen bilgi ve tecrübelerden sonuç çıkarma, </a:t>
            </a:r>
            <a:r>
              <a:rPr lang="tr-TR" dirty="0" err="1"/>
              <a:t>v.b</a:t>
            </a:r>
            <a:r>
              <a:rPr lang="tr-TR" dirty="0"/>
              <a:t>. gibi bilişsel etkinlikler bu benlik durumunun fonksiyonlarıdır. Y Benlik sayesinde mantıklı ve gerçekçi düşünüp davranabiliriz (Turan ve Duman, 2009).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a:bodyPr>
          <a:lstStyle/>
          <a:p>
            <a:r>
              <a:rPr lang="tr-TR" b="1" dirty="0"/>
              <a:t>1.1. Ebeveyn (E) Benlik Durumu: </a:t>
            </a:r>
            <a:endParaRPr lang="tr-TR" dirty="0"/>
          </a:p>
          <a:p>
            <a:r>
              <a:rPr lang="tr-TR" dirty="0"/>
              <a:t>Bireyin yaşamında karşılaştığı ebeveyn figürlerinin duygu, düşünce ve davranış örüntüleri takımıdır. Bir anlamda bizim yaşamla baş etmek üzere başkalarından ödünç aldığımız duygu, düşünce ve davranışlardır. Ebeveyn kayıtları, diğer ego durumlarının kayıtları gibi, yaşam boyu eklenerek artar.</a:t>
            </a:r>
          </a:p>
          <a:p>
            <a:r>
              <a:rPr lang="tr-TR" dirty="0"/>
              <a:t>Bir kimse başkalarına ve çevresine tepkide bulunurken veya uyarıcı gönderirken, eğer bu kayıtlarını harekete geçirecek şekilde enerjisini yönlendiriyorsa veya bu kayıtlardakine benzer yeni yaşantılar içindeyse ebeveyn ego durumundadır. Aynen bu kayıtlarda olduğu gibi veya bunlara benzer şekilde hissetmektedir, düşünmektedir ve davranmaktadır.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algn="just"/>
            <a:r>
              <a:rPr lang="tr-TR" b="1" dirty="0"/>
              <a:t>1.2. Çocuk (Ç) Benlik Durumu: </a:t>
            </a:r>
            <a:endParaRPr lang="tr-TR" dirty="0"/>
          </a:p>
          <a:p>
            <a:pPr algn="just"/>
            <a:r>
              <a:rPr lang="tr-TR" dirty="0"/>
              <a:t>Bireyin yaşamla baş etmek üzere kendi potansiyelini işe koşarken kendisinin oluşturmuş olduğu ve çocukluğundan izler taşıyan duygu, düşünce ve davranış örüntüleri takımıdır. Buradaki çocuk kavramı ile yaşamın başından sonuna kadar her an her zaman temel varlığı korumaya yönelik yaşantılar kastedilmektedir. Onun için bu ego durumu sadece çocukluğa ilişkin yaşantılardan oluşmaz. </a:t>
            </a:r>
          </a:p>
          <a:p>
            <a:pPr algn="just"/>
            <a:r>
              <a:rPr lang="tr-TR" dirty="0"/>
              <a:t>Bir kimse başkalarına ve çevresine tepkide bulunurken veya uyarıcı gönderirken eğer bu kayıtlarını harekete geçirecek şekilde enerjisini yönlendiriyorsa veya bu kayıtlardakine benzer yeni yaşantılar içindeyse çocuk ego durumundadır.</a:t>
            </a:r>
          </a:p>
        </p:txBody>
      </p:sp>
    </p:spTree>
    <p:extLst>
      <p:ext uri="{BB962C8B-B14F-4D97-AF65-F5344CB8AC3E}">
        <p14:creationId xmlns:p14="http://schemas.microsoft.com/office/powerpoint/2010/main" val="33470660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26</TotalTime>
  <Words>1146</Words>
  <Application>Microsoft Office PowerPoint</Application>
  <PresentationFormat>Ekran Gösterisi (4:3)</PresentationFormat>
  <Paragraphs>40</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13</cp:revision>
  <dcterms:created xsi:type="dcterms:W3CDTF">2017-04-26T08:36:58Z</dcterms:created>
  <dcterms:modified xsi:type="dcterms:W3CDTF">2021-10-25T06:53:39Z</dcterms:modified>
</cp:coreProperties>
</file>