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6" r:id="rId4"/>
    <p:sldId id="267" r:id="rId5"/>
    <p:sldId id="258" r:id="rId6"/>
    <p:sldId id="260" r:id="rId7"/>
    <p:sldId id="264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71285-3ECA-4CB8-B3A7-E78AAAA82B13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12A4D-959A-4A05-969E-922270BA8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12A4D-959A-4A05-969E-922270BA8D5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Kuvaterner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kronolojisi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2. Hafta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Geç</a:t>
            </a:r>
            <a:r>
              <a:rPr lang="en-US" dirty="0"/>
              <a:t> Pleyistosen </a:t>
            </a:r>
            <a:r>
              <a:rPr lang="en-US" dirty="0" err="1"/>
              <a:t>Geç</a:t>
            </a:r>
            <a:r>
              <a:rPr lang="en-US" dirty="0"/>
              <a:t> </a:t>
            </a:r>
            <a:r>
              <a:rPr lang="en-US" dirty="0" err="1"/>
              <a:t>Pleyistosen’de</a:t>
            </a:r>
            <a:r>
              <a:rPr lang="en-US" dirty="0"/>
              <a:t> (126-11,7 </a:t>
            </a:r>
            <a:r>
              <a:rPr lang="en-US" dirty="0" err="1"/>
              <a:t>byö</a:t>
            </a:r>
            <a:r>
              <a:rPr lang="en-US" dirty="0"/>
              <a:t>) </a:t>
            </a:r>
            <a:r>
              <a:rPr lang="en-US" dirty="0" err="1"/>
              <a:t>Würm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da </a:t>
            </a:r>
            <a:r>
              <a:rPr lang="en-US" dirty="0" err="1"/>
              <a:t>bilinen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adet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buzul</a:t>
            </a:r>
            <a:r>
              <a:rPr lang="en-US" dirty="0"/>
              <a:t> </a:t>
            </a:r>
            <a:r>
              <a:rPr lang="en-US" dirty="0" err="1"/>
              <a:t>dönemi</a:t>
            </a:r>
            <a:r>
              <a:rPr lang="en-US" dirty="0"/>
              <a:t> (MIS-4 </a:t>
            </a:r>
            <a:r>
              <a:rPr lang="en-US" dirty="0" err="1"/>
              <a:t>ve</a:t>
            </a:r>
            <a:r>
              <a:rPr lang="en-US" dirty="0"/>
              <a:t> MIS-2) </a:t>
            </a:r>
            <a:r>
              <a:rPr lang="en-US" dirty="0" err="1"/>
              <a:t>görülür</a:t>
            </a:r>
            <a:r>
              <a:rPr lang="en-US" dirty="0"/>
              <a:t> (</a:t>
            </a:r>
            <a:r>
              <a:rPr lang="en-US" dirty="0" err="1"/>
              <a:t>Şekil</a:t>
            </a:r>
            <a:r>
              <a:rPr lang="en-US" dirty="0"/>
              <a:t> 8 </a:t>
            </a:r>
            <a:r>
              <a:rPr lang="en-US" dirty="0" err="1"/>
              <a:t>ve</a:t>
            </a:r>
            <a:r>
              <a:rPr lang="en-US" dirty="0"/>
              <a:t> 9). MIS-4 </a:t>
            </a:r>
            <a:r>
              <a:rPr lang="en-US" dirty="0" err="1"/>
              <a:t>yaklaşık</a:t>
            </a:r>
            <a:r>
              <a:rPr lang="en-US" dirty="0"/>
              <a:t> 71 </a:t>
            </a:r>
            <a:r>
              <a:rPr lang="en-US" dirty="0" err="1"/>
              <a:t>byö</a:t>
            </a:r>
            <a:r>
              <a:rPr lang="en-US" dirty="0"/>
              <a:t>, MIS-2 </a:t>
            </a:r>
            <a:r>
              <a:rPr lang="en-US" dirty="0" err="1"/>
              <a:t>ise</a:t>
            </a:r>
            <a:r>
              <a:rPr lang="en-US" dirty="0"/>
              <a:t> 24 </a:t>
            </a:r>
            <a:r>
              <a:rPr lang="en-US" dirty="0" err="1"/>
              <a:t>byö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gelmiştir</a:t>
            </a:r>
            <a:r>
              <a:rPr lang="en-US" dirty="0"/>
              <a:t>. </a:t>
            </a:r>
            <a:r>
              <a:rPr lang="en-US" dirty="0" err="1"/>
              <a:t>Würm</a:t>
            </a:r>
            <a:r>
              <a:rPr lang="en-US" dirty="0"/>
              <a:t> I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Würm</a:t>
            </a:r>
            <a:r>
              <a:rPr lang="en-US" dirty="0"/>
              <a:t> II </a:t>
            </a:r>
            <a:r>
              <a:rPr lang="en-US" dirty="0" err="1"/>
              <a:t>buzullaşmaları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, </a:t>
            </a:r>
            <a:r>
              <a:rPr lang="en-US" dirty="0" err="1"/>
              <a:t>Avrupa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orta</a:t>
            </a:r>
            <a:r>
              <a:rPr lang="en-US" dirty="0"/>
              <a:t> </a:t>
            </a:r>
            <a:r>
              <a:rPr lang="en-US" dirty="0" err="1"/>
              <a:t>enlem</a:t>
            </a:r>
            <a:r>
              <a:rPr lang="en-US" dirty="0"/>
              <a:t> </a:t>
            </a:r>
            <a:r>
              <a:rPr lang="en-US" dirty="0" err="1"/>
              <a:t>bölgelerinde</a:t>
            </a:r>
            <a:r>
              <a:rPr lang="en-US" dirty="0"/>
              <a:t> </a:t>
            </a:r>
            <a:r>
              <a:rPr lang="en-US" dirty="0" err="1"/>
              <a:t>buzullar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geniş</a:t>
            </a:r>
            <a:r>
              <a:rPr lang="en-US" dirty="0"/>
              <a:t> </a:t>
            </a:r>
            <a:r>
              <a:rPr lang="en-US" dirty="0" err="1"/>
              <a:t>boyutlara</a:t>
            </a:r>
            <a:r>
              <a:rPr lang="en-US" dirty="0"/>
              <a:t> </a:t>
            </a:r>
            <a:r>
              <a:rPr lang="en-US" dirty="0" err="1"/>
              <a:t>ulaşmışlardır</a:t>
            </a:r>
            <a:r>
              <a:rPr lang="en-US" dirty="0"/>
              <a:t>. </a:t>
            </a:r>
            <a:r>
              <a:rPr lang="en-US" dirty="0" err="1"/>
              <a:t>Kanada’nın</a:t>
            </a:r>
            <a:r>
              <a:rPr lang="en-US" dirty="0"/>
              <a:t> </a:t>
            </a:r>
            <a:r>
              <a:rPr lang="en-US" dirty="0" err="1"/>
              <a:t>doğusunda</a:t>
            </a:r>
            <a:r>
              <a:rPr lang="en-US" dirty="0"/>
              <a:t> </a:t>
            </a:r>
            <a:r>
              <a:rPr lang="en-US" dirty="0" err="1"/>
              <a:t>buzullar</a:t>
            </a:r>
            <a:r>
              <a:rPr lang="en-US" dirty="0"/>
              <a:t> </a:t>
            </a:r>
            <a:r>
              <a:rPr lang="en-US" dirty="0" err="1"/>
              <a:t>kıta</a:t>
            </a:r>
            <a:r>
              <a:rPr lang="en-US" dirty="0"/>
              <a:t> </a:t>
            </a:r>
            <a:r>
              <a:rPr lang="en-US" dirty="0" err="1"/>
              <a:t>yamacına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ilerlemiş</a:t>
            </a:r>
            <a:r>
              <a:rPr lang="en-US" dirty="0"/>
              <a:t>, “</a:t>
            </a:r>
            <a:r>
              <a:rPr lang="en-US" dirty="0" err="1"/>
              <a:t>Laurentide</a:t>
            </a:r>
            <a:r>
              <a:rPr lang="en-US" dirty="0"/>
              <a:t>” </a:t>
            </a:r>
            <a:r>
              <a:rPr lang="en-US" dirty="0" err="1"/>
              <a:t>ve</a:t>
            </a:r>
            <a:r>
              <a:rPr lang="en-US" dirty="0"/>
              <a:t> “Cordilleran”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kıta</a:t>
            </a:r>
            <a:r>
              <a:rPr lang="en-US" dirty="0"/>
              <a:t> </a:t>
            </a:r>
            <a:r>
              <a:rPr lang="en-US" dirty="0" err="1"/>
              <a:t>buzulları</a:t>
            </a:r>
            <a:r>
              <a:rPr lang="en-US" dirty="0"/>
              <a:t> </a:t>
            </a:r>
            <a:r>
              <a:rPr lang="en-US" dirty="0" err="1"/>
              <a:t>Kuzey</a:t>
            </a:r>
            <a:r>
              <a:rPr lang="en-US" dirty="0"/>
              <a:t> </a:t>
            </a:r>
            <a:r>
              <a:rPr lang="en-US" dirty="0" err="1"/>
              <a:t>Amerika’nın</a:t>
            </a:r>
            <a:r>
              <a:rPr lang="en-US" dirty="0"/>
              <a:t> </a:t>
            </a:r>
            <a:r>
              <a:rPr lang="en-US" dirty="0" err="1"/>
              <a:t>kuzeyini</a:t>
            </a:r>
            <a:r>
              <a:rPr lang="en-US" dirty="0"/>
              <a:t> </a:t>
            </a:r>
            <a:r>
              <a:rPr lang="en-US" dirty="0" err="1"/>
              <a:t>tamamen</a:t>
            </a:r>
            <a:r>
              <a:rPr lang="en-US" dirty="0"/>
              <a:t> </a:t>
            </a:r>
            <a:r>
              <a:rPr lang="en-US" dirty="0" err="1"/>
              <a:t>kaplamışlardır</a:t>
            </a:r>
            <a:r>
              <a:rPr lang="en-US" dirty="0"/>
              <a:t> (Curry </a:t>
            </a:r>
            <a:r>
              <a:rPr lang="en-US" dirty="0" err="1"/>
              <a:t>vd</a:t>
            </a:r>
            <a:r>
              <a:rPr lang="en-US" dirty="0"/>
              <a:t>., 2011)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51520" y="5949280"/>
            <a:ext cx="6966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1200" dirty="0">
                <a:solidFill>
                  <a:prstClr val="black"/>
                </a:solidFill>
              </a:rPr>
              <a:t>Kaynak: </a:t>
            </a:r>
            <a:r>
              <a:rPr lang="en-US" sz="1200" dirty="0" err="1">
                <a:solidFill>
                  <a:prstClr val="black"/>
                </a:solidFill>
              </a:rPr>
              <a:t>Çiner</a:t>
            </a:r>
            <a:r>
              <a:rPr lang="en-US" sz="1200" dirty="0">
                <a:solidFill>
                  <a:prstClr val="black"/>
                </a:solidFill>
              </a:rPr>
              <a:t>, A., </a:t>
            </a:r>
            <a:r>
              <a:rPr lang="en-US" sz="1200" dirty="0" err="1">
                <a:solidFill>
                  <a:prstClr val="black"/>
                </a:solidFill>
              </a:rPr>
              <a:t>Sarıkaya</a:t>
            </a:r>
            <a:r>
              <a:rPr lang="en-US" sz="1200" dirty="0">
                <a:solidFill>
                  <a:prstClr val="black"/>
                </a:solidFill>
              </a:rPr>
              <a:t>, M. A. 2013. </a:t>
            </a:r>
            <a:r>
              <a:rPr lang="en-US" sz="1200" dirty="0" err="1">
                <a:solidFill>
                  <a:prstClr val="black"/>
                </a:solidFill>
              </a:rPr>
              <a:t>Buzullar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ve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İklim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Değişikliği</a:t>
            </a:r>
            <a:r>
              <a:rPr lang="en-US" sz="1200" dirty="0">
                <a:solidFill>
                  <a:prstClr val="black"/>
                </a:solidFill>
              </a:rPr>
              <a:t>; </a:t>
            </a:r>
            <a:r>
              <a:rPr lang="en-US" sz="1200" dirty="0" err="1">
                <a:solidFill>
                  <a:prstClr val="black"/>
                </a:solidFill>
              </a:rPr>
              <a:t>Geçmiş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dirty="0" err="1">
                <a:solidFill>
                  <a:prstClr val="black"/>
                </a:solidFill>
              </a:rPr>
              <a:t>Günümüz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ve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Gelecek</a:t>
            </a:r>
            <a:r>
              <a:rPr lang="en-US" sz="1200" dirty="0">
                <a:solidFill>
                  <a:prstClr val="black"/>
                </a:solidFill>
              </a:rPr>
              <a:t>.</a:t>
            </a:r>
            <a:r>
              <a:rPr lang="tr-TR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Volkan</a:t>
            </a:r>
            <a:r>
              <a:rPr lang="en-US" sz="1200" dirty="0">
                <a:solidFill>
                  <a:prstClr val="black"/>
                </a:solidFill>
              </a:rPr>
              <a:t> $. </a:t>
            </a:r>
            <a:r>
              <a:rPr lang="en-US" sz="1200" dirty="0" err="1">
                <a:solidFill>
                  <a:prstClr val="black"/>
                </a:solidFill>
              </a:rPr>
              <a:t>Ediger</a:t>
            </a:r>
            <a:r>
              <a:rPr lang="en-US" sz="1200" dirty="0">
                <a:solidFill>
                  <a:prstClr val="black"/>
                </a:solidFill>
              </a:rPr>
              <a:t>, editor, 2013. </a:t>
            </a:r>
            <a:r>
              <a:rPr lang="en-US" sz="1200" dirty="0" err="1">
                <a:solidFill>
                  <a:prstClr val="black"/>
                </a:solidFill>
              </a:rPr>
              <a:t>Turkiye'de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iklim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Degi$ikligi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ve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Surdurulebilir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Enerji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dirty="0" err="1">
                <a:solidFill>
                  <a:prstClr val="black"/>
                </a:solidFill>
              </a:rPr>
              <a:t>istanbul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dirty="0" err="1">
                <a:solidFill>
                  <a:prstClr val="black"/>
                </a:solidFill>
              </a:rPr>
              <a:t>ENiVA-Enerji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ve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iklim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Degi$ikligi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Vakfl</a:t>
            </a:r>
            <a:r>
              <a:rPr lang="en-US" sz="1200" dirty="0">
                <a:solidFill>
                  <a:prstClr val="black"/>
                </a:solidFill>
              </a:rPr>
              <a:t>, 145 s. </a:t>
            </a:r>
          </a:p>
        </p:txBody>
      </p:sp>
    </p:spTree>
    <p:extLst>
      <p:ext uri="{BB962C8B-B14F-4D97-AF65-F5344CB8AC3E}">
        <p14:creationId xmlns:p14="http://schemas.microsoft.com/office/powerpoint/2010/main" val="30773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sz="4400" b="1" i="1" dirty="0" smtClean="0"/>
          </a:p>
          <a:p>
            <a:pPr>
              <a:buNone/>
            </a:pPr>
            <a:r>
              <a:rPr lang="tr-TR" sz="4400" b="1" i="1" dirty="0" smtClean="0"/>
              <a:t>“Bugün geçmişin anahtarıdır”</a:t>
            </a:r>
            <a:endParaRPr lang="en-GB" sz="4400" b="1" i="1" dirty="0" smtClean="0"/>
          </a:p>
          <a:p>
            <a:pPr>
              <a:buNone/>
            </a:pPr>
            <a:endParaRPr lang="tr-TR" dirty="0" smtClean="0">
              <a:latin typeface="Verdana" pitchFamily="34" charset="0"/>
            </a:endParaRPr>
          </a:p>
          <a:p>
            <a:pPr>
              <a:buNone/>
            </a:pPr>
            <a:endParaRPr lang="tr-TR" dirty="0" smtClean="0">
              <a:latin typeface="Verdana" pitchFamily="34" charset="0"/>
            </a:endParaRPr>
          </a:p>
          <a:p>
            <a:pPr>
              <a:buNone/>
            </a:pPr>
            <a:r>
              <a:rPr lang="tr-TR" dirty="0" smtClean="0">
                <a:latin typeface="Verdana" pitchFamily="34" charset="0"/>
              </a:rPr>
              <a:t>               </a:t>
            </a:r>
            <a:r>
              <a:rPr lang="en-GB" dirty="0" err="1" smtClean="0">
                <a:latin typeface="Verdana" pitchFamily="34" charset="0"/>
              </a:rPr>
              <a:t>Uniformitari</a:t>
            </a:r>
            <a:r>
              <a:rPr lang="tr-TR" dirty="0" smtClean="0">
                <a:latin typeface="Verdana" pitchFamily="34" charset="0"/>
              </a:rPr>
              <a:t>y</a:t>
            </a:r>
            <a:r>
              <a:rPr lang="en-GB" dirty="0" err="1" smtClean="0">
                <a:latin typeface="Verdana" pitchFamily="34" charset="0"/>
              </a:rPr>
              <a:t>ani</a:t>
            </a:r>
            <a:r>
              <a:rPr lang="tr-TR" dirty="0" err="1" smtClean="0">
                <a:latin typeface="Verdana" pitchFamily="34" charset="0"/>
              </a:rPr>
              <a:t>zm</a:t>
            </a:r>
            <a:endParaRPr lang="tr-TR" dirty="0" smtClean="0">
              <a:latin typeface="Verdana" pitchFamily="34" charset="0"/>
            </a:endParaRPr>
          </a:p>
          <a:p>
            <a:pPr lvl="0">
              <a:buNone/>
            </a:pPr>
            <a:endParaRPr lang="tr-TR" b="1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  <a:p>
            <a:pPr lvl="0">
              <a:buNone/>
            </a:pPr>
            <a:r>
              <a:rPr lang="tr-TR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     James </a:t>
            </a:r>
            <a:r>
              <a:rPr lang="tr-TR" b="1" dirty="0" err="1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Hutton</a:t>
            </a:r>
            <a:r>
              <a:rPr lang="tr-TR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 ve Charles </a:t>
            </a:r>
            <a:r>
              <a:rPr lang="tr-TR" b="1" dirty="0" err="1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Lyell</a:t>
            </a:r>
            <a:endParaRPr lang="en-GB" b="1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10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Pliyosen içerisinde yer alan </a:t>
            </a:r>
            <a:r>
              <a:rPr lang="tr-TR" dirty="0" err="1" smtClean="0"/>
              <a:t>Gelasiyen</a:t>
            </a:r>
            <a:r>
              <a:rPr lang="tr-TR" dirty="0" smtClean="0"/>
              <a:t> katı stratigrafi komisyonu tarafından </a:t>
            </a:r>
            <a:r>
              <a:rPr lang="tr-TR" dirty="0" err="1" smtClean="0"/>
              <a:t>Kuvaterner’e</a:t>
            </a:r>
            <a:r>
              <a:rPr lang="tr-TR" dirty="0" smtClean="0"/>
              <a:t> dahil edilmiştir. Böylece 2004 yılından itibaren  </a:t>
            </a:r>
            <a:r>
              <a:rPr lang="tr-TR" dirty="0" err="1" smtClean="0"/>
              <a:t>Kuvaternerin</a:t>
            </a:r>
            <a:r>
              <a:rPr lang="tr-TR" dirty="0" smtClean="0"/>
              <a:t> süresi 2.588 Milyon yıla uzamıştır.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6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2564904"/>
            <a:ext cx="8229600" cy="4525963"/>
          </a:xfrm>
        </p:spPr>
        <p:txBody>
          <a:bodyPr/>
          <a:lstStyle/>
          <a:p>
            <a:r>
              <a:rPr lang="tr-TR" dirty="0" smtClean="0"/>
              <a:t>Orta </a:t>
            </a:r>
            <a:r>
              <a:rPr lang="tr-TR" dirty="0" err="1" smtClean="0"/>
              <a:t>Pleyistosen’in</a:t>
            </a:r>
            <a:r>
              <a:rPr lang="tr-TR" dirty="0" smtClean="0"/>
              <a:t> 781 bin yıl öncesinde, Geç </a:t>
            </a:r>
            <a:r>
              <a:rPr lang="tr-TR" dirty="0" err="1" smtClean="0"/>
              <a:t>Pleyistosen’in</a:t>
            </a:r>
            <a:r>
              <a:rPr lang="tr-TR" dirty="0" smtClean="0"/>
              <a:t> 126 bin yıl ve Holosen’in 11.5 bin yıl önce başladığı kabul edilmektedir. </a:t>
            </a:r>
            <a:r>
              <a:rPr lang="tr-TR" dirty="0" err="1" smtClean="0"/>
              <a:t>Kuvaterner’de</a:t>
            </a:r>
            <a:r>
              <a:rPr lang="tr-TR" dirty="0" smtClean="0"/>
              <a:t> yaklaşık 104 tane soğuk ve sıcak ana evre yaşanmıştır</a:t>
            </a:r>
            <a:endParaRPr lang="en-US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 descr="http://2.bp.blogspot.com/-pCyrZ6XjsXY/VbIbzqzMwrI/AAAAAAAABIM/WhAq5SRZwsM/s1600/ChronostratChart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548680"/>
            <a:ext cx="8973255" cy="6309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894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539552" y="6453336"/>
            <a:ext cx="8461448" cy="404664"/>
          </a:xfrm>
        </p:spPr>
        <p:txBody>
          <a:bodyPr>
            <a:normAutofit fontScale="90000"/>
          </a:bodyPr>
          <a:lstStyle/>
          <a:p>
            <a:pPr algn="just"/>
            <a:r>
              <a:rPr lang="tr-TR" sz="2000" dirty="0" err="1" smtClean="0">
                <a:solidFill>
                  <a:schemeClr val="tx1"/>
                </a:solidFill>
              </a:rPr>
              <a:t>Love</a:t>
            </a:r>
            <a:r>
              <a:rPr lang="tr-TR" sz="2000" dirty="0" smtClean="0">
                <a:solidFill>
                  <a:schemeClr val="tx1"/>
                </a:solidFill>
              </a:rPr>
              <a:t>, J., </a:t>
            </a:r>
            <a:r>
              <a:rPr lang="tr-TR" sz="2000" dirty="0" err="1" smtClean="0">
                <a:solidFill>
                  <a:schemeClr val="tx1"/>
                </a:solidFill>
              </a:rPr>
              <a:t>Walker</a:t>
            </a:r>
            <a:r>
              <a:rPr lang="tr-TR" sz="2000" dirty="0" smtClean="0">
                <a:solidFill>
                  <a:schemeClr val="tx1"/>
                </a:solidFill>
              </a:rPr>
              <a:t>, M. 2007. </a:t>
            </a:r>
            <a:r>
              <a:rPr lang="tr-TR" sz="2000" dirty="0" err="1" smtClean="0">
                <a:solidFill>
                  <a:schemeClr val="tx1"/>
                </a:solidFill>
              </a:rPr>
              <a:t>reconstructing</a:t>
            </a:r>
            <a:r>
              <a:rPr lang="tr-TR" sz="2000" dirty="0" smtClean="0">
                <a:solidFill>
                  <a:schemeClr val="tx1"/>
                </a:solidFill>
              </a:rPr>
              <a:t> of </a:t>
            </a:r>
            <a:r>
              <a:rPr lang="tr-TR" sz="2000" dirty="0" err="1" smtClean="0">
                <a:solidFill>
                  <a:schemeClr val="tx1"/>
                </a:solidFill>
              </a:rPr>
              <a:t>Quaternary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Environments</a:t>
            </a:r>
            <a:r>
              <a:rPr lang="tr-TR" sz="2000" dirty="0" smtClean="0">
                <a:solidFill>
                  <a:schemeClr val="tx1"/>
                </a:solidFill>
              </a:rPr>
              <a:t>. </a:t>
            </a:r>
            <a:r>
              <a:rPr lang="tr-TR" sz="2000" dirty="0" err="1" smtClean="0">
                <a:solidFill>
                  <a:schemeClr val="tx1"/>
                </a:solidFill>
              </a:rPr>
              <a:t>Routledge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London</a:t>
            </a:r>
            <a:endParaRPr lang="tr-TR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52828" r="9327" b="9924"/>
          <a:stretch/>
        </p:blipFill>
        <p:spPr bwMode="auto">
          <a:xfrm>
            <a:off x="-28791" y="836713"/>
            <a:ext cx="9172792" cy="52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4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0" y="6453336"/>
            <a:ext cx="8461448" cy="404664"/>
          </a:xfrm>
        </p:spPr>
        <p:txBody>
          <a:bodyPr>
            <a:normAutofit fontScale="90000"/>
          </a:bodyPr>
          <a:lstStyle/>
          <a:p>
            <a:pPr algn="just"/>
            <a:r>
              <a:rPr lang="tr-TR" sz="2000" dirty="0" err="1" smtClean="0">
                <a:solidFill>
                  <a:schemeClr val="tx1"/>
                </a:solidFill>
              </a:rPr>
              <a:t>Love</a:t>
            </a:r>
            <a:r>
              <a:rPr lang="tr-TR" sz="2000" dirty="0" smtClean="0">
                <a:solidFill>
                  <a:schemeClr val="tx1"/>
                </a:solidFill>
              </a:rPr>
              <a:t>, J., </a:t>
            </a:r>
            <a:r>
              <a:rPr lang="tr-TR" sz="2000" dirty="0" err="1" smtClean="0">
                <a:solidFill>
                  <a:schemeClr val="tx1"/>
                </a:solidFill>
              </a:rPr>
              <a:t>Walker</a:t>
            </a:r>
            <a:r>
              <a:rPr lang="tr-TR" sz="2000" dirty="0" smtClean="0">
                <a:solidFill>
                  <a:schemeClr val="tx1"/>
                </a:solidFill>
              </a:rPr>
              <a:t>, M. 2007. </a:t>
            </a:r>
            <a:r>
              <a:rPr lang="tr-TR" sz="2000" dirty="0" err="1" smtClean="0">
                <a:solidFill>
                  <a:schemeClr val="tx1"/>
                </a:solidFill>
              </a:rPr>
              <a:t>Reconstructing</a:t>
            </a:r>
            <a:r>
              <a:rPr lang="tr-TR" sz="2000" dirty="0" smtClean="0">
                <a:solidFill>
                  <a:schemeClr val="tx1"/>
                </a:solidFill>
              </a:rPr>
              <a:t> of </a:t>
            </a:r>
            <a:r>
              <a:rPr lang="tr-TR" sz="2000" dirty="0" err="1" smtClean="0">
                <a:solidFill>
                  <a:schemeClr val="tx1"/>
                </a:solidFill>
              </a:rPr>
              <a:t>Quaternary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Environments</a:t>
            </a:r>
            <a:r>
              <a:rPr lang="tr-TR" sz="2000" dirty="0" smtClean="0">
                <a:solidFill>
                  <a:schemeClr val="tx1"/>
                </a:solidFill>
              </a:rPr>
              <a:t>. </a:t>
            </a:r>
            <a:r>
              <a:rPr lang="tr-TR" sz="2000" dirty="0" err="1" smtClean="0">
                <a:solidFill>
                  <a:schemeClr val="tx1"/>
                </a:solidFill>
              </a:rPr>
              <a:t>Routledge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London</a:t>
            </a:r>
            <a:endParaRPr lang="tr-TR" sz="2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t="44980" r="9774" b="11797"/>
          <a:stretch/>
        </p:blipFill>
        <p:spPr bwMode="auto">
          <a:xfrm>
            <a:off x="-43543" y="0"/>
            <a:ext cx="9187543" cy="638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25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Kuvaterner oksijen izotop kronolojisine göre oldukça detaylandırılabilmiştir. </a:t>
            </a:r>
          </a:p>
          <a:p>
            <a:r>
              <a:rPr lang="tr-TR" dirty="0" smtClean="0"/>
              <a:t>Bu kronolojide soğuk evreler çift rakamlarla sıcak evrelerse tek rakamlarla gösterilmiştir. Örneğin Son Buzul Maksimumu 2 ile gösterilirken Son Buzul Arası evre 5 rakamı ile gösterilir.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Erken-Orta</a:t>
            </a:r>
            <a:r>
              <a:rPr lang="en-US" dirty="0"/>
              <a:t> Pleyistosen </a:t>
            </a:r>
            <a:r>
              <a:rPr lang="en-US" dirty="0" err="1"/>
              <a:t>Erken</a:t>
            </a:r>
            <a:r>
              <a:rPr lang="en-US" dirty="0"/>
              <a:t> </a:t>
            </a:r>
            <a:r>
              <a:rPr lang="en-US" dirty="0" err="1"/>
              <a:t>Pleyistosen’de</a:t>
            </a:r>
            <a:r>
              <a:rPr lang="en-US" dirty="0"/>
              <a:t> (2,58-0,781 </a:t>
            </a:r>
            <a:r>
              <a:rPr lang="en-US" dirty="0" err="1"/>
              <a:t>myö</a:t>
            </a:r>
            <a:r>
              <a:rPr lang="en-US" dirty="0"/>
              <a:t>) </a:t>
            </a:r>
            <a:r>
              <a:rPr lang="en-US" dirty="0" err="1"/>
              <a:t>toplam</a:t>
            </a:r>
            <a:r>
              <a:rPr lang="en-US" dirty="0"/>
              <a:t> 41 </a:t>
            </a:r>
            <a:r>
              <a:rPr lang="en-US" dirty="0" err="1"/>
              <a:t>adet</a:t>
            </a:r>
            <a:r>
              <a:rPr lang="en-US" dirty="0"/>
              <a:t> </a:t>
            </a:r>
            <a:r>
              <a:rPr lang="en-US" dirty="0" err="1"/>
              <a:t>soğuk</a:t>
            </a:r>
            <a:r>
              <a:rPr lang="en-US" dirty="0"/>
              <a:t> </a:t>
            </a:r>
            <a:r>
              <a:rPr lang="en-US" dirty="0" err="1"/>
              <a:t>dönem</a:t>
            </a:r>
            <a:r>
              <a:rPr lang="en-US" dirty="0"/>
              <a:t> </a:t>
            </a:r>
            <a:r>
              <a:rPr lang="en-US" dirty="0" err="1"/>
              <a:t>tespit</a:t>
            </a:r>
            <a:r>
              <a:rPr lang="en-US" dirty="0"/>
              <a:t> </a:t>
            </a:r>
            <a:r>
              <a:rPr lang="en-US" dirty="0" err="1"/>
              <a:t>edilmiştir</a:t>
            </a:r>
            <a:r>
              <a:rPr lang="en-US" dirty="0"/>
              <a:t>. </a:t>
            </a:r>
            <a:r>
              <a:rPr lang="en-US" dirty="0" err="1"/>
              <a:t>Bunlardan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14 </a:t>
            </a:r>
            <a:r>
              <a:rPr lang="en-US" dirty="0" err="1"/>
              <a:t>tanesi</a:t>
            </a:r>
            <a:r>
              <a:rPr lang="en-US" dirty="0"/>
              <a:t> </a:t>
            </a:r>
            <a:r>
              <a:rPr lang="en-US" dirty="0" err="1"/>
              <a:t>buzullaşma</a:t>
            </a:r>
            <a:r>
              <a:rPr lang="en-US" dirty="0"/>
              <a:t> </a:t>
            </a:r>
            <a:r>
              <a:rPr lang="en-US" dirty="0" err="1"/>
              <a:t>çağı</a:t>
            </a:r>
            <a:r>
              <a:rPr lang="en-US" dirty="0"/>
              <a:t> </a:t>
            </a:r>
            <a:r>
              <a:rPr lang="en-US" dirty="0" err="1"/>
              <a:t>oluşturacak</a:t>
            </a:r>
            <a:r>
              <a:rPr lang="en-US" dirty="0"/>
              <a:t> </a:t>
            </a:r>
            <a:r>
              <a:rPr lang="en-US" dirty="0" err="1"/>
              <a:t>derecede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olup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dönemlerdeki</a:t>
            </a:r>
            <a:r>
              <a:rPr lang="en-US" dirty="0"/>
              <a:t> </a:t>
            </a:r>
            <a:r>
              <a:rPr lang="en-US" dirty="0" err="1"/>
              <a:t>denizel</a:t>
            </a:r>
            <a:r>
              <a:rPr lang="en-US" dirty="0"/>
              <a:t> ∂18O‰ </a:t>
            </a:r>
            <a:r>
              <a:rPr lang="en-US" dirty="0" err="1"/>
              <a:t>oranları</a:t>
            </a:r>
            <a:r>
              <a:rPr lang="en-US" dirty="0"/>
              <a:t> 4,6-5,0’a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yükselmiştir</a:t>
            </a:r>
            <a:r>
              <a:rPr lang="en-US" dirty="0"/>
              <a:t> (Ehlers </a:t>
            </a:r>
            <a:r>
              <a:rPr lang="en-US" dirty="0" err="1"/>
              <a:t>vd</a:t>
            </a:r>
            <a:r>
              <a:rPr lang="en-US" dirty="0"/>
              <a:t>., 2011). </a:t>
            </a:r>
            <a:r>
              <a:rPr lang="en-US" dirty="0" err="1"/>
              <a:t>Erken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Orta</a:t>
            </a:r>
            <a:r>
              <a:rPr lang="en-US" dirty="0"/>
              <a:t> Pleyistosen </a:t>
            </a:r>
            <a:r>
              <a:rPr lang="en-US" dirty="0" err="1"/>
              <a:t>buzul</a:t>
            </a:r>
            <a:r>
              <a:rPr lang="en-US" dirty="0"/>
              <a:t> </a:t>
            </a:r>
            <a:r>
              <a:rPr lang="en-US" dirty="0" err="1"/>
              <a:t>çağlarının</a:t>
            </a:r>
            <a:r>
              <a:rPr lang="en-US" dirty="0"/>
              <a:t> </a:t>
            </a:r>
            <a:r>
              <a:rPr lang="en-US" dirty="0" err="1"/>
              <a:t>periyotları</a:t>
            </a:r>
            <a:r>
              <a:rPr lang="en-US" dirty="0"/>
              <a:t>, </a:t>
            </a:r>
            <a:r>
              <a:rPr lang="en-US" dirty="0" err="1"/>
              <a:t>buzul</a:t>
            </a:r>
            <a:r>
              <a:rPr lang="en-US" dirty="0"/>
              <a:t> </a:t>
            </a:r>
            <a:r>
              <a:rPr lang="en-US" dirty="0" err="1"/>
              <a:t>dönemlerini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ettiği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41 </a:t>
            </a:r>
            <a:r>
              <a:rPr lang="en-US" dirty="0" err="1"/>
              <a:t>by’lık</a:t>
            </a:r>
            <a:r>
              <a:rPr lang="en-US" dirty="0"/>
              <a:t> Milankovitch </a:t>
            </a:r>
            <a:r>
              <a:rPr lang="en-US" dirty="0" err="1"/>
              <a:t>eksen</a:t>
            </a:r>
            <a:r>
              <a:rPr lang="en-US" dirty="0"/>
              <a:t> </a:t>
            </a:r>
            <a:r>
              <a:rPr lang="en-US" dirty="0" err="1"/>
              <a:t>eğikliği</a:t>
            </a:r>
            <a:r>
              <a:rPr lang="en-US" dirty="0"/>
              <a:t> </a:t>
            </a:r>
            <a:r>
              <a:rPr lang="en-US" dirty="0" err="1"/>
              <a:t>döngüleriyle</a:t>
            </a:r>
            <a:r>
              <a:rPr lang="en-US" dirty="0"/>
              <a:t> </a:t>
            </a:r>
            <a:r>
              <a:rPr lang="en-US" dirty="0" err="1"/>
              <a:t>çakışmaktadır</a:t>
            </a:r>
            <a:r>
              <a:rPr lang="en-US" dirty="0"/>
              <a:t>. Milankovitch </a:t>
            </a:r>
            <a:r>
              <a:rPr lang="en-US" dirty="0" err="1"/>
              <a:t>Döngüleri’ne</a:t>
            </a:r>
            <a:r>
              <a:rPr lang="en-US" dirty="0"/>
              <a:t> </a:t>
            </a:r>
            <a:r>
              <a:rPr lang="en-US" dirty="0" err="1"/>
              <a:t>ait</a:t>
            </a:r>
            <a:r>
              <a:rPr lang="en-US" dirty="0"/>
              <a:t> 100 </a:t>
            </a:r>
            <a:r>
              <a:rPr lang="en-US" dirty="0" err="1"/>
              <a:t>by’lık</a:t>
            </a:r>
            <a:r>
              <a:rPr lang="en-US" dirty="0"/>
              <a:t> </a:t>
            </a:r>
            <a:r>
              <a:rPr lang="en-US" dirty="0" err="1"/>
              <a:t>yörünge</a:t>
            </a:r>
            <a:r>
              <a:rPr lang="en-US" dirty="0"/>
              <a:t> </a:t>
            </a:r>
            <a:r>
              <a:rPr lang="en-US" dirty="0" err="1"/>
              <a:t>devinimi</a:t>
            </a:r>
            <a:r>
              <a:rPr lang="en-US" dirty="0"/>
              <a:t> </a:t>
            </a:r>
            <a:r>
              <a:rPr lang="en-US" dirty="0" err="1"/>
              <a:t>hareketleri</a:t>
            </a:r>
            <a:r>
              <a:rPr lang="en-US" dirty="0"/>
              <a:t>, </a:t>
            </a:r>
            <a:r>
              <a:rPr lang="en-US" dirty="0" err="1"/>
              <a:t>ancak</a:t>
            </a:r>
            <a:r>
              <a:rPr lang="en-US" dirty="0"/>
              <a:t> 1,2 my </a:t>
            </a:r>
            <a:r>
              <a:rPr lang="en-US" dirty="0" err="1"/>
              <a:t>öncesinden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etkili</a:t>
            </a:r>
            <a:r>
              <a:rPr lang="en-US" dirty="0"/>
              <a:t> </a:t>
            </a:r>
            <a:r>
              <a:rPr lang="en-US" dirty="0" err="1"/>
              <a:t>olmaya</a:t>
            </a:r>
            <a:r>
              <a:rPr lang="en-US" dirty="0"/>
              <a:t> </a:t>
            </a:r>
            <a:r>
              <a:rPr lang="en-US" dirty="0" err="1"/>
              <a:t>başlamış</a:t>
            </a:r>
            <a:r>
              <a:rPr lang="en-US" dirty="0"/>
              <a:t> </a:t>
            </a:r>
            <a:r>
              <a:rPr lang="en-US" dirty="0" err="1"/>
              <a:t>olup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dönem</a:t>
            </a:r>
            <a:r>
              <a:rPr lang="en-US" dirty="0"/>
              <a:t> </a:t>
            </a:r>
            <a:r>
              <a:rPr lang="en-US" dirty="0" err="1"/>
              <a:t>Orta</a:t>
            </a:r>
            <a:r>
              <a:rPr lang="en-US" dirty="0"/>
              <a:t> Pleyistosen </a:t>
            </a:r>
            <a:r>
              <a:rPr lang="en-US" dirty="0" err="1"/>
              <a:t>geçişi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bilinmektedir</a:t>
            </a:r>
            <a:r>
              <a:rPr lang="en-US" dirty="0"/>
              <a:t> (</a:t>
            </a:r>
            <a:r>
              <a:rPr lang="en-US" dirty="0" err="1"/>
              <a:t>Tziperman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Gildor</a:t>
            </a:r>
            <a:r>
              <a:rPr lang="en-US" dirty="0"/>
              <a:t>, 2003). Bu </a:t>
            </a:r>
            <a:r>
              <a:rPr lang="en-US" dirty="0" err="1"/>
              <a:t>dönem</a:t>
            </a:r>
            <a:r>
              <a:rPr lang="en-US" dirty="0"/>
              <a:t> </a:t>
            </a:r>
            <a:r>
              <a:rPr lang="en-US" dirty="0" err="1"/>
              <a:t>içerisindeki</a:t>
            </a:r>
            <a:r>
              <a:rPr lang="en-US" dirty="0"/>
              <a:t> 5 </a:t>
            </a:r>
            <a:r>
              <a:rPr lang="en-US" dirty="0" err="1"/>
              <a:t>adet</a:t>
            </a:r>
            <a:r>
              <a:rPr lang="en-US" dirty="0"/>
              <a:t> </a:t>
            </a:r>
            <a:r>
              <a:rPr lang="en-US" dirty="0" err="1"/>
              <a:t>soğuk</a:t>
            </a:r>
            <a:r>
              <a:rPr lang="en-US" dirty="0"/>
              <a:t> </a:t>
            </a:r>
            <a:r>
              <a:rPr lang="en-US" dirty="0" err="1"/>
              <a:t>devirde</a:t>
            </a:r>
            <a:r>
              <a:rPr lang="en-US" dirty="0"/>
              <a:t>, </a:t>
            </a:r>
            <a:r>
              <a:rPr lang="en-US" dirty="0" err="1"/>
              <a:t>buzullar</a:t>
            </a:r>
            <a:r>
              <a:rPr lang="en-US" dirty="0"/>
              <a:t> </a:t>
            </a:r>
            <a:r>
              <a:rPr lang="en-US" dirty="0" err="1"/>
              <a:t>kutup</a:t>
            </a:r>
            <a:r>
              <a:rPr lang="en-US" dirty="0"/>
              <a:t> </a:t>
            </a:r>
            <a:r>
              <a:rPr lang="en-US" dirty="0" err="1"/>
              <a:t>bölgeleri</a:t>
            </a:r>
            <a:r>
              <a:rPr lang="en-US" dirty="0"/>
              <a:t> </a:t>
            </a:r>
            <a:r>
              <a:rPr lang="en-US" dirty="0" err="1"/>
              <a:t>dışında</a:t>
            </a:r>
            <a:r>
              <a:rPr lang="en-US" dirty="0"/>
              <a:t> da </a:t>
            </a:r>
            <a:r>
              <a:rPr lang="en-US" dirty="0" err="1"/>
              <a:t>geniş</a:t>
            </a:r>
            <a:r>
              <a:rPr lang="en-US" dirty="0"/>
              <a:t> </a:t>
            </a:r>
            <a:r>
              <a:rPr lang="en-US" dirty="0" err="1"/>
              <a:t>alanlar</a:t>
            </a:r>
            <a:r>
              <a:rPr lang="en-US" dirty="0"/>
              <a:t> </a:t>
            </a:r>
            <a:r>
              <a:rPr lang="en-US" dirty="0" err="1"/>
              <a:t>kaplamaya</a:t>
            </a:r>
            <a:r>
              <a:rPr lang="en-US" dirty="0"/>
              <a:t> </a:t>
            </a:r>
            <a:r>
              <a:rPr lang="en-US" dirty="0" err="1"/>
              <a:t>başlamıştır</a:t>
            </a:r>
            <a:r>
              <a:rPr lang="en-US" dirty="0"/>
              <a:t>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51520" y="5949280"/>
            <a:ext cx="6966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1200" dirty="0">
                <a:solidFill>
                  <a:prstClr val="black"/>
                </a:solidFill>
              </a:rPr>
              <a:t>Kaynak: </a:t>
            </a:r>
            <a:r>
              <a:rPr lang="en-US" sz="1200" dirty="0" err="1">
                <a:solidFill>
                  <a:prstClr val="black"/>
                </a:solidFill>
              </a:rPr>
              <a:t>Çiner</a:t>
            </a:r>
            <a:r>
              <a:rPr lang="en-US" sz="1200" dirty="0">
                <a:solidFill>
                  <a:prstClr val="black"/>
                </a:solidFill>
              </a:rPr>
              <a:t>, A., </a:t>
            </a:r>
            <a:r>
              <a:rPr lang="en-US" sz="1200" dirty="0" err="1">
                <a:solidFill>
                  <a:prstClr val="black"/>
                </a:solidFill>
              </a:rPr>
              <a:t>Sarıkaya</a:t>
            </a:r>
            <a:r>
              <a:rPr lang="en-US" sz="1200" dirty="0">
                <a:solidFill>
                  <a:prstClr val="black"/>
                </a:solidFill>
              </a:rPr>
              <a:t>, M. A. 2013. </a:t>
            </a:r>
            <a:r>
              <a:rPr lang="en-US" sz="1200" dirty="0" err="1">
                <a:solidFill>
                  <a:prstClr val="black"/>
                </a:solidFill>
              </a:rPr>
              <a:t>Buzullar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ve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İklim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Değişikliği</a:t>
            </a:r>
            <a:r>
              <a:rPr lang="en-US" sz="1200" dirty="0">
                <a:solidFill>
                  <a:prstClr val="black"/>
                </a:solidFill>
              </a:rPr>
              <a:t>; </a:t>
            </a:r>
            <a:r>
              <a:rPr lang="en-US" sz="1200" dirty="0" err="1">
                <a:solidFill>
                  <a:prstClr val="black"/>
                </a:solidFill>
              </a:rPr>
              <a:t>Geçmiş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dirty="0" err="1">
                <a:solidFill>
                  <a:prstClr val="black"/>
                </a:solidFill>
              </a:rPr>
              <a:t>Günümüz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ve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Gelecek</a:t>
            </a:r>
            <a:r>
              <a:rPr lang="en-US" sz="1200" dirty="0">
                <a:solidFill>
                  <a:prstClr val="black"/>
                </a:solidFill>
              </a:rPr>
              <a:t>.</a:t>
            </a:r>
            <a:r>
              <a:rPr lang="tr-TR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Volkan</a:t>
            </a:r>
            <a:r>
              <a:rPr lang="en-US" sz="1200" dirty="0">
                <a:solidFill>
                  <a:prstClr val="black"/>
                </a:solidFill>
              </a:rPr>
              <a:t> $. </a:t>
            </a:r>
            <a:r>
              <a:rPr lang="en-US" sz="1200" dirty="0" err="1">
                <a:solidFill>
                  <a:prstClr val="black"/>
                </a:solidFill>
              </a:rPr>
              <a:t>Ediger</a:t>
            </a:r>
            <a:r>
              <a:rPr lang="en-US" sz="1200" dirty="0">
                <a:solidFill>
                  <a:prstClr val="black"/>
                </a:solidFill>
              </a:rPr>
              <a:t>, editor, 2013. </a:t>
            </a:r>
            <a:r>
              <a:rPr lang="en-US" sz="1200" dirty="0" err="1">
                <a:solidFill>
                  <a:prstClr val="black"/>
                </a:solidFill>
              </a:rPr>
              <a:t>Turkiye'de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iklim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Degi$ikligi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ve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Surdurulebilir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Enerji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dirty="0" err="1">
                <a:solidFill>
                  <a:prstClr val="black"/>
                </a:solidFill>
              </a:rPr>
              <a:t>istanbul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dirty="0" err="1">
                <a:solidFill>
                  <a:prstClr val="black"/>
                </a:solidFill>
              </a:rPr>
              <a:t>ENiVA-Enerji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ve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iklim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Degi$ikligi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Vakfl</a:t>
            </a:r>
            <a:r>
              <a:rPr lang="en-US" sz="1200" dirty="0">
                <a:solidFill>
                  <a:prstClr val="black"/>
                </a:solidFill>
              </a:rPr>
              <a:t>, 145 s. </a:t>
            </a:r>
          </a:p>
        </p:txBody>
      </p:sp>
    </p:spTree>
    <p:extLst>
      <p:ext uri="{BB962C8B-B14F-4D97-AF65-F5344CB8AC3E}">
        <p14:creationId xmlns:p14="http://schemas.microsoft.com/office/powerpoint/2010/main" val="9231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458</Words>
  <Application>Microsoft Office PowerPoint</Application>
  <PresentationFormat>Ekran Gösterisi (4:3)</PresentationFormat>
  <Paragraphs>20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Kuvaterner kronolojisi</vt:lpstr>
      <vt:lpstr>PowerPoint Sunusu</vt:lpstr>
      <vt:lpstr>PowerPoint Sunusu</vt:lpstr>
      <vt:lpstr>PowerPoint Sunusu</vt:lpstr>
      <vt:lpstr>PowerPoint Sunusu</vt:lpstr>
      <vt:lpstr>Love, J., Walker, M. 2007. reconstructing of Quaternary Environments. Routledge London</vt:lpstr>
      <vt:lpstr>Love, J., Walker, M. 2007. Reconstructing of Quaternary Environments. Routledge London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Kuvaterner kronolojisi</dc:title>
  <dc:creator>Kullanıcı</dc:creator>
  <cp:lastModifiedBy>Kullanıcı</cp:lastModifiedBy>
  <cp:revision>9</cp:revision>
  <dcterms:created xsi:type="dcterms:W3CDTF">2020-01-30T17:27:10Z</dcterms:created>
  <dcterms:modified xsi:type="dcterms:W3CDTF">2020-02-05T19:00:25Z</dcterms:modified>
</cp:coreProperties>
</file>