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İkizkenar Üçgen"/>
          <p:cNvSpPr/>
          <p:nvPr/>
        </p:nvSpPr>
        <p:spPr>
          <a:xfrm rot="16200000">
            <a:off x="10387963" y="5038579"/>
            <a:ext cx="1892949" cy="1725637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720726" y="776289"/>
            <a:ext cx="10750549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720726" y="2250280"/>
            <a:ext cx="10750549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1828800" y="6012657"/>
            <a:ext cx="77216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1828800" y="5650705"/>
            <a:ext cx="77216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1189663" y="5752308"/>
            <a:ext cx="67056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47005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23561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042400" y="381000"/>
            <a:ext cx="2540000" cy="5486400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381000"/>
            <a:ext cx="8331200" cy="548640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68175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67494"/>
            <a:ext cx="10972800" cy="1399032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09600" y="1882808"/>
            <a:ext cx="109728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048"/>
            <a:ext cx="2844800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0970"/>
            <a:ext cx="5680075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98877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 Üçgen"/>
          <p:cNvSpPr/>
          <p:nvPr/>
        </p:nvSpPr>
        <p:spPr>
          <a:xfrm flipV="1">
            <a:off x="9379" y="7035"/>
            <a:ext cx="12173243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İkizkenar Üçgen"/>
          <p:cNvSpPr/>
          <p:nvPr/>
        </p:nvSpPr>
        <p:spPr>
          <a:xfrm rot="5400000" flipV="1">
            <a:off x="10387963" y="93786"/>
            <a:ext cx="1892949" cy="1725637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9274176" y="6477000"/>
            <a:ext cx="2844800" cy="3048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3492501" y="6480970"/>
            <a:ext cx="5680075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1268075" y="809625"/>
            <a:ext cx="670560" cy="300831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10 Düz Bağlayıcı"/>
          <p:cNvCxnSpPr/>
          <p:nvPr/>
        </p:nvCxnSpPr>
        <p:spPr>
          <a:xfrm rot="10800000">
            <a:off x="8625059" y="9381"/>
            <a:ext cx="3563815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9 Düz Bağlayıcı"/>
          <p:cNvCxnSpPr/>
          <p:nvPr/>
        </p:nvCxnSpPr>
        <p:spPr>
          <a:xfrm flipV="1">
            <a:off x="0" y="7035"/>
            <a:ext cx="12182621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8000" y="271465"/>
            <a:ext cx="9652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08000" y="1633536"/>
            <a:ext cx="51816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15079359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722438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722438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969"/>
            <a:ext cx="2844800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0969"/>
            <a:ext cx="5680075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119360" y="6480969"/>
            <a:ext cx="670560" cy="301752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30920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30931" y="290732"/>
            <a:ext cx="14224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820008" y="290732"/>
            <a:ext cx="774699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1820008" y="3427124"/>
            <a:ext cx="774699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2696307" y="290732"/>
            <a:ext cx="9144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2696307" y="3427124"/>
            <a:ext cx="9144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969"/>
            <a:ext cx="2840736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0969"/>
            <a:ext cx="5681472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119360" y="6483096"/>
            <a:ext cx="670560" cy="301752"/>
          </a:xfrm>
        </p:spPr>
        <p:txBody>
          <a:bodyPr/>
          <a:lstStyle>
            <a:lvl1pPr algn="ctr">
              <a:defRPr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97922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40549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>
          <a:xfrm>
            <a:off x="6388608" y="6480969"/>
            <a:ext cx="2844800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>
          <a:xfrm>
            <a:off x="609600" y="6481891"/>
            <a:ext cx="5680075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119360" y="6480969"/>
            <a:ext cx="670560" cy="301752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070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92608" y="367664"/>
            <a:ext cx="12192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1514475" y="367664"/>
            <a:ext cx="32512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868333" y="320040"/>
            <a:ext cx="7034784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8371968" y="6556248"/>
            <a:ext cx="2844800" cy="301752"/>
          </a:xfrm>
        </p:spPr>
        <p:txBody>
          <a:bodyPr/>
          <a:lstStyle>
            <a:lvl1pPr>
              <a:defRPr sz="900"/>
            </a:lvl1pPr>
          </a:lstStyle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514475" y="6556248"/>
            <a:ext cx="6857493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1214101" y="6556248"/>
            <a:ext cx="670560" cy="301752"/>
          </a:xfrm>
        </p:spPr>
        <p:txBody>
          <a:bodyPr/>
          <a:lstStyle>
            <a:lvl1pPr>
              <a:defRPr sz="900"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10563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92608" y="150896"/>
            <a:ext cx="12192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517649" y="373966"/>
            <a:ext cx="9777984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4000" y="5867400"/>
            <a:ext cx="9777984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8144256" y="6556248"/>
            <a:ext cx="2804160" cy="301752"/>
          </a:xfrm>
        </p:spPr>
        <p:txBody>
          <a:bodyPr/>
          <a:lstStyle>
            <a:lvl1pPr>
              <a:defRPr sz="900"/>
            </a:lvl1pPr>
          </a:lstStyle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560576" y="6557169"/>
            <a:ext cx="6597429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56256" y="6556248"/>
            <a:ext cx="487680" cy="301752"/>
          </a:xfrm>
        </p:spPr>
        <p:txBody>
          <a:bodyPr/>
          <a:lstStyle>
            <a:lvl1pPr algn="ctr">
              <a:defRPr sz="900"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79516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Dik Üçgen"/>
          <p:cNvSpPr/>
          <p:nvPr/>
        </p:nvSpPr>
        <p:spPr>
          <a:xfrm>
            <a:off x="9379" y="14069"/>
            <a:ext cx="12173243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cxnSp>
        <p:nvCxnSpPr>
          <p:cNvPr id="8" name="7 Düz Bağlayıcı"/>
          <p:cNvCxnSpPr/>
          <p:nvPr/>
        </p:nvCxnSpPr>
        <p:spPr>
          <a:xfrm>
            <a:off x="0" y="7035"/>
            <a:ext cx="12182621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8 Düz Bağlayıcı"/>
          <p:cNvCxnSpPr/>
          <p:nvPr/>
        </p:nvCxnSpPr>
        <p:spPr>
          <a:xfrm rot="10800000" flipV="1">
            <a:off x="8625059" y="4948410"/>
            <a:ext cx="3563815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609600" y="267494"/>
            <a:ext cx="109728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609600" y="1882808"/>
            <a:ext cx="109728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388608" y="6480969"/>
            <a:ext cx="28448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21.01.2020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609600" y="6481891"/>
            <a:ext cx="5680075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119360" y="6480969"/>
            <a:ext cx="67056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920707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Nitrifying</a:t>
            </a:r>
            <a:r>
              <a:rPr lang="tr-TR" dirty="0"/>
              <a:t> </a:t>
            </a:r>
            <a:r>
              <a:rPr lang="tr-TR" dirty="0" err="1"/>
              <a:t>Bacteria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 example; </a:t>
            </a:r>
            <a:r>
              <a:rPr lang="en-US" i="1" dirty="0" err="1"/>
              <a:t>Nitrosomonas</a:t>
            </a:r>
            <a:r>
              <a:rPr lang="en-US" dirty="0"/>
              <a:t> and </a:t>
            </a:r>
            <a:r>
              <a:rPr lang="en-US" i="1" dirty="0" err="1"/>
              <a:t>Nitrobacter</a:t>
            </a:r>
            <a:endParaRPr lang="en-US" i="1" dirty="0"/>
          </a:p>
          <a:p>
            <a:endParaRPr lang="en-US" dirty="0"/>
          </a:p>
          <a:p>
            <a:r>
              <a:rPr lang="en-US" dirty="0"/>
              <a:t>In nature, there is no </a:t>
            </a:r>
            <a:r>
              <a:rPr lang="en-US" dirty="0" err="1"/>
              <a:t>chemolitotroph</a:t>
            </a:r>
            <a:r>
              <a:rPr lang="en-US" dirty="0"/>
              <a:t> that converts NH</a:t>
            </a:r>
            <a:r>
              <a:rPr lang="en-US" baseline="-25000" dirty="0"/>
              <a:t>3 </a:t>
            </a:r>
            <a:r>
              <a:rPr lang="en-US" dirty="0"/>
              <a:t>to </a:t>
            </a:r>
            <a:r>
              <a:rPr lang="en-US" dirty="0" smtClean="0"/>
              <a:t>NO</a:t>
            </a:r>
            <a:r>
              <a:rPr lang="en-US" baseline="-25000" dirty="0" smtClean="0"/>
              <a:t>3</a:t>
            </a:r>
            <a:r>
              <a:rPr lang="tr-TR" dirty="0"/>
              <a:t> </a:t>
            </a:r>
            <a:r>
              <a:rPr lang="tr-TR" dirty="0" smtClean="0"/>
              <a:t>in </a:t>
            </a:r>
            <a:r>
              <a:rPr lang="tr-TR" dirty="0" err="1" smtClean="0"/>
              <a:t>one</a:t>
            </a:r>
            <a:r>
              <a:rPr lang="tr-TR" dirty="0" smtClean="0"/>
              <a:t> step.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10949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err="1"/>
              <a:t>Two</a:t>
            </a:r>
            <a:r>
              <a:rPr lang="tr-TR" sz="2800" dirty="0"/>
              <a:t> </a:t>
            </a:r>
            <a:r>
              <a:rPr lang="tr-TR" sz="2800" dirty="0" err="1"/>
              <a:t>groups</a:t>
            </a:r>
            <a:r>
              <a:rPr lang="tr-TR" sz="2800" dirty="0"/>
              <a:t> of </a:t>
            </a:r>
            <a:r>
              <a:rPr lang="tr-TR" sz="2800" dirty="0" err="1"/>
              <a:t>bacteria</a:t>
            </a:r>
            <a:r>
              <a:rPr lang="tr-TR" sz="2800" dirty="0"/>
              <a:t> </a:t>
            </a:r>
            <a:r>
              <a:rPr lang="tr-TR" sz="2800" dirty="0" err="1"/>
              <a:t>carry</a:t>
            </a:r>
            <a:r>
              <a:rPr lang="tr-TR" sz="2800" dirty="0"/>
              <a:t> </a:t>
            </a:r>
            <a:r>
              <a:rPr lang="tr-TR" sz="2800" dirty="0" err="1"/>
              <a:t>out</a:t>
            </a:r>
            <a:r>
              <a:rPr lang="tr-TR" sz="2800" dirty="0"/>
              <a:t> </a:t>
            </a:r>
            <a:r>
              <a:rPr lang="tr-TR" sz="2800" dirty="0" err="1"/>
              <a:t>this</a:t>
            </a:r>
            <a:r>
              <a:rPr lang="tr-TR" sz="2800" dirty="0"/>
              <a:t> </a:t>
            </a:r>
            <a:r>
              <a:rPr lang="tr-TR" sz="2800" dirty="0" err="1"/>
              <a:t>event</a:t>
            </a:r>
            <a:r>
              <a:rPr lang="tr-TR" sz="2800" dirty="0"/>
              <a:t> </a:t>
            </a:r>
            <a:r>
              <a:rPr lang="tr-TR" sz="2800" dirty="0" err="1"/>
              <a:t>sequentially</a:t>
            </a:r>
            <a:r>
              <a:rPr lang="tr-TR" sz="2800" dirty="0"/>
              <a:t>.</a:t>
            </a:r>
          </a:p>
          <a:p>
            <a:r>
              <a:rPr lang="tr-TR" sz="2800" dirty="0" err="1"/>
              <a:t>Ammonia</a:t>
            </a:r>
            <a:r>
              <a:rPr lang="tr-TR" sz="2800" dirty="0"/>
              <a:t> </a:t>
            </a:r>
            <a:r>
              <a:rPr lang="tr-TR" sz="2800" dirty="0" err="1"/>
              <a:t>oxidizing</a:t>
            </a:r>
            <a:r>
              <a:rPr lang="tr-TR" sz="2800" dirty="0"/>
              <a:t> </a:t>
            </a:r>
            <a:r>
              <a:rPr lang="tr-TR" sz="2800" dirty="0" err="1"/>
              <a:t>bacteria</a:t>
            </a:r>
            <a:r>
              <a:rPr lang="tr-TR" sz="2800" dirty="0"/>
              <a:t> (</a:t>
            </a:r>
            <a:r>
              <a:rPr lang="tr-TR" sz="2800" dirty="0" err="1"/>
              <a:t>oxidizes</a:t>
            </a:r>
            <a:r>
              <a:rPr lang="tr-TR" sz="2800" dirty="0"/>
              <a:t> NH</a:t>
            </a:r>
            <a:r>
              <a:rPr lang="tr-TR" sz="2800" baseline="-25000" dirty="0"/>
              <a:t>3</a:t>
            </a:r>
            <a:r>
              <a:rPr lang="tr-TR" sz="2800" dirty="0"/>
              <a:t> </a:t>
            </a:r>
            <a:r>
              <a:rPr lang="tr-TR" sz="2800" dirty="0" err="1"/>
              <a:t>to</a:t>
            </a:r>
            <a:r>
              <a:rPr lang="tr-TR" sz="2800" dirty="0"/>
              <a:t> NO</a:t>
            </a:r>
            <a:r>
              <a:rPr lang="tr-TR" sz="2800" baseline="-25000" dirty="0"/>
              <a:t>2</a:t>
            </a:r>
            <a:r>
              <a:rPr lang="tr-TR" sz="2800" dirty="0"/>
              <a:t>)</a:t>
            </a:r>
          </a:p>
          <a:p>
            <a:r>
              <a:rPr lang="tr-TR" sz="2800" dirty="0" err="1"/>
              <a:t>A</a:t>
            </a:r>
            <a:r>
              <a:rPr lang="tr-TR" sz="2800" dirty="0" err="1" smtClean="0"/>
              <a:t>mmonia</a:t>
            </a:r>
            <a:r>
              <a:rPr lang="tr-TR" sz="2800" dirty="0" smtClean="0"/>
              <a:t> </a:t>
            </a:r>
            <a:r>
              <a:rPr lang="tr-TR" sz="2800" dirty="0" err="1"/>
              <a:t>monoxygenase</a:t>
            </a:r>
            <a:endParaRPr lang="tr-TR" sz="2800" dirty="0"/>
          </a:p>
          <a:p>
            <a:r>
              <a:rPr lang="tr-TR" sz="2800" dirty="0" err="1"/>
              <a:t>Nitrite</a:t>
            </a:r>
            <a:r>
              <a:rPr lang="tr-TR" sz="2800" dirty="0"/>
              <a:t> </a:t>
            </a:r>
            <a:r>
              <a:rPr lang="tr-TR" sz="2800" dirty="0" err="1"/>
              <a:t>oxidizing</a:t>
            </a:r>
            <a:r>
              <a:rPr lang="tr-TR" sz="2800" dirty="0"/>
              <a:t> </a:t>
            </a:r>
            <a:r>
              <a:rPr lang="tr-TR" sz="2800" dirty="0" err="1"/>
              <a:t>bacteria</a:t>
            </a:r>
            <a:r>
              <a:rPr lang="tr-TR" sz="2800" dirty="0"/>
              <a:t> (</a:t>
            </a:r>
            <a:r>
              <a:rPr lang="tr-TR" sz="2800" dirty="0" err="1"/>
              <a:t>oxidizes</a:t>
            </a:r>
            <a:r>
              <a:rPr lang="tr-TR" sz="2800" dirty="0"/>
              <a:t> NO</a:t>
            </a:r>
            <a:r>
              <a:rPr lang="tr-TR" sz="2800" baseline="-25000" dirty="0"/>
              <a:t>2</a:t>
            </a:r>
            <a:r>
              <a:rPr lang="tr-TR" sz="2800" dirty="0"/>
              <a:t> </a:t>
            </a:r>
            <a:r>
              <a:rPr lang="tr-TR" sz="2800" dirty="0" err="1"/>
              <a:t>to</a:t>
            </a:r>
            <a:r>
              <a:rPr lang="tr-TR" sz="2800" dirty="0"/>
              <a:t> NO</a:t>
            </a:r>
            <a:r>
              <a:rPr lang="tr-TR" sz="2800" baseline="-25000" dirty="0"/>
              <a:t>3</a:t>
            </a:r>
            <a:r>
              <a:rPr lang="tr-TR" sz="2800" dirty="0"/>
              <a:t>)</a:t>
            </a:r>
          </a:p>
          <a:p>
            <a:r>
              <a:rPr lang="tr-TR" sz="2800" dirty="0" err="1"/>
              <a:t>N</a:t>
            </a:r>
            <a:r>
              <a:rPr lang="tr-TR" sz="2800" dirty="0" err="1" smtClean="0"/>
              <a:t>itrite</a:t>
            </a:r>
            <a:r>
              <a:rPr lang="tr-TR" sz="2800" dirty="0" smtClean="0"/>
              <a:t> </a:t>
            </a:r>
            <a:r>
              <a:rPr lang="tr-TR" sz="2800" dirty="0" err="1"/>
              <a:t>oxidoreductase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7930468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are also "</a:t>
            </a:r>
            <a:r>
              <a:rPr lang="en-US" dirty="0" err="1"/>
              <a:t>anammox</a:t>
            </a:r>
            <a:r>
              <a:rPr lang="en-US" dirty="0"/>
              <a:t>" bacteria. These oxidize ammonia in an </a:t>
            </a:r>
            <a:r>
              <a:rPr lang="tr-TR" b="1" dirty="0" err="1" smtClean="0">
                <a:solidFill>
                  <a:srgbClr val="FF0000"/>
                </a:solidFill>
              </a:rPr>
              <a:t>anoxygenic</a:t>
            </a:r>
            <a:r>
              <a:rPr lang="en-US" dirty="0" smtClean="0"/>
              <a:t> </a:t>
            </a:r>
            <a:r>
              <a:rPr lang="en-US" dirty="0"/>
              <a:t>environment.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189150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Sulfur and Iron Oxidizing Bacteria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For </a:t>
            </a:r>
            <a:r>
              <a:rPr lang="tr-TR" dirty="0" err="1"/>
              <a:t>example</a:t>
            </a:r>
            <a:r>
              <a:rPr lang="tr-TR" dirty="0"/>
              <a:t>; </a:t>
            </a:r>
            <a:r>
              <a:rPr lang="tr-TR" i="1" dirty="0" err="1"/>
              <a:t>Thiobacillus</a:t>
            </a:r>
            <a:r>
              <a:rPr lang="tr-TR" i="1" dirty="0"/>
              <a:t>, </a:t>
            </a:r>
            <a:r>
              <a:rPr lang="tr-TR" i="1" dirty="0" err="1"/>
              <a:t>Acidithiobacillus</a:t>
            </a:r>
            <a:r>
              <a:rPr lang="tr-TR" i="1" dirty="0"/>
              <a:t>,</a:t>
            </a:r>
          </a:p>
          <a:p>
            <a:r>
              <a:rPr lang="tr-TR" i="1" dirty="0" err="1"/>
              <a:t>Achromatium</a:t>
            </a:r>
            <a:r>
              <a:rPr lang="tr-TR" i="1" dirty="0"/>
              <a:t>, </a:t>
            </a:r>
            <a:r>
              <a:rPr lang="tr-TR" i="1" dirty="0" err="1"/>
              <a:t>Beggiatoa</a:t>
            </a:r>
            <a:endParaRPr lang="tr-TR" i="1" dirty="0"/>
          </a:p>
        </p:txBody>
      </p:sp>
    </p:spTree>
    <p:extLst>
      <p:ext uri="{BB962C8B-B14F-4D97-AF65-F5344CB8AC3E}">
        <p14:creationId xmlns:p14="http://schemas.microsoft.com/office/powerpoint/2010/main" val="28073534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Sulfur oxidizing bacteria are divided into two large ecological groups:</a:t>
            </a:r>
          </a:p>
          <a:p>
            <a:r>
              <a:rPr lang="en-US" dirty="0"/>
              <a:t>Those who live at neutral pH and those who live at acidic </a:t>
            </a:r>
            <a:r>
              <a:rPr lang="en-US" dirty="0" err="1"/>
              <a:t>pH.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688704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</a:t>
            </a:r>
            <a:r>
              <a:rPr lang="tr-TR" baseline="-25000" dirty="0"/>
              <a:t>2</a:t>
            </a:r>
            <a:r>
              <a:rPr lang="tr-TR" dirty="0"/>
              <a:t> </a:t>
            </a:r>
            <a:r>
              <a:rPr lang="tr-TR" dirty="0" err="1"/>
              <a:t>Oxidizing</a:t>
            </a:r>
            <a:r>
              <a:rPr lang="tr-TR" dirty="0"/>
              <a:t> </a:t>
            </a:r>
            <a:r>
              <a:rPr lang="tr-TR" dirty="0" err="1"/>
              <a:t>Bacteria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35905" y="2265000"/>
            <a:ext cx="8229600" cy="1728192"/>
          </a:xfrm>
        </p:spPr>
        <p:txBody>
          <a:bodyPr/>
          <a:lstStyle/>
          <a:p>
            <a:r>
              <a:rPr lang="en-US" dirty="0"/>
              <a:t>For example; </a:t>
            </a:r>
            <a:r>
              <a:rPr lang="en-US" i="1" dirty="0" err="1"/>
              <a:t>Ralstonia</a:t>
            </a:r>
            <a:r>
              <a:rPr lang="en-US" i="1" dirty="0"/>
              <a:t>, </a:t>
            </a:r>
            <a:r>
              <a:rPr lang="en-US" i="1" dirty="0" err="1"/>
              <a:t>Paracoccus</a:t>
            </a:r>
            <a:endParaRPr lang="en-US" i="1" dirty="0"/>
          </a:p>
          <a:p>
            <a:r>
              <a:rPr lang="en-US" dirty="0"/>
              <a:t>These bacteria reduce oxygen by using hydrogen as a single electron donor.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391502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key enzyme in hydrogen oxidizing bacteria is </a:t>
            </a:r>
            <a:r>
              <a:rPr lang="en-US" b="1" dirty="0">
                <a:solidFill>
                  <a:srgbClr val="FF0000"/>
                </a:solidFill>
              </a:rPr>
              <a:t>hydrogenases</a:t>
            </a:r>
            <a:r>
              <a:rPr lang="en-US" dirty="0"/>
              <a:t>.</a:t>
            </a:r>
          </a:p>
          <a:p>
            <a:r>
              <a:rPr lang="en-US" dirty="0"/>
              <a:t>These enzymes are sensitive to oxygen and their cofactor is Nickel.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66927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836712"/>
            <a:ext cx="8229600" cy="5618096"/>
          </a:xfrm>
        </p:spPr>
        <p:txBody>
          <a:bodyPr/>
          <a:lstStyle/>
          <a:p>
            <a:r>
              <a:rPr lang="en-US" dirty="0"/>
              <a:t>Some hydrogen bacteria can use carbon monoxide (CO) as an electron donor and grow aerobically.</a:t>
            </a:r>
          </a:p>
          <a:p>
            <a:r>
              <a:rPr lang="en-US" dirty="0"/>
              <a:t>CO-oxidizing bacteria are called </a:t>
            </a:r>
            <a:r>
              <a:rPr lang="en-US" dirty="0" err="1"/>
              <a:t>carboxydotrophic</a:t>
            </a:r>
            <a:r>
              <a:rPr lang="en-US" dirty="0"/>
              <a:t> bacteria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72378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Methanotrophs</a:t>
            </a:r>
            <a:r>
              <a:rPr lang="tr-TR" dirty="0"/>
              <a:t> and </a:t>
            </a:r>
            <a:r>
              <a:rPr lang="tr-TR" dirty="0" err="1"/>
              <a:t>Methylotrophs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17755" y="1666526"/>
            <a:ext cx="10972800" cy="4572000"/>
          </a:xfrm>
        </p:spPr>
        <p:txBody>
          <a:bodyPr>
            <a:normAutofit/>
          </a:bodyPr>
          <a:lstStyle/>
          <a:p>
            <a:r>
              <a:rPr lang="en-US" dirty="0"/>
              <a:t>For example; </a:t>
            </a:r>
            <a:r>
              <a:rPr lang="en-US" i="1" dirty="0" err="1"/>
              <a:t>Methylomonas</a:t>
            </a:r>
            <a:r>
              <a:rPr lang="en-US" dirty="0"/>
              <a:t>, </a:t>
            </a:r>
            <a:r>
              <a:rPr lang="en-US" i="1" dirty="0" err="1"/>
              <a:t>Methylobacter</a:t>
            </a:r>
            <a:endParaRPr lang="en-US" i="1" dirty="0"/>
          </a:p>
          <a:p>
            <a:r>
              <a:rPr lang="en-US" dirty="0"/>
              <a:t>Methane (CH</a:t>
            </a:r>
            <a:r>
              <a:rPr lang="en-US" baseline="-25000" dirty="0"/>
              <a:t>4</a:t>
            </a:r>
            <a:r>
              <a:rPr lang="en-US" dirty="0"/>
              <a:t>) is abundant in nature. Methane, </a:t>
            </a:r>
            <a:r>
              <a:rPr lang="tr-TR" dirty="0" smtClean="0"/>
              <a:t>produced</a:t>
            </a:r>
            <a:r>
              <a:rPr lang="en-US" dirty="0" smtClean="0"/>
              <a:t> </a:t>
            </a:r>
            <a:r>
              <a:rPr lang="en-US" dirty="0"/>
              <a:t>by methanogenic Archaea in oxygen-free environments, is the most important gas found in oxygen-free mud and marshes, oxygen-free zones of lakes, rumen of ruminant animals and the digestive system of mammals.</a:t>
            </a:r>
          </a:p>
          <a:p>
            <a:r>
              <a:rPr lang="en-US" dirty="0"/>
              <a:t>Methane is also the main component of “natural gas” and is found in many coal structures.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309448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nlı">
  <a:themeElements>
    <a:clrScheme name="Güven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Canlı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Canlı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255</Words>
  <Application>Microsoft Office PowerPoint</Application>
  <PresentationFormat>Geniş ekran</PresentationFormat>
  <Paragraphs>26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Century Gothic</vt:lpstr>
      <vt:lpstr>Verdana</vt:lpstr>
      <vt:lpstr>Wingdings 2</vt:lpstr>
      <vt:lpstr>Canlı</vt:lpstr>
      <vt:lpstr>Nitrifying Bacteria</vt:lpstr>
      <vt:lpstr>PowerPoint Sunusu</vt:lpstr>
      <vt:lpstr>PowerPoint Sunusu</vt:lpstr>
      <vt:lpstr>Sulfur and Iron Oxidizing Bacteria</vt:lpstr>
      <vt:lpstr>PowerPoint Sunusu</vt:lpstr>
      <vt:lpstr>H2 Oxidizing Bacteria</vt:lpstr>
      <vt:lpstr>PowerPoint Sunusu</vt:lpstr>
      <vt:lpstr>PowerPoint Sunusu</vt:lpstr>
      <vt:lpstr>Methanotrophs and Methylotrophs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Nitrifikasyon Yapan Bakteriler </dc:title>
  <dc:creator>sevgi</dc:creator>
  <cp:lastModifiedBy>sevgi</cp:lastModifiedBy>
  <cp:revision>5</cp:revision>
  <dcterms:created xsi:type="dcterms:W3CDTF">2020-01-07T09:21:05Z</dcterms:created>
  <dcterms:modified xsi:type="dcterms:W3CDTF">2020-01-21T11:28:59Z</dcterms:modified>
</cp:coreProperties>
</file>