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70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35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81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88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507935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09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7922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054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70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056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951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2070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Nitrifying</a:t>
            </a:r>
            <a:r>
              <a:rPr lang="tr-TR" dirty="0"/>
              <a:t> </a:t>
            </a:r>
            <a:r>
              <a:rPr lang="tr-TR" dirty="0" err="1"/>
              <a:t>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example; </a:t>
            </a:r>
            <a:r>
              <a:rPr lang="en-US" i="1" dirty="0" err="1"/>
              <a:t>Nitrosomonas</a:t>
            </a:r>
            <a:r>
              <a:rPr lang="en-US" dirty="0"/>
              <a:t> and </a:t>
            </a:r>
            <a:r>
              <a:rPr lang="en-US" i="1" dirty="0" err="1"/>
              <a:t>Nitrobacter</a:t>
            </a:r>
            <a:endParaRPr lang="en-US" i="1" dirty="0"/>
          </a:p>
          <a:p>
            <a:endParaRPr lang="en-US" dirty="0"/>
          </a:p>
          <a:p>
            <a:r>
              <a:rPr lang="en-US" dirty="0"/>
              <a:t>In nature, there is no </a:t>
            </a:r>
            <a:r>
              <a:rPr lang="en-US" dirty="0" err="1"/>
              <a:t>chemolitotroph</a:t>
            </a:r>
            <a:r>
              <a:rPr lang="en-US" dirty="0"/>
              <a:t> that converts NH</a:t>
            </a:r>
            <a:r>
              <a:rPr lang="en-US" baseline="-25000" dirty="0"/>
              <a:t>3 </a:t>
            </a:r>
            <a:r>
              <a:rPr lang="en-US" dirty="0"/>
              <a:t>to </a:t>
            </a:r>
            <a:r>
              <a:rPr lang="en-US" dirty="0" smtClean="0"/>
              <a:t>NO</a:t>
            </a:r>
            <a:r>
              <a:rPr lang="en-US" baseline="-25000" dirty="0" smtClean="0"/>
              <a:t>3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one</a:t>
            </a:r>
            <a:r>
              <a:rPr lang="tr-TR" dirty="0" smtClean="0"/>
              <a:t> step.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9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Two</a:t>
            </a:r>
            <a:r>
              <a:rPr lang="tr-TR" sz="2800" dirty="0"/>
              <a:t> </a:t>
            </a:r>
            <a:r>
              <a:rPr lang="tr-TR" sz="2800" dirty="0" err="1"/>
              <a:t>groups</a:t>
            </a:r>
            <a:r>
              <a:rPr lang="tr-TR" sz="2800" dirty="0"/>
              <a:t> of </a:t>
            </a:r>
            <a:r>
              <a:rPr lang="tr-TR" sz="2800" dirty="0" err="1"/>
              <a:t>bacteria</a:t>
            </a:r>
            <a:r>
              <a:rPr lang="tr-TR" sz="2800" dirty="0"/>
              <a:t> </a:t>
            </a:r>
            <a:r>
              <a:rPr lang="tr-TR" sz="2800" dirty="0" err="1"/>
              <a:t>carry</a:t>
            </a:r>
            <a:r>
              <a:rPr lang="tr-TR" sz="2800" dirty="0"/>
              <a:t> </a:t>
            </a:r>
            <a:r>
              <a:rPr lang="tr-TR" sz="2800" dirty="0" err="1"/>
              <a:t>out</a:t>
            </a:r>
            <a:r>
              <a:rPr lang="tr-TR" sz="2800" dirty="0"/>
              <a:t> </a:t>
            </a:r>
            <a:r>
              <a:rPr lang="tr-TR" sz="2800" dirty="0" err="1"/>
              <a:t>this</a:t>
            </a:r>
            <a:r>
              <a:rPr lang="tr-TR" sz="2800" dirty="0"/>
              <a:t> </a:t>
            </a:r>
            <a:r>
              <a:rPr lang="tr-TR" sz="2800" dirty="0" err="1"/>
              <a:t>event</a:t>
            </a:r>
            <a:r>
              <a:rPr lang="tr-TR" sz="2800" dirty="0"/>
              <a:t> </a:t>
            </a:r>
            <a:r>
              <a:rPr lang="tr-TR" sz="2800" dirty="0" err="1"/>
              <a:t>sequentially</a:t>
            </a:r>
            <a:r>
              <a:rPr lang="tr-TR" sz="2800" dirty="0"/>
              <a:t>.</a:t>
            </a:r>
          </a:p>
          <a:p>
            <a:r>
              <a:rPr lang="tr-TR" sz="2800" dirty="0" err="1"/>
              <a:t>Ammonia</a:t>
            </a:r>
            <a:r>
              <a:rPr lang="tr-TR" sz="2800" dirty="0"/>
              <a:t> </a:t>
            </a:r>
            <a:r>
              <a:rPr lang="tr-TR" sz="2800" dirty="0" err="1"/>
              <a:t>oxidizing</a:t>
            </a:r>
            <a:r>
              <a:rPr lang="tr-TR" sz="2800" dirty="0"/>
              <a:t> </a:t>
            </a:r>
            <a:r>
              <a:rPr lang="tr-TR" sz="2800" dirty="0" err="1"/>
              <a:t>bacteria</a:t>
            </a:r>
            <a:r>
              <a:rPr lang="tr-TR" sz="2800" dirty="0"/>
              <a:t> (</a:t>
            </a:r>
            <a:r>
              <a:rPr lang="tr-TR" sz="2800" dirty="0" err="1"/>
              <a:t>oxidizes</a:t>
            </a:r>
            <a:r>
              <a:rPr lang="tr-TR" sz="2800" dirty="0"/>
              <a:t> NH</a:t>
            </a:r>
            <a:r>
              <a:rPr lang="tr-TR" sz="2800" baseline="-25000" dirty="0"/>
              <a:t>3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NO</a:t>
            </a:r>
            <a:r>
              <a:rPr lang="tr-TR" sz="2800" baseline="-25000" dirty="0"/>
              <a:t>2</a:t>
            </a:r>
            <a:r>
              <a:rPr lang="tr-TR" sz="2800" dirty="0"/>
              <a:t>)</a:t>
            </a:r>
          </a:p>
          <a:p>
            <a:r>
              <a:rPr lang="tr-TR" sz="2800" dirty="0" err="1"/>
              <a:t>A</a:t>
            </a:r>
            <a:r>
              <a:rPr lang="tr-TR" sz="2800" dirty="0" err="1" smtClean="0"/>
              <a:t>mmonia</a:t>
            </a:r>
            <a:r>
              <a:rPr lang="tr-TR" sz="2800" dirty="0" smtClean="0"/>
              <a:t> </a:t>
            </a:r>
            <a:r>
              <a:rPr lang="tr-TR" sz="2800" dirty="0" err="1"/>
              <a:t>monoxygenase</a:t>
            </a:r>
            <a:endParaRPr lang="tr-TR" sz="2800" dirty="0"/>
          </a:p>
          <a:p>
            <a:r>
              <a:rPr lang="tr-TR" sz="2800" dirty="0" err="1"/>
              <a:t>Nitrite</a:t>
            </a:r>
            <a:r>
              <a:rPr lang="tr-TR" sz="2800" dirty="0"/>
              <a:t> </a:t>
            </a:r>
            <a:r>
              <a:rPr lang="tr-TR" sz="2800" dirty="0" err="1"/>
              <a:t>oxidizing</a:t>
            </a:r>
            <a:r>
              <a:rPr lang="tr-TR" sz="2800" dirty="0"/>
              <a:t> </a:t>
            </a:r>
            <a:r>
              <a:rPr lang="tr-TR" sz="2800" dirty="0" err="1"/>
              <a:t>bacteria</a:t>
            </a:r>
            <a:r>
              <a:rPr lang="tr-TR" sz="2800" dirty="0"/>
              <a:t> (</a:t>
            </a:r>
            <a:r>
              <a:rPr lang="tr-TR" sz="2800" dirty="0" err="1"/>
              <a:t>oxidizes</a:t>
            </a:r>
            <a:r>
              <a:rPr lang="tr-TR" sz="2800" dirty="0"/>
              <a:t> NO</a:t>
            </a:r>
            <a:r>
              <a:rPr lang="tr-TR" sz="2800" baseline="-25000" dirty="0"/>
              <a:t>2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NO</a:t>
            </a:r>
            <a:r>
              <a:rPr lang="tr-TR" sz="2800" baseline="-25000" dirty="0"/>
              <a:t>3</a:t>
            </a:r>
            <a:r>
              <a:rPr lang="tr-TR" sz="2800" dirty="0"/>
              <a:t>)</a:t>
            </a:r>
          </a:p>
          <a:p>
            <a:r>
              <a:rPr lang="tr-TR" sz="2800" dirty="0" err="1"/>
              <a:t>N</a:t>
            </a:r>
            <a:r>
              <a:rPr lang="tr-TR" sz="2800" dirty="0" err="1" smtClean="0"/>
              <a:t>itrite</a:t>
            </a:r>
            <a:r>
              <a:rPr lang="tr-TR" sz="2800" dirty="0" smtClean="0"/>
              <a:t> </a:t>
            </a:r>
            <a:r>
              <a:rPr lang="tr-TR" sz="2800" dirty="0" err="1"/>
              <a:t>oxidoreductase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93046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also "</a:t>
            </a:r>
            <a:r>
              <a:rPr lang="en-US" dirty="0" err="1"/>
              <a:t>anammox</a:t>
            </a:r>
            <a:r>
              <a:rPr lang="en-US" dirty="0"/>
              <a:t>" bacteria. These oxidize ammonia in an </a:t>
            </a:r>
            <a:r>
              <a:rPr lang="tr-TR" b="1" dirty="0" err="1" smtClean="0">
                <a:solidFill>
                  <a:srgbClr val="FF0000"/>
                </a:solidFill>
              </a:rPr>
              <a:t>anoxygenic</a:t>
            </a:r>
            <a:r>
              <a:rPr lang="en-US" dirty="0" smtClean="0"/>
              <a:t> </a:t>
            </a:r>
            <a:r>
              <a:rPr lang="en-US" dirty="0"/>
              <a:t>environment.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891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Sulfur and Iron Oxidizing 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For </a:t>
            </a:r>
            <a:r>
              <a:rPr lang="tr-TR" dirty="0" err="1"/>
              <a:t>example</a:t>
            </a:r>
            <a:r>
              <a:rPr lang="tr-TR" dirty="0"/>
              <a:t>; </a:t>
            </a:r>
            <a:r>
              <a:rPr lang="tr-TR" i="1" dirty="0" err="1"/>
              <a:t>Thiobacillus</a:t>
            </a:r>
            <a:r>
              <a:rPr lang="tr-TR" i="1" dirty="0"/>
              <a:t>, </a:t>
            </a:r>
            <a:r>
              <a:rPr lang="tr-TR" i="1" dirty="0" err="1"/>
              <a:t>Acidithiobacillus</a:t>
            </a:r>
            <a:r>
              <a:rPr lang="tr-TR" i="1" dirty="0"/>
              <a:t>,</a:t>
            </a:r>
          </a:p>
          <a:p>
            <a:r>
              <a:rPr lang="tr-TR" i="1" dirty="0" err="1"/>
              <a:t>Achromatium</a:t>
            </a:r>
            <a:r>
              <a:rPr lang="tr-TR" i="1" dirty="0"/>
              <a:t>, </a:t>
            </a:r>
            <a:r>
              <a:rPr lang="tr-TR" i="1" dirty="0" err="1"/>
              <a:t>Beggiatoa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807353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Sulfur oxidizing bacteria are divided into two large ecological groups:</a:t>
            </a:r>
          </a:p>
          <a:p>
            <a:r>
              <a:rPr lang="en-US" dirty="0"/>
              <a:t>Those who live at neutral pH and those who live at acidic </a:t>
            </a:r>
            <a:r>
              <a:rPr lang="en-US" dirty="0" err="1"/>
              <a:t>pH.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870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</a:t>
            </a:r>
            <a:r>
              <a:rPr lang="tr-TR" baseline="-25000" dirty="0"/>
              <a:t>2</a:t>
            </a:r>
            <a:r>
              <a:rPr lang="tr-TR" dirty="0"/>
              <a:t> </a:t>
            </a:r>
            <a:r>
              <a:rPr lang="tr-TR" dirty="0" err="1"/>
              <a:t>Oxidizing</a:t>
            </a:r>
            <a:r>
              <a:rPr lang="tr-TR" dirty="0"/>
              <a:t> </a:t>
            </a:r>
            <a:r>
              <a:rPr lang="tr-TR" dirty="0" err="1"/>
              <a:t>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35905" y="2265000"/>
            <a:ext cx="8229600" cy="1728192"/>
          </a:xfrm>
        </p:spPr>
        <p:txBody>
          <a:bodyPr/>
          <a:lstStyle/>
          <a:p>
            <a:r>
              <a:rPr lang="en-US" dirty="0"/>
              <a:t>For example; </a:t>
            </a:r>
            <a:r>
              <a:rPr lang="en-US" i="1" dirty="0" err="1"/>
              <a:t>Ralstonia</a:t>
            </a:r>
            <a:r>
              <a:rPr lang="en-US" i="1" dirty="0"/>
              <a:t>, </a:t>
            </a:r>
            <a:r>
              <a:rPr lang="en-US" i="1" dirty="0" err="1"/>
              <a:t>Paracoccus</a:t>
            </a:r>
            <a:endParaRPr lang="en-US" i="1" dirty="0"/>
          </a:p>
          <a:p>
            <a:r>
              <a:rPr lang="en-US" dirty="0"/>
              <a:t>These bacteria reduce oxygen by using hydrogen as a single electron donor.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9150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key enzyme in hydrogen oxidizing bacteria is </a:t>
            </a:r>
            <a:r>
              <a:rPr lang="en-US" b="1" dirty="0">
                <a:solidFill>
                  <a:srgbClr val="FF0000"/>
                </a:solidFill>
              </a:rPr>
              <a:t>hydrogenases</a:t>
            </a:r>
            <a:r>
              <a:rPr lang="en-US" dirty="0"/>
              <a:t>.</a:t>
            </a:r>
          </a:p>
          <a:p>
            <a:r>
              <a:rPr lang="en-US" dirty="0"/>
              <a:t>These enzymes are sensitive to oxygen and their cofactor is Nickel.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692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836712"/>
            <a:ext cx="8229600" cy="5618096"/>
          </a:xfrm>
        </p:spPr>
        <p:txBody>
          <a:bodyPr/>
          <a:lstStyle/>
          <a:p>
            <a:r>
              <a:rPr lang="en-US" dirty="0"/>
              <a:t>Some hydrogen bacteria can use carbon monoxide (CO) as an electron donor and grow aerobically.</a:t>
            </a:r>
          </a:p>
          <a:p>
            <a:r>
              <a:rPr lang="en-US" dirty="0"/>
              <a:t>CO-oxidizing bacteria are called </a:t>
            </a:r>
            <a:r>
              <a:rPr lang="en-US" dirty="0" err="1"/>
              <a:t>carboxydotrophic</a:t>
            </a:r>
            <a:r>
              <a:rPr lang="en-US" dirty="0"/>
              <a:t> bacteria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7237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Methanotrophs</a:t>
            </a:r>
            <a:r>
              <a:rPr lang="tr-TR" dirty="0"/>
              <a:t> and </a:t>
            </a:r>
            <a:r>
              <a:rPr lang="tr-TR" dirty="0" err="1"/>
              <a:t>Methylotrophs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7755" y="1666526"/>
            <a:ext cx="10972800" cy="4572000"/>
          </a:xfrm>
        </p:spPr>
        <p:txBody>
          <a:bodyPr>
            <a:normAutofit/>
          </a:bodyPr>
          <a:lstStyle/>
          <a:p>
            <a:r>
              <a:rPr lang="en-US" dirty="0"/>
              <a:t>For example; </a:t>
            </a:r>
            <a:r>
              <a:rPr lang="en-US" i="1" dirty="0" err="1"/>
              <a:t>Methylomonas</a:t>
            </a:r>
            <a:r>
              <a:rPr lang="en-US" dirty="0"/>
              <a:t>, </a:t>
            </a:r>
            <a:r>
              <a:rPr lang="en-US" i="1" dirty="0" err="1"/>
              <a:t>Methylobacter</a:t>
            </a:r>
            <a:endParaRPr lang="en-US" i="1" dirty="0"/>
          </a:p>
          <a:p>
            <a:r>
              <a:rPr lang="en-US" dirty="0"/>
              <a:t>Methane (CH</a:t>
            </a:r>
            <a:r>
              <a:rPr lang="en-US" baseline="-25000" dirty="0"/>
              <a:t>4</a:t>
            </a:r>
            <a:r>
              <a:rPr lang="en-US" dirty="0"/>
              <a:t>) is abundant in nature. Methane, </a:t>
            </a:r>
            <a:r>
              <a:rPr lang="tr-TR" dirty="0" smtClean="0"/>
              <a:t>produced</a:t>
            </a:r>
            <a:r>
              <a:rPr lang="en-US" dirty="0" smtClean="0"/>
              <a:t> </a:t>
            </a:r>
            <a:r>
              <a:rPr lang="en-US" dirty="0"/>
              <a:t>by methanogenic Archaea in oxygen-free environments, is the most important gas found in oxygen-free mud and marshes, oxygen-free zones of lakes, rumen of ruminant animals and the digestive system of mammals.</a:t>
            </a:r>
          </a:p>
          <a:p>
            <a:r>
              <a:rPr lang="en-US" dirty="0"/>
              <a:t>Methane is also the main component of “natural gas” and is found in many coal structures.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944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255</Words>
  <Application>Microsoft Office PowerPoint</Application>
  <PresentationFormat>Geniş ekran</PresentationFormat>
  <Paragraphs>26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Century Gothic</vt:lpstr>
      <vt:lpstr>Verdana</vt:lpstr>
      <vt:lpstr>Wingdings 2</vt:lpstr>
      <vt:lpstr>Canlı</vt:lpstr>
      <vt:lpstr>Nitrifying Bacteria</vt:lpstr>
      <vt:lpstr>PowerPoint Sunusu</vt:lpstr>
      <vt:lpstr>PowerPoint Sunusu</vt:lpstr>
      <vt:lpstr>Sulfur and Iron Oxidizing Bacteria</vt:lpstr>
      <vt:lpstr>PowerPoint Sunusu</vt:lpstr>
      <vt:lpstr>H2 Oxidizing Bacteria</vt:lpstr>
      <vt:lpstr>PowerPoint Sunusu</vt:lpstr>
      <vt:lpstr>PowerPoint Sunusu</vt:lpstr>
      <vt:lpstr>Methanotrophs and Methylotrophs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Nitrifikasyon Yapan Bakteriler </dc:title>
  <dc:creator>sevgi</dc:creator>
  <cp:lastModifiedBy>sevgi</cp:lastModifiedBy>
  <cp:revision>5</cp:revision>
  <dcterms:created xsi:type="dcterms:W3CDTF">2020-01-07T09:21:05Z</dcterms:created>
  <dcterms:modified xsi:type="dcterms:W3CDTF">2020-01-21T11:28:59Z</dcterms:modified>
</cp:coreProperties>
</file>