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7" r:id="rId2"/>
    <p:sldId id="258" r:id="rId3"/>
    <p:sldId id="260" r:id="rId4"/>
    <p:sldId id="262" r:id="rId5"/>
    <p:sldId id="263" r:id="rId6"/>
    <p:sldId id="508" r:id="rId7"/>
    <p:sldId id="261" r:id="rId8"/>
    <p:sldId id="509" r:id="rId9"/>
    <p:sldId id="521" r:id="rId10"/>
    <p:sldId id="265" r:id="rId11"/>
    <p:sldId id="266" r:id="rId12"/>
    <p:sldId id="269" r:id="rId13"/>
    <p:sldId id="267" r:id="rId14"/>
    <p:sldId id="400" r:id="rId15"/>
    <p:sldId id="268" r:id="rId16"/>
    <p:sldId id="401" r:id="rId17"/>
    <p:sldId id="403" r:id="rId18"/>
    <p:sldId id="404" r:id="rId19"/>
    <p:sldId id="405" r:id="rId20"/>
    <p:sldId id="407" r:id="rId21"/>
    <p:sldId id="409" r:id="rId22"/>
    <p:sldId id="507" r:id="rId23"/>
    <p:sldId id="406" r:id="rId24"/>
    <p:sldId id="417" r:id="rId25"/>
    <p:sldId id="418" r:id="rId26"/>
    <p:sldId id="522" r:id="rId27"/>
    <p:sldId id="523" r:id="rId28"/>
    <p:sldId id="429" r:id="rId29"/>
    <p:sldId id="431" r:id="rId30"/>
    <p:sldId id="433" r:id="rId31"/>
    <p:sldId id="435" r:id="rId32"/>
    <p:sldId id="437" r:id="rId33"/>
    <p:sldId id="524" r:id="rId34"/>
    <p:sldId id="439" r:id="rId35"/>
    <p:sldId id="440" r:id="rId36"/>
    <p:sldId id="449" r:id="rId37"/>
    <p:sldId id="441" r:id="rId38"/>
    <p:sldId id="456" r:id="rId39"/>
    <p:sldId id="455" r:id="rId40"/>
    <p:sldId id="442" r:id="rId41"/>
    <p:sldId id="444" r:id="rId42"/>
    <p:sldId id="443" r:id="rId43"/>
    <p:sldId id="445" r:id="rId44"/>
    <p:sldId id="458" r:id="rId45"/>
    <p:sldId id="462" r:id="rId46"/>
    <p:sldId id="463" r:id="rId47"/>
    <p:sldId id="464" r:id="rId48"/>
    <p:sldId id="465" r:id="rId49"/>
    <p:sldId id="466" r:id="rId50"/>
    <p:sldId id="467" r:id="rId51"/>
    <p:sldId id="471" r:id="rId52"/>
    <p:sldId id="473" r:id="rId53"/>
    <p:sldId id="474" r:id="rId54"/>
    <p:sldId id="472" r:id="rId55"/>
    <p:sldId id="475" r:id="rId56"/>
    <p:sldId id="479" r:id="rId57"/>
    <p:sldId id="481" r:id="rId58"/>
    <p:sldId id="482" r:id="rId59"/>
    <p:sldId id="483" r:id="rId60"/>
    <p:sldId id="484" r:id="rId61"/>
    <p:sldId id="486" r:id="rId62"/>
    <p:sldId id="487" r:id="rId63"/>
    <p:sldId id="489" r:id="rId64"/>
    <p:sldId id="491" r:id="rId65"/>
    <p:sldId id="492" r:id="rId66"/>
    <p:sldId id="493" r:id="rId67"/>
    <p:sldId id="494" r:id="rId68"/>
    <p:sldId id="496" r:id="rId69"/>
    <p:sldId id="499" r:id="rId70"/>
    <p:sldId id="500" r:id="rId71"/>
    <p:sldId id="501" r:id="rId72"/>
    <p:sldId id="502" r:id="rId73"/>
    <p:sldId id="503" r:id="rId74"/>
    <p:sldId id="504" r:id="rId75"/>
    <p:sldId id="506" r:id="rId76"/>
    <p:sldId id="264" r:id="rId77"/>
    <p:sldId id="511" r:id="rId78"/>
    <p:sldId id="525" r:id="rId79"/>
    <p:sldId id="512" r:id="rId80"/>
    <p:sldId id="514" r:id="rId81"/>
    <p:sldId id="515" r:id="rId82"/>
    <p:sldId id="510" r:id="rId83"/>
    <p:sldId id="519" r:id="rId84"/>
    <p:sldId id="520" r:id="rId85"/>
    <p:sldId id="516" r:id="rId86"/>
    <p:sldId id="517" r:id="rId87"/>
    <p:sldId id="518" r:id="rId8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p:normalViewPr>
  <p:slideViewPr>
    <p:cSldViewPr snapToGrid="0" snapToObjects="1">
      <p:cViewPr>
        <p:scale>
          <a:sx n="62" d="100"/>
          <a:sy n="62" d="100"/>
        </p:scale>
        <p:origin x="1459"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B2C54-0E2C-2841-9CDF-E8362127A777}" type="datetimeFigureOut">
              <a:rPr lang="tr-TR" smtClean="0"/>
              <a:t>17.11.2019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2CB05-BCFD-AA48-A966-EAF8370BAAD6}" type="slidenum">
              <a:rPr lang="tr-TR" smtClean="0"/>
              <a:t>‹#›</a:t>
            </a:fld>
            <a:endParaRPr lang="tr-TR"/>
          </a:p>
        </p:txBody>
      </p:sp>
    </p:spTree>
    <p:extLst>
      <p:ext uri="{BB962C8B-B14F-4D97-AF65-F5344CB8AC3E}">
        <p14:creationId xmlns:p14="http://schemas.microsoft.com/office/powerpoint/2010/main" val="197300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151D5F0-C86A-004F-95D9-E23171749821}" type="slidenum">
              <a:rPr lang="tr-TR" smtClean="0"/>
              <a:t>14</a:t>
            </a:fld>
            <a:endParaRPr lang="tr-TR"/>
          </a:p>
        </p:txBody>
      </p:sp>
    </p:spTree>
    <p:extLst>
      <p:ext uri="{BB962C8B-B14F-4D97-AF65-F5344CB8AC3E}">
        <p14:creationId xmlns:p14="http://schemas.microsoft.com/office/powerpoint/2010/main" val="131956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151D5F0-C86A-004F-95D9-E23171749821}" type="slidenum">
              <a:rPr lang="tr-TR" smtClean="0"/>
              <a:t>17</a:t>
            </a:fld>
            <a:endParaRPr lang="tr-TR"/>
          </a:p>
        </p:txBody>
      </p:sp>
    </p:spTree>
    <p:extLst>
      <p:ext uri="{BB962C8B-B14F-4D97-AF65-F5344CB8AC3E}">
        <p14:creationId xmlns:p14="http://schemas.microsoft.com/office/powerpoint/2010/main" val="142010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7281AD-316F-A24F-A122-3F327ADE4F6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B5A1E84-59ED-1B40-8E7E-437FE9475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8D3EE82-3FDE-E347-A652-921E2A95098E}"/>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5" name="Alt Bilgi Yer Tutucusu 4">
            <a:extLst>
              <a:ext uri="{FF2B5EF4-FFF2-40B4-BE49-F238E27FC236}">
                <a16:creationId xmlns:a16="http://schemas.microsoft.com/office/drawing/2014/main" id="{0A485BAE-33FF-4A4F-B7B0-054D268B39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B0D208-DBAE-F941-9717-439ACEC6E1CD}"/>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56266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91FAC2-A749-9A44-9EBC-BD795F7AF7A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87113E3-D95E-7D44-B6CA-C218DBD64A2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80D4DF4-8A62-AD4E-9FAE-8CC85AACEE32}"/>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5" name="Alt Bilgi Yer Tutucusu 4">
            <a:extLst>
              <a:ext uri="{FF2B5EF4-FFF2-40B4-BE49-F238E27FC236}">
                <a16:creationId xmlns:a16="http://schemas.microsoft.com/office/drawing/2014/main" id="{E432A998-3ABD-394F-9879-C820E62C6B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BDB91B3-623B-4E42-9DD9-1B3DB938122B}"/>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108338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41D6571-9339-9E4A-8D28-D8F602FDD56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EDEFE5-2411-5641-88E3-26E94B86220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B40677-41C5-9147-ADDB-EF60B197C8AB}"/>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5" name="Alt Bilgi Yer Tutucusu 4">
            <a:extLst>
              <a:ext uri="{FF2B5EF4-FFF2-40B4-BE49-F238E27FC236}">
                <a16:creationId xmlns:a16="http://schemas.microsoft.com/office/drawing/2014/main" id="{7BE74FC3-10EA-ED4A-9AB7-EC0A554E235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763950-065C-2541-9447-F2207C777013}"/>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389080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082B3E-C504-9246-B99B-8ABB6F2BEF3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7849021-63BC-0543-9333-88FC2DFA154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857449-DC33-A748-B7F1-BD8A82D30937}"/>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5" name="Alt Bilgi Yer Tutucusu 4">
            <a:extLst>
              <a:ext uri="{FF2B5EF4-FFF2-40B4-BE49-F238E27FC236}">
                <a16:creationId xmlns:a16="http://schemas.microsoft.com/office/drawing/2014/main" id="{A17102C1-2850-7D4B-B392-52A94343F1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136EB3-EC5A-264C-A15C-F46EB57F57DB}"/>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287418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17F9D-EEE0-5840-B38B-52B3FB0C1E8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77398E4-C753-484F-A8DA-E14B4A157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0C9F2CC-CA55-9D4B-9767-79EB22687F80}"/>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5" name="Alt Bilgi Yer Tutucusu 4">
            <a:extLst>
              <a:ext uri="{FF2B5EF4-FFF2-40B4-BE49-F238E27FC236}">
                <a16:creationId xmlns:a16="http://schemas.microsoft.com/office/drawing/2014/main" id="{DC9591D2-70D3-3944-96B9-D5A8EF66A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4D1457-DD37-8541-8092-AC15D8E92EDA}"/>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345698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807A58-C585-CB4F-BD17-7BB95F11802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32CEE6B-7CB6-2D43-89E3-C6E6B01AD16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B2B58D8-8E67-B14A-BC2E-41118428604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0993D51-2E34-C443-B37A-ADED1FFC110C}"/>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6" name="Alt Bilgi Yer Tutucusu 5">
            <a:extLst>
              <a:ext uri="{FF2B5EF4-FFF2-40B4-BE49-F238E27FC236}">
                <a16:creationId xmlns:a16="http://schemas.microsoft.com/office/drawing/2014/main" id="{AEA0FC45-8E58-4D47-8AC5-95B0E0A4B33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17F3CF-F3A8-5C4D-B40D-664C9897210B}"/>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128096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908F10-B356-8847-90BF-7E359C0E5C2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7B23C72-D27B-D040-AFE6-D2809AF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1DE06B4-9C9B-B84B-BD6D-EDB18E98515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07CE8D-05CD-4E43-9B01-C8E5ADB0F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1D1C87A-09B4-9F49-BF0F-DF7AF29C904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D7AC685-5ECB-EC49-B8A0-8D9172638038}"/>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8" name="Alt Bilgi Yer Tutucusu 7">
            <a:extLst>
              <a:ext uri="{FF2B5EF4-FFF2-40B4-BE49-F238E27FC236}">
                <a16:creationId xmlns:a16="http://schemas.microsoft.com/office/drawing/2014/main" id="{D77BD9CC-9B19-C24B-ACF9-BD59C9DDC5A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8ACD872-2BF5-314E-8507-03284762A51A}"/>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315367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F6D60F-CF6A-034C-BB1E-06CE53612E5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5C31DA0-AF8D-3D4C-91CD-5F359D4C088A}"/>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4" name="Alt Bilgi Yer Tutucusu 3">
            <a:extLst>
              <a:ext uri="{FF2B5EF4-FFF2-40B4-BE49-F238E27FC236}">
                <a16:creationId xmlns:a16="http://schemas.microsoft.com/office/drawing/2014/main" id="{50C6F663-60DB-6F48-9DF3-CC2A69038C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A504F80-2FF7-1945-86AB-BC33921E22A8}"/>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30791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C3AEA5D-BEF5-CB41-BD0D-FFDA4644809F}"/>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3" name="Alt Bilgi Yer Tutucusu 2">
            <a:extLst>
              <a:ext uri="{FF2B5EF4-FFF2-40B4-BE49-F238E27FC236}">
                <a16:creationId xmlns:a16="http://schemas.microsoft.com/office/drawing/2014/main" id="{EE8CECF7-79C9-BD49-84F5-F92CF3411A6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091C775-5F9D-234A-8193-EF624104AE1E}"/>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280269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0C2589-0C74-6447-86D7-3EA81327B28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A175897-7D44-7D41-86AD-EA75FB5B7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62158FB-7124-7F4C-A530-D4A447D93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7AA8C4-90A8-194E-A6AD-F40C3AFF6BCA}"/>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6" name="Alt Bilgi Yer Tutucusu 5">
            <a:extLst>
              <a:ext uri="{FF2B5EF4-FFF2-40B4-BE49-F238E27FC236}">
                <a16:creationId xmlns:a16="http://schemas.microsoft.com/office/drawing/2014/main" id="{14373E5D-61C2-7647-870A-1F221303466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5C9F480-7EF2-1742-8CB3-290E2051FFB5}"/>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369101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17A3C5-3920-DC4E-A478-F24F14EEA50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1488CAE-C9B9-5146-B8EF-1A9F494A4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612D39-558B-9A42-8487-7012FE363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1A188B0-E33C-F848-BF33-EAECA0E8D2E1}"/>
              </a:ext>
            </a:extLst>
          </p:cNvPr>
          <p:cNvSpPr>
            <a:spLocks noGrp="1"/>
          </p:cNvSpPr>
          <p:nvPr>
            <p:ph type="dt" sz="half" idx="10"/>
          </p:nvPr>
        </p:nvSpPr>
        <p:spPr/>
        <p:txBody>
          <a:bodyPr/>
          <a:lstStyle/>
          <a:p>
            <a:fld id="{ED97D56E-3252-5545-8CA2-8C2106C4D6D9}" type="datetimeFigureOut">
              <a:rPr lang="tr-TR" smtClean="0"/>
              <a:t>17.11.2019</a:t>
            </a:fld>
            <a:endParaRPr lang="tr-TR"/>
          </a:p>
        </p:txBody>
      </p:sp>
      <p:sp>
        <p:nvSpPr>
          <p:cNvPr id="6" name="Alt Bilgi Yer Tutucusu 5">
            <a:extLst>
              <a:ext uri="{FF2B5EF4-FFF2-40B4-BE49-F238E27FC236}">
                <a16:creationId xmlns:a16="http://schemas.microsoft.com/office/drawing/2014/main" id="{A24BB3A0-9E17-E74A-B9C3-1E34E9254A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1269A0-0080-6249-A2B4-60F602DE18B3}"/>
              </a:ext>
            </a:extLst>
          </p:cNvPr>
          <p:cNvSpPr>
            <a:spLocks noGrp="1"/>
          </p:cNvSpPr>
          <p:nvPr>
            <p:ph type="sldNum" sz="quarter" idx="12"/>
          </p:nvPr>
        </p:nvSpPr>
        <p:spPr/>
        <p:txBody>
          <a:bodyPr/>
          <a:lstStyle/>
          <a:p>
            <a:fld id="{71635A6F-78B6-BC47-B62C-C98065C8B54E}" type="slidenum">
              <a:rPr lang="tr-TR" smtClean="0"/>
              <a:t>‹#›</a:t>
            </a:fld>
            <a:endParaRPr lang="tr-TR"/>
          </a:p>
        </p:txBody>
      </p:sp>
    </p:spTree>
    <p:extLst>
      <p:ext uri="{BB962C8B-B14F-4D97-AF65-F5344CB8AC3E}">
        <p14:creationId xmlns:p14="http://schemas.microsoft.com/office/powerpoint/2010/main" val="347122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2C50457-F1E2-1E43-9902-501D62282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027152B-9C4B-594F-B973-30B81B213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27A52C-69BA-264C-9C94-97CB4CD4D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7D56E-3252-5545-8CA2-8C2106C4D6D9}" type="datetimeFigureOut">
              <a:rPr lang="tr-TR" smtClean="0"/>
              <a:t>17.11.2019</a:t>
            </a:fld>
            <a:endParaRPr lang="tr-TR"/>
          </a:p>
        </p:txBody>
      </p:sp>
      <p:sp>
        <p:nvSpPr>
          <p:cNvPr id="5" name="Alt Bilgi Yer Tutucusu 4">
            <a:extLst>
              <a:ext uri="{FF2B5EF4-FFF2-40B4-BE49-F238E27FC236}">
                <a16:creationId xmlns:a16="http://schemas.microsoft.com/office/drawing/2014/main" id="{E5225E42-0FC8-E849-B21F-C618B2372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D8BC268-D981-1C4E-954D-C364CEAC5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35A6F-78B6-BC47-B62C-C98065C8B54E}" type="slidenum">
              <a:rPr lang="tr-TR" smtClean="0"/>
              <a:t>‹#›</a:t>
            </a:fld>
            <a:endParaRPr lang="tr-TR"/>
          </a:p>
        </p:txBody>
      </p:sp>
    </p:spTree>
    <p:extLst>
      <p:ext uri="{BB962C8B-B14F-4D97-AF65-F5344CB8AC3E}">
        <p14:creationId xmlns:p14="http://schemas.microsoft.com/office/powerpoint/2010/main" val="1933383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BCA14A-56A8-9840-A6AB-4AE142934137}"/>
              </a:ext>
            </a:extLst>
          </p:cNvPr>
          <p:cNvSpPr>
            <a:spLocks noGrp="1"/>
          </p:cNvSpPr>
          <p:nvPr>
            <p:ph type="ctrTitle"/>
          </p:nvPr>
        </p:nvSpPr>
        <p:spPr>
          <a:xfrm>
            <a:off x="1607127" y="338434"/>
            <a:ext cx="9144000" cy="713075"/>
          </a:xfrm>
        </p:spPr>
        <p:txBody>
          <a:bodyPr>
            <a:noAutofit/>
          </a:bodyPr>
          <a:lstStyle/>
          <a:p>
            <a:r>
              <a:rPr lang="tr-TR" sz="4000" dirty="0">
                <a:solidFill>
                  <a:srgbClr val="FF0000"/>
                </a:solidFill>
                <a:latin typeface="Arial Black" panose="020B0A04020102020204" pitchFamily="34" charset="0"/>
              </a:rPr>
              <a:t>Meslek Sınıflandırma Sistemleri</a:t>
            </a:r>
          </a:p>
        </p:txBody>
      </p:sp>
      <p:pic>
        <p:nvPicPr>
          <p:cNvPr id="5" name="Resim 4">
            <a:extLst>
              <a:ext uri="{FF2B5EF4-FFF2-40B4-BE49-F238E27FC236}">
                <a16:creationId xmlns:a16="http://schemas.microsoft.com/office/drawing/2014/main" id="{48F65D68-6093-814D-A685-7376179A978E}"/>
              </a:ext>
            </a:extLst>
          </p:cNvPr>
          <p:cNvPicPr>
            <a:picLocks noChangeAspect="1"/>
          </p:cNvPicPr>
          <p:nvPr/>
        </p:nvPicPr>
        <p:blipFill>
          <a:blip r:embed="rId2"/>
          <a:stretch>
            <a:fillRect/>
          </a:stretch>
        </p:blipFill>
        <p:spPr>
          <a:xfrm>
            <a:off x="1691725" y="1512307"/>
            <a:ext cx="9059402" cy="4569090"/>
          </a:xfrm>
          <a:prstGeom prst="rect">
            <a:avLst/>
          </a:prstGeom>
        </p:spPr>
      </p:pic>
    </p:spTree>
    <p:extLst>
      <p:ext uri="{BB962C8B-B14F-4D97-AF65-F5344CB8AC3E}">
        <p14:creationId xmlns:p14="http://schemas.microsoft.com/office/powerpoint/2010/main" val="87356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a:xfrm>
            <a:off x="838200" y="365126"/>
            <a:ext cx="6236855" cy="872548"/>
          </a:xfrm>
        </p:spPr>
        <p:txBody>
          <a:bodyPr>
            <a:normAutofit/>
          </a:bodyPr>
          <a:lstStyle/>
          <a:p>
            <a:pPr algn="ctr"/>
            <a:r>
              <a:rPr lang="tr-TR" sz="4000" b="1" dirty="0" smtClean="0">
                <a:solidFill>
                  <a:srgbClr val="FF0000"/>
                </a:solidFill>
              </a:rPr>
              <a:t>BECERİ </a:t>
            </a:r>
            <a:r>
              <a:rPr lang="tr-TR" sz="4000" dirty="0">
                <a:solidFill>
                  <a:srgbClr val="FF0000"/>
                </a:solidFill>
                <a:latin typeface="Arial Narrow" panose="020B0606020202030204" pitchFamily="34" charset="0"/>
              </a:rPr>
              <a:t>(ISCO-08)</a:t>
            </a:r>
            <a:endParaRPr lang="tr-TR" sz="4000" b="1" dirty="0">
              <a:solidFill>
                <a:srgbClr val="FF0000"/>
              </a:solidFill>
            </a:endParaRP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607291" y="1429822"/>
            <a:ext cx="7772400" cy="4552778"/>
          </a:xfrm>
        </p:spPr>
        <p:txBody>
          <a:bodyPr>
            <a:noAutofit/>
          </a:bodyPr>
          <a:lstStyle/>
          <a:p>
            <a:pPr marL="0" indent="0">
              <a:lnSpc>
                <a:spcPct val="80000"/>
              </a:lnSpc>
              <a:buNone/>
            </a:pPr>
            <a:r>
              <a:rPr lang="tr-TR" altLang="tr-TR" sz="2400" b="1" dirty="0">
                <a:solidFill>
                  <a:srgbClr val="FF0000"/>
                </a:solidFill>
              </a:rPr>
              <a:t>Beceri</a:t>
            </a:r>
            <a:r>
              <a:rPr lang="tr-TR" altLang="tr-TR" sz="2400" dirty="0"/>
              <a:t>; belli bir işe ilişkin görev ve sorumlulukları yerine getirebilme yeteneğidir. İki boyutu vardır:</a:t>
            </a:r>
          </a:p>
          <a:p>
            <a:pPr marL="900000" lvl="1" indent="-342900">
              <a:lnSpc>
                <a:spcPct val="80000"/>
              </a:lnSpc>
              <a:spcBef>
                <a:spcPts val="1800"/>
              </a:spcBef>
              <a:buFont typeface="Wingdings" panose="05000000000000000000" pitchFamily="2" charset="2"/>
              <a:buChar char="ü"/>
            </a:pPr>
            <a:r>
              <a:rPr lang="tr-TR" altLang="tr-TR" b="1" dirty="0" smtClean="0">
                <a:solidFill>
                  <a:srgbClr val="FF0000"/>
                </a:solidFill>
              </a:rPr>
              <a:t>Beceri seviyesi:</a:t>
            </a:r>
            <a:r>
              <a:rPr lang="tr-TR" altLang="tr-TR" dirty="0" smtClean="0"/>
              <a:t> </a:t>
            </a:r>
            <a:r>
              <a:rPr lang="tr-TR" altLang="tr-TR" dirty="0"/>
              <a:t>İ</a:t>
            </a:r>
            <a:r>
              <a:rPr lang="tr-TR" altLang="tr-TR" dirty="0" smtClean="0"/>
              <a:t>lgili </a:t>
            </a:r>
            <a:r>
              <a:rPr lang="tr-TR" altLang="tr-TR" dirty="0"/>
              <a:t>görev ve sorumlulukların zorluklarını ve sıralamasını gösteren bir yapıdır.</a:t>
            </a:r>
            <a:endParaRPr lang="tr-TR" altLang="tr-TR" b="1" dirty="0"/>
          </a:p>
          <a:p>
            <a:pPr marL="900000" lvl="1" indent="-342900">
              <a:lnSpc>
                <a:spcPct val="80000"/>
              </a:lnSpc>
              <a:spcBef>
                <a:spcPts val="1800"/>
              </a:spcBef>
              <a:buFont typeface="Wingdings" panose="05000000000000000000" pitchFamily="2" charset="2"/>
              <a:buChar char="ü"/>
            </a:pPr>
            <a:r>
              <a:rPr lang="tr-TR" altLang="tr-TR" b="1" dirty="0">
                <a:solidFill>
                  <a:srgbClr val="FF0000"/>
                </a:solidFill>
              </a:rPr>
              <a:t>Beceri </a:t>
            </a:r>
            <a:r>
              <a:rPr lang="tr-TR" altLang="tr-TR" b="1" dirty="0" smtClean="0">
                <a:solidFill>
                  <a:srgbClr val="FF0000"/>
                </a:solidFill>
              </a:rPr>
              <a:t>uzmanlaşması:</a:t>
            </a:r>
            <a:r>
              <a:rPr lang="tr-TR" altLang="tr-TR" dirty="0" smtClean="0"/>
              <a:t> Üretilen </a:t>
            </a:r>
            <a:r>
              <a:rPr lang="tr-TR" altLang="tr-TR" dirty="0"/>
              <a:t>mal ve hizmetlerin türleri ile birlikte, çalışılan malzemeler ile kullanılan makine ve aletlerle ilgili gerekli bilgi alanı olarak tanımlanır.</a:t>
            </a:r>
          </a:p>
          <a:p>
            <a:pPr>
              <a:lnSpc>
                <a:spcPct val="80000"/>
              </a:lnSpc>
            </a:pPr>
            <a:r>
              <a:rPr lang="tr-TR" altLang="tr-TR" sz="2400" dirty="0" smtClean="0"/>
              <a:t>Uluslararası </a:t>
            </a:r>
            <a:r>
              <a:rPr lang="tr-TR" altLang="tr-TR" sz="2400" dirty="0"/>
              <a:t>Standart Eğitim </a:t>
            </a:r>
            <a:r>
              <a:rPr lang="tr-TR" altLang="tr-TR" sz="2400" dirty="0" smtClean="0"/>
              <a:t>Sınıflamasında </a:t>
            </a:r>
            <a:r>
              <a:rPr lang="tr-TR" altLang="tr-TR" sz="2400" dirty="0"/>
              <a:t>(ISCED) yer alan eğitim kategorileri ve seviyeleri esas alınarak ISCO-08 ’de </a:t>
            </a:r>
            <a:r>
              <a:rPr lang="tr-TR" altLang="tr-TR" sz="2400" dirty="0">
                <a:solidFill>
                  <a:srgbClr val="FF0000"/>
                </a:solidFill>
              </a:rPr>
              <a:t>dört  genel beceri seviyesi </a:t>
            </a:r>
            <a:r>
              <a:rPr lang="tr-TR" altLang="tr-TR" sz="2400" dirty="0"/>
              <a:t>tanımlanmıştır.	</a:t>
            </a:r>
          </a:p>
        </p:txBody>
      </p:sp>
      <p:pic>
        <p:nvPicPr>
          <p:cNvPr id="5" name="Resim 4">
            <a:extLst>
              <a:ext uri="{FF2B5EF4-FFF2-40B4-BE49-F238E27FC236}">
                <a16:creationId xmlns:a16="http://schemas.microsoft.com/office/drawing/2014/main" id="{FD053006-4438-C64A-B5CA-7A927374AD1A}"/>
              </a:ext>
            </a:extLst>
          </p:cNvPr>
          <p:cNvPicPr>
            <a:picLocks noChangeAspect="1"/>
          </p:cNvPicPr>
          <p:nvPr/>
        </p:nvPicPr>
        <p:blipFill>
          <a:blip r:embed="rId2"/>
          <a:stretch>
            <a:fillRect/>
          </a:stretch>
        </p:blipFill>
        <p:spPr>
          <a:xfrm>
            <a:off x="8261613" y="1237674"/>
            <a:ext cx="3751501" cy="2110219"/>
          </a:xfrm>
          <a:prstGeom prst="rect">
            <a:avLst/>
          </a:prstGeom>
        </p:spPr>
      </p:pic>
      <p:sp>
        <p:nvSpPr>
          <p:cNvPr id="6" name="Slayt Numarası Yer Tutucusu 5">
            <a:extLst>
              <a:ext uri="{FF2B5EF4-FFF2-40B4-BE49-F238E27FC236}">
                <a16:creationId xmlns:a16="http://schemas.microsoft.com/office/drawing/2014/main" id="{034988A5-2562-0945-8A80-936FFECCB17A}"/>
              </a:ext>
            </a:extLst>
          </p:cNvPr>
          <p:cNvSpPr>
            <a:spLocks noGrp="1"/>
          </p:cNvSpPr>
          <p:nvPr>
            <p:ph type="sldNum" sz="quarter" idx="12"/>
          </p:nvPr>
        </p:nvSpPr>
        <p:spPr/>
        <p:txBody>
          <a:bodyPr/>
          <a:lstStyle/>
          <a:p>
            <a:fld id="{6E07B497-6590-0C4C-8939-85018B36AFED}" type="slidenum">
              <a:rPr lang="tr-TR" smtClean="0"/>
              <a:t>10</a:t>
            </a:fld>
            <a:endParaRPr lang="tr-TR"/>
          </a:p>
        </p:txBody>
      </p:sp>
    </p:spTree>
    <p:extLst>
      <p:ext uri="{BB962C8B-B14F-4D97-AF65-F5344CB8AC3E}">
        <p14:creationId xmlns:p14="http://schemas.microsoft.com/office/powerpoint/2010/main" val="329323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E702C2D-A289-9946-ADA8-52C2B06BDAEA}"/>
              </a:ext>
            </a:extLst>
          </p:cNvPr>
          <p:cNvPicPr>
            <a:picLocks noChangeAspect="1"/>
          </p:cNvPicPr>
          <p:nvPr/>
        </p:nvPicPr>
        <p:blipFill>
          <a:blip r:embed="rId2"/>
          <a:stretch>
            <a:fillRect/>
          </a:stretch>
        </p:blipFill>
        <p:spPr>
          <a:xfrm>
            <a:off x="1098035" y="730422"/>
            <a:ext cx="9763554" cy="5397155"/>
          </a:xfrm>
          <a:prstGeom prst="rect">
            <a:avLst/>
          </a:prstGeom>
        </p:spPr>
      </p:pic>
      <p:sp>
        <p:nvSpPr>
          <p:cNvPr id="6" name="Slayt Numarası Yer Tutucusu 5">
            <a:extLst>
              <a:ext uri="{FF2B5EF4-FFF2-40B4-BE49-F238E27FC236}">
                <a16:creationId xmlns:a16="http://schemas.microsoft.com/office/drawing/2014/main" id="{13377E56-C0D7-2143-B414-D795249E17B2}"/>
              </a:ext>
            </a:extLst>
          </p:cNvPr>
          <p:cNvSpPr>
            <a:spLocks noGrp="1"/>
          </p:cNvSpPr>
          <p:nvPr>
            <p:ph type="sldNum" sz="quarter" idx="12"/>
          </p:nvPr>
        </p:nvSpPr>
        <p:spPr/>
        <p:txBody>
          <a:bodyPr/>
          <a:lstStyle/>
          <a:p>
            <a:fld id="{6E07B497-6590-0C4C-8939-85018B36AFED}" type="slidenum">
              <a:rPr lang="tr-TR" smtClean="0"/>
              <a:t>11</a:t>
            </a:fld>
            <a:endParaRPr lang="tr-TR"/>
          </a:p>
        </p:txBody>
      </p:sp>
    </p:spTree>
    <p:extLst>
      <p:ext uri="{BB962C8B-B14F-4D97-AF65-F5344CB8AC3E}">
        <p14:creationId xmlns:p14="http://schemas.microsoft.com/office/powerpoint/2010/main" val="2809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251BD3-9676-604F-998A-E4A8A47E674A}"/>
              </a:ext>
            </a:extLst>
          </p:cNvPr>
          <p:cNvSpPr>
            <a:spLocks noGrp="1"/>
          </p:cNvSpPr>
          <p:nvPr>
            <p:ph type="title"/>
          </p:nvPr>
        </p:nvSpPr>
        <p:spPr>
          <a:xfrm>
            <a:off x="838200" y="365126"/>
            <a:ext cx="10515600" cy="919978"/>
          </a:xfrm>
        </p:spPr>
        <p:txBody>
          <a:bodyPr/>
          <a:lstStyle/>
          <a:p>
            <a:pPr algn="ctr"/>
            <a:r>
              <a:rPr lang="tr-TR" b="1" dirty="0">
                <a:solidFill>
                  <a:srgbClr val="FF0000"/>
                </a:solidFill>
              </a:rPr>
              <a:t>ISCO-08 Ana Gruplar ve Beceri Seviyeleri</a:t>
            </a:r>
          </a:p>
        </p:txBody>
      </p:sp>
      <p:graphicFrame>
        <p:nvGraphicFramePr>
          <p:cNvPr id="4" name="İçerik Yer Tutucusu 3">
            <a:extLst>
              <a:ext uri="{FF2B5EF4-FFF2-40B4-BE49-F238E27FC236}">
                <a16:creationId xmlns:a16="http://schemas.microsoft.com/office/drawing/2014/main" id="{9D40269C-AFE7-5D4A-85B1-DF3A60B58F99}"/>
              </a:ext>
            </a:extLst>
          </p:cNvPr>
          <p:cNvGraphicFramePr>
            <a:graphicFrameLocks noGrp="1"/>
          </p:cNvGraphicFramePr>
          <p:nvPr>
            <p:ph idx="1"/>
          </p:nvPr>
        </p:nvGraphicFramePr>
        <p:xfrm>
          <a:off x="665205" y="1603204"/>
          <a:ext cx="10515600" cy="4663440"/>
        </p:xfrm>
        <a:graphic>
          <a:graphicData uri="http://schemas.openxmlformats.org/drawingml/2006/table">
            <a:tbl>
              <a:tblPr firstRow="1" bandRow="1">
                <a:tableStyleId>{0660B408-B3CF-4A94-85FC-2B1E0A45F4A2}</a:tableStyleId>
              </a:tblPr>
              <a:tblGrid>
                <a:gridCol w="829962">
                  <a:extLst>
                    <a:ext uri="{9D8B030D-6E8A-4147-A177-3AD203B41FA5}">
                      <a16:colId xmlns:a16="http://schemas.microsoft.com/office/drawing/2014/main" val="1446607906"/>
                    </a:ext>
                  </a:extLst>
                </a:gridCol>
                <a:gridCol w="6845643">
                  <a:extLst>
                    <a:ext uri="{9D8B030D-6E8A-4147-A177-3AD203B41FA5}">
                      <a16:colId xmlns:a16="http://schemas.microsoft.com/office/drawing/2014/main" val="1769413524"/>
                    </a:ext>
                  </a:extLst>
                </a:gridCol>
                <a:gridCol w="2839995">
                  <a:extLst>
                    <a:ext uri="{9D8B030D-6E8A-4147-A177-3AD203B41FA5}">
                      <a16:colId xmlns:a16="http://schemas.microsoft.com/office/drawing/2014/main" val="4023254192"/>
                    </a:ext>
                  </a:extLst>
                </a:gridCol>
              </a:tblGrid>
              <a:tr h="370840">
                <a:tc>
                  <a:txBody>
                    <a:bodyPr/>
                    <a:lstStyle/>
                    <a:p>
                      <a:pPr algn="ctr"/>
                      <a:endParaRPr lang="tr-TR" sz="2000"/>
                    </a:p>
                  </a:txBody>
                  <a:tcPr/>
                </a:tc>
                <a:tc>
                  <a:txBody>
                    <a:bodyPr/>
                    <a:lstStyle/>
                    <a:p>
                      <a:pPr algn="ctr"/>
                      <a:r>
                        <a:rPr lang="tr-TR" sz="2000"/>
                        <a:t>ANA GRUPLAR</a:t>
                      </a:r>
                    </a:p>
                  </a:txBody>
                  <a:tcPr/>
                </a:tc>
                <a:tc>
                  <a:txBody>
                    <a:bodyPr/>
                    <a:lstStyle/>
                    <a:p>
                      <a:pPr algn="ctr"/>
                      <a:r>
                        <a:rPr lang="tr-TR" sz="2000" b="1"/>
                        <a:t>BECERİ SEVİYELERİ</a:t>
                      </a:r>
                    </a:p>
                  </a:txBody>
                  <a:tcPr/>
                </a:tc>
                <a:extLst>
                  <a:ext uri="{0D108BD9-81ED-4DB2-BD59-A6C34878D82A}">
                    <a16:rowId xmlns:a16="http://schemas.microsoft.com/office/drawing/2014/main" val="3199757996"/>
                  </a:ext>
                </a:extLst>
              </a:tr>
              <a:tr h="370840">
                <a:tc>
                  <a:txBody>
                    <a:bodyPr/>
                    <a:lstStyle/>
                    <a:p>
                      <a:r>
                        <a:rPr lang="tr-TR" sz="2000" b="1" i="0" u="none" strike="noStrike" kern="1200">
                          <a:solidFill>
                            <a:srgbClr val="000000"/>
                          </a:solidFill>
                          <a:latin typeface="Arial"/>
                          <a:ea typeface="+mn-ea"/>
                          <a:cs typeface="+mn-cs"/>
                        </a:rPr>
                        <a:t>0</a:t>
                      </a:r>
                    </a:p>
                  </a:txBody>
                  <a:tcPr/>
                </a:tc>
                <a:tc>
                  <a:txBody>
                    <a:bodyPr/>
                    <a:lstStyle/>
                    <a:p>
                      <a:r>
                        <a:rPr lang="tr-TR" sz="2000" b="1" i="0" u="none" strike="noStrike" kern="1200" dirty="0">
                          <a:solidFill>
                            <a:srgbClr val="000000"/>
                          </a:solidFill>
                          <a:latin typeface="Arial"/>
                          <a:ea typeface="+mn-ea"/>
                          <a:cs typeface="+mn-cs"/>
                        </a:rPr>
                        <a:t>Silahlı Kuvvetlerle İlgili Meslekler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i="0" u="none" strike="noStrike">
                          <a:solidFill>
                            <a:srgbClr val="000000"/>
                          </a:solidFill>
                          <a:latin typeface="Arial"/>
                        </a:rPr>
                        <a:t>1, 2, 3, 4</a:t>
                      </a:r>
                      <a:r>
                        <a:rPr lang="tr-TR" sz="2000" b="0" i="0" u="none" strike="noStrike">
                          <a:solidFill>
                            <a:srgbClr val="000000"/>
                          </a:solidFill>
                          <a:latin typeface="Arial"/>
                        </a:rPr>
                        <a:t> </a:t>
                      </a:r>
                      <a:endParaRPr lang="tr-TR" sz="2000" b="1" i="0" u="none" strike="noStrike">
                        <a:solidFill>
                          <a:srgbClr val="000000"/>
                        </a:solidFill>
                        <a:latin typeface="Arial"/>
                      </a:endParaRPr>
                    </a:p>
                  </a:txBody>
                  <a:tcPr/>
                </a:tc>
                <a:extLst>
                  <a:ext uri="{0D108BD9-81ED-4DB2-BD59-A6C34878D82A}">
                    <a16:rowId xmlns:a16="http://schemas.microsoft.com/office/drawing/2014/main" val="1313734678"/>
                  </a:ext>
                </a:extLst>
              </a:tr>
              <a:tr h="370840">
                <a:tc>
                  <a:txBody>
                    <a:bodyPr/>
                    <a:lstStyle/>
                    <a:p>
                      <a:r>
                        <a:rPr lang="tr-TR" sz="2000" b="1" i="0" u="none" strike="noStrike" kern="1200">
                          <a:solidFill>
                            <a:srgbClr val="000000"/>
                          </a:solidFill>
                          <a:latin typeface="Arial"/>
                          <a:ea typeface="+mn-ea"/>
                          <a:cs typeface="+mn-cs"/>
                        </a:rPr>
                        <a:t>1</a:t>
                      </a:r>
                    </a:p>
                  </a:txBody>
                  <a:tcPr/>
                </a:tc>
                <a:tc>
                  <a:txBody>
                    <a:bodyPr/>
                    <a:lstStyle/>
                    <a:p>
                      <a:r>
                        <a:rPr lang="tr-TR" sz="2000" b="1" i="0" u="none" strike="noStrike" dirty="0">
                          <a:solidFill>
                            <a:srgbClr val="000000"/>
                          </a:solidFill>
                          <a:latin typeface="Arial"/>
                        </a:rPr>
                        <a:t>Yöneticiler</a:t>
                      </a:r>
                      <a:r>
                        <a:rPr lang="tr-TR" sz="2000" b="0" i="0" u="none" strike="noStrike" dirty="0">
                          <a:solidFill>
                            <a:srgbClr val="000000"/>
                          </a:solidFill>
                          <a:latin typeface="Arial"/>
                        </a:rPr>
                        <a:t> </a:t>
                      </a:r>
                      <a:endParaRPr lang="tr-TR" sz="2000" b="1" i="0" u="none" strike="noStrike" kern="1200" dirty="0">
                        <a:solidFill>
                          <a:srgbClr val="000000"/>
                        </a:solidFill>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i="0" u="none" strike="noStrike">
                          <a:solidFill>
                            <a:srgbClr val="000000"/>
                          </a:solidFill>
                          <a:latin typeface="Arial"/>
                        </a:rPr>
                        <a:t>3 ve 4</a:t>
                      </a:r>
                    </a:p>
                  </a:txBody>
                  <a:tcPr/>
                </a:tc>
                <a:extLst>
                  <a:ext uri="{0D108BD9-81ED-4DB2-BD59-A6C34878D82A}">
                    <a16:rowId xmlns:a16="http://schemas.microsoft.com/office/drawing/2014/main" val="908871153"/>
                  </a:ext>
                </a:extLst>
              </a:tr>
              <a:tr h="370840">
                <a:tc>
                  <a:txBody>
                    <a:bodyPr/>
                    <a:lstStyle/>
                    <a:p>
                      <a:r>
                        <a:rPr lang="tr-TR" sz="2000" b="1" i="0" u="none" strike="noStrike" kern="1200">
                          <a:solidFill>
                            <a:srgbClr val="000000"/>
                          </a:solidFill>
                          <a:latin typeface="Arial"/>
                          <a:ea typeface="+mn-ea"/>
                          <a:cs typeface="+mn-cs"/>
                        </a:rPr>
                        <a:t>2</a:t>
                      </a:r>
                    </a:p>
                  </a:txBody>
                  <a:tcPr/>
                </a:tc>
                <a:tc>
                  <a:txBody>
                    <a:bodyPr/>
                    <a:lstStyle/>
                    <a:p>
                      <a:r>
                        <a:rPr lang="tr-TR" sz="2000" b="1" i="0" u="none" strike="noStrike">
                          <a:solidFill>
                            <a:srgbClr val="000000"/>
                          </a:solidFill>
                          <a:latin typeface="Arial"/>
                        </a:rPr>
                        <a:t>Profesyonel Meslek Mensupları </a:t>
                      </a:r>
                      <a:endParaRPr lang="tr-TR" sz="2000" b="1" i="0" u="none" strike="noStrike" kern="1200">
                        <a:solidFill>
                          <a:srgbClr val="000000"/>
                        </a:solidFill>
                        <a:latin typeface="Arial"/>
                        <a:ea typeface="+mn-ea"/>
                        <a:cs typeface="+mn-cs"/>
                      </a:endParaRPr>
                    </a:p>
                  </a:txBody>
                  <a:tcPr/>
                </a:tc>
                <a:tc>
                  <a:txBody>
                    <a:bodyPr/>
                    <a:lstStyle/>
                    <a:p>
                      <a:pPr algn="ctr"/>
                      <a:r>
                        <a:rPr lang="tr-TR" sz="2000" b="1"/>
                        <a:t>4</a:t>
                      </a:r>
                    </a:p>
                  </a:txBody>
                  <a:tcPr/>
                </a:tc>
                <a:extLst>
                  <a:ext uri="{0D108BD9-81ED-4DB2-BD59-A6C34878D82A}">
                    <a16:rowId xmlns:a16="http://schemas.microsoft.com/office/drawing/2014/main" val="202243283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7800" algn="l"/>
                          <a:tab pos="385763"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tr-TR" sz="2000" b="1" i="0" u="none" strike="noStrike">
                          <a:solidFill>
                            <a:srgbClr val="000000"/>
                          </a:solidFill>
                          <a:latin typeface="Arial"/>
                        </a:rPr>
                        <a:t>3</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7800" algn="l"/>
                          <a:tab pos="385763"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tr-TR" sz="2000" b="1" i="0" u="none" strike="noStrike" cap="none" normalizeH="0" baseline="0" dirty="0">
                          <a:ln>
                            <a:noFill/>
                          </a:ln>
                          <a:solidFill>
                            <a:schemeClr val="tx1"/>
                          </a:solidFill>
                          <a:effectLst/>
                          <a:latin typeface="Arial" pitchFamily="34" charset="0"/>
                          <a:cs typeface="Times New Roman" pitchFamily="18" charset="0"/>
                        </a:rPr>
                        <a:t>Teknisyenler, Teknikerler ve Yard</a:t>
                      </a:r>
                      <a:r>
                        <a:rPr kumimoji="0" lang="tr-TR" sz="2000" b="1" i="0" u="none" strike="noStrike" cap="none" normalizeH="0" baseline="0" dirty="0">
                          <a:ln>
                            <a:noFill/>
                          </a:ln>
                          <a:solidFill>
                            <a:schemeClr val="tx1"/>
                          </a:solidFill>
                          <a:effectLst/>
                          <a:latin typeface="Arial" pitchFamily="34" charset="0"/>
                        </a:rPr>
                        <a:t>ı</a:t>
                      </a:r>
                      <a:r>
                        <a:rPr kumimoji="0" lang="tr-TR" sz="2000" b="1" i="0" u="none" strike="noStrike" cap="none" normalizeH="0" baseline="0" dirty="0">
                          <a:ln>
                            <a:noFill/>
                          </a:ln>
                          <a:solidFill>
                            <a:schemeClr val="tx1"/>
                          </a:solidFill>
                          <a:effectLst/>
                          <a:latin typeface="Arial" pitchFamily="34" charset="0"/>
                          <a:cs typeface="Times New Roman" pitchFamily="18" charset="0"/>
                        </a:rPr>
                        <a:t>mc</a:t>
                      </a:r>
                      <a:r>
                        <a:rPr kumimoji="0" lang="tr-TR" sz="2000" b="1" i="0" u="none" strike="noStrike" cap="none" normalizeH="0" baseline="0" dirty="0">
                          <a:ln>
                            <a:noFill/>
                          </a:ln>
                          <a:solidFill>
                            <a:schemeClr val="tx1"/>
                          </a:solidFill>
                          <a:effectLst/>
                          <a:latin typeface="Arial" pitchFamily="34" charset="0"/>
                        </a:rPr>
                        <a:t>ı</a:t>
                      </a:r>
                      <a:r>
                        <a:rPr kumimoji="0" lang="tr-TR" sz="2000" b="1" i="0" u="none" strike="noStrike" cap="none" normalizeH="0" baseline="0" dirty="0">
                          <a:ln>
                            <a:noFill/>
                          </a:ln>
                          <a:solidFill>
                            <a:schemeClr val="tx1"/>
                          </a:solidFill>
                          <a:effectLst/>
                          <a:latin typeface="Arial" pitchFamily="34" charset="0"/>
                          <a:cs typeface="Times New Roman" pitchFamily="18" charset="0"/>
                        </a:rPr>
                        <a:t> Profesyonel Meslek Mensuplar</a:t>
                      </a:r>
                      <a:r>
                        <a:rPr kumimoji="0" lang="tr-TR" sz="2000" b="1" i="0" u="none" strike="noStrike" cap="none" normalizeH="0" baseline="0" dirty="0">
                          <a:ln>
                            <a:noFill/>
                          </a:ln>
                          <a:solidFill>
                            <a:schemeClr val="tx1"/>
                          </a:solidFill>
                          <a:effectLst/>
                          <a:latin typeface="Arial" pitchFamily="34" charset="0"/>
                        </a:rPr>
                        <a:t>ı</a:t>
                      </a:r>
                      <a:endParaRPr lang="tr-TR" sz="2000" b="1" i="0" u="none" strike="noStrike" dirty="0">
                        <a:solidFill>
                          <a:srgbClr val="000000"/>
                        </a:solidFill>
                        <a:latin typeface="Arial"/>
                      </a:endParaRPr>
                    </a:p>
                  </a:txBody>
                  <a:tcPr/>
                </a:tc>
                <a:tc>
                  <a:txBody>
                    <a:bodyPr/>
                    <a:lstStyle/>
                    <a:p>
                      <a:pPr algn="ctr"/>
                      <a:r>
                        <a:rPr lang="tr-TR" sz="2000" b="1"/>
                        <a:t>3</a:t>
                      </a:r>
                    </a:p>
                  </a:txBody>
                  <a:tcPr/>
                </a:tc>
                <a:extLst>
                  <a:ext uri="{0D108BD9-81ED-4DB2-BD59-A6C34878D82A}">
                    <a16:rowId xmlns:a16="http://schemas.microsoft.com/office/drawing/2014/main" val="2037818185"/>
                  </a:ext>
                </a:extLst>
              </a:tr>
              <a:tr h="370840">
                <a:tc>
                  <a:txBody>
                    <a:bodyPr/>
                    <a:lstStyle/>
                    <a:p>
                      <a:r>
                        <a:rPr lang="tr-TR" sz="2000" b="1" i="0" u="none" strike="noStrike" kern="1200">
                          <a:solidFill>
                            <a:srgbClr val="000000"/>
                          </a:solidFill>
                          <a:latin typeface="Arial"/>
                          <a:ea typeface="+mn-ea"/>
                          <a:cs typeface="+mn-cs"/>
                        </a:rPr>
                        <a:t>4</a:t>
                      </a:r>
                    </a:p>
                  </a:txBody>
                  <a:tcPr/>
                </a:tc>
                <a:tc>
                  <a:txBody>
                    <a:bodyPr/>
                    <a:lstStyle/>
                    <a:p>
                      <a:r>
                        <a:rPr lang="tr-TR" sz="2000" b="1" i="0" u="none" strike="noStrike">
                          <a:solidFill>
                            <a:srgbClr val="000000"/>
                          </a:solidFill>
                          <a:latin typeface="Arial"/>
                        </a:rPr>
                        <a:t>Büro Hizmetlerinde Çalışan Elemanlar </a:t>
                      </a:r>
                      <a:endParaRPr lang="tr-TR" sz="2000" b="1" i="0" u="none" strike="noStrike" kern="1200">
                        <a:solidFill>
                          <a:srgbClr val="000000"/>
                        </a:solidFill>
                        <a:latin typeface="Arial"/>
                        <a:ea typeface="+mn-ea"/>
                        <a:cs typeface="+mn-cs"/>
                      </a:endParaRPr>
                    </a:p>
                  </a:txBody>
                  <a:tcPr/>
                </a:tc>
                <a:tc>
                  <a:txBody>
                    <a:bodyPr/>
                    <a:lstStyle/>
                    <a:p>
                      <a:pPr algn="ctr"/>
                      <a:r>
                        <a:rPr lang="tr-TR" sz="2000" b="1"/>
                        <a:t>2</a:t>
                      </a:r>
                    </a:p>
                  </a:txBody>
                  <a:tcPr/>
                </a:tc>
                <a:extLst>
                  <a:ext uri="{0D108BD9-81ED-4DB2-BD59-A6C34878D82A}">
                    <a16:rowId xmlns:a16="http://schemas.microsoft.com/office/drawing/2014/main" val="1500409509"/>
                  </a:ext>
                </a:extLst>
              </a:tr>
              <a:tr h="370840">
                <a:tc>
                  <a:txBody>
                    <a:bodyPr/>
                    <a:lstStyle/>
                    <a:p>
                      <a:r>
                        <a:rPr lang="tr-TR" sz="2000" b="1" i="0" u="none" strike="noStrike" kern="1200">
                          <a:solidFill>
                            <a:srgbClr val="000000"/>
                          </a:solidFill>
                          <a:latin typeface="Arial"/>
                          <a:ea typeface="+mn-ea"/>
                          <a:cs typeface="+mn-cs"/>
                        </a:rPr>
                        <a:t>5</a:t>
                      </a:r>
                    </a:p>
                  </a:txBody>
                  <a:tcPr/>
                </a:tc>
                <a:tc>
                  <a:txBody>
                    <a:bodyPr/>
                    <a:lstStyle/>
                    <a:p>
                      <a:r>
                        <a:rPr lang="tr-TR" sz="2000" b="1" i="0" u="none" strike="noStrike" noProof="0" dirty="0">
                          <a:solidFill>
                            <a:srgbClr val="000000"/>
                          </a:solidFill>
                          <a:latin typeface="Arial"/>
                        </a:rPr>
                        <a:t>Hizmet</a:t>
                      </a:r>
                      <a:r>
                        <a:rPr lang="nn-NO" sz="2000" b="1" i="0" u="none" strike="noStrike" dirty="0">
                          <a:solidFill>
                            <a:srgbClr val="000000"/>
                          </a:solidFill>
                          <a:latin typeface="Arial"/>
                        </a:rPr>
                        <a:t> ve </a:t>
                      </a:r>
                      <a:r>
                        <a:rPr lang="tr-TR" sz="2000" b="1" i="0" u="none" strike="noStrike" noProof="0" dirty="0">
                          <a:solidFill>
                            <a:srgbClr val="000000"/>
                          </a:solidFill>
                          <a:latin typeface="Arial"/>
                        </a:rPr>
                        <a:t>Satış Elemanları</a:t>
                      </a:r>
                      <a:endParaRPr lang="tr-TR" sz="2000" b="1" i="0" u="none" strike="noStrike" kern="1200" noProof="0" dirty="0">
                        <a:solidFill>
                          <a:srgbClr val="000000"/>
                        </a:solidFill>
                        <a:latin typeface="Arial"/>
                        <a:ea typeface="+mn-ea"/>
                        <a:cs typeface="+mn-cs"/>
                      </a:endParaRPr>
                    </a:p>
                  </a:txBody>
                  <a:tcPr/>
                </a:tc>
                <a:tc>
                  <a:txBody>
                    <a:bodyPr/>
                    <a:lstStyle/>
                    <a:p>
                      <a:pPr algn="ctr"/>
                      <a:r>
                        <a:rPr lang="tr-TR" sz="2000" b="1"/>
                        <a:t>2</a:t>
                      </a:r>
                    </a:p>
                  </a:txBody>
                  <a:tcPr/>
                </a:tc>
                <a:extLst>
                  <a:ext uri="{0D108BD9-81ED-4DB2-BD59-A6C34878D82A}">
                    <a16:rowId xmlns:a16="http://schemas.microsoft.com/office/drawing/2014/main" val="3228224437"/>
                  </a:ext>
                </a:extLst>
              </a:tr>
              <a:tr h="370840">
                <a:tc>
                  <a:txBody>
                    <a:bodyPr/>
                    <a:lstStyle/>
                    <a:p>
                      <a:r>
                        <a:rPr lang="tr-TR" sz="2000" b="1" i="0" u="none" strike="noStrike" kern="1200">
                          <a:solidFill>
                            <a:srgbClr val="000000"/>
                          </a:solidFill>
                          <a:latin typeface="Arial"/>
                          <a:ea typeface="+mn-ea"/>
                          <a:cs typeface="+mn-cs"/>
                        </a:rPr>
                        <a:t>6</a:t>
                      </a:r>
                    </a:p>
                  </a:txBody>
                  <a:tcPr/>
                </a:tc>
                <a:tc>
                  <a:txBody>
                    <a:bodyPr/>
                    <a:lstStyle/>
                    <a:p>
                      <a:r>
                        <a:rPr lang="tr-TR" sz="2000" b="1" i="0" u="none" strike="noStrike">
                          <a:solidFill>
                            <a:srgbClr val="000000"/>
                          </a:solidFill>
                          <a:latin typeface="Arial"/>
                        </a:rPr>
                        <a:t>Nitelikli Tarım, Ormancılık Ve Su Ürünleri Çalışanları </a:t>
                      </a:r>
                      <a:endParaRPr lang="tr-TR" sz="2000" b="1" i="0" u="none" strike="noStrike" kern="1200">
                        <a:solidFill>
                          <a:srgbClr val="000000"/>
                        </a:solidFill>
                        <a:latin typeface="Arial"/>
                        <a:ea typeface="+mn-ea"/>
                        <a:cs typeface="+mn-cs"/>
                      </a:endParaRPr>
                    </a:p>
                  </a:txBody>
                  <a:tcPr/>
                </a:tc>
                <a:tc>
                  <a:txBody>
                    <a:bodyPr/>
                    <a:lstStyle/>
                    <a:p>
                      <a:pPr algn="ctr"/>
                      <a:r>
                        <a:rPr lang="tr-TR" sz="2000" b="1"/>
                        <a:t>2</a:t>
                      </a:r>
                    </a:p>
                  </a:txBody>
                  <a:tcPr/>
                </a:tc>
                <a:extLst>
                  <a:ext uri="{0D108BD9-81ED-4DB2-BD59-A6C34878D82A}">
                    <a16:rowId xmlns:a16="http://schemas.microsoft.com/office/drawing/2014/main" val="2101283859"/>
                  </a:ext>
                </a:extLst>
              </a:tr>
              <a:tr h="370840">
                <a:tc>
                  <a:txBody>
                    <a:bodyPr/>
                    <a:lstStyle/>
                    <a:p>
                      <a:r>
                        <a:rPr lang="tr-TR" sz="2000" b="1" i="0" u="none" strike="noStrike" kern="1200">
                          <a:solidFill>
                            <a:srgbClr val="000000"/>
                          </a:solidFill>
                          <a:latin typeface="Arial"/>
                          <a:ea typeface="+mn-ea"/>
                          <a:cs typeface="+mn-cs"/>
                        </a:rPr>
                        <a:t>7</a:t>
                      </a:r>
                    </a:p>
                  </a:txBody>
                  <a:tcPr/>
                </a:tc>
                <a:tc>
                  <a:txBody>
                    <a:bodyPr/>
                    <a:lstStyle/>
                    <a:p>
                      <a:r>
                        <a:rPr lang="tr-TR" sz="2000" b="1" i="0" u="none" strike="noStrike">
                          <a:solidFill>
                            <a:srgbClr val="000000"/>
                          </a:solidFill>
                          <a:latin typeface="Arial"/>
                        </a:rPr>
                        <a:t>Sanatkârlar Ve İlgili İşlerde Çalışanlar </a:t>
                      </a:r>
                      <a:endParaRPr lang="tr-TR" sz="2000" b="1" i="0" u="none" strike="noStrike" kern="1200">
                        <a:solidFill>
                          <a:srgbClr val="000000"/>
                        </a:solidFill>
                        <a:latin typeface="Arial"/>
                        <a:ea typeface="+mn-ea"/>
                        <a:cs typeface="+mn-cs"/>
                      </a:endParaRPr>
                    </a:p>
                  </a:txBody>
                  <a:tcPr/>
                </a:tc>
                <a:tc>
                  <a:txBody>
                    <a:bodyPr/>
                    <a:lstStyle/>
                    <a:p>
                      <a:pPr algn="ctr"/>
                      <a:r>
                        <a:rPr lang="tr-TR" sz="2000" b="1"/>
                        <a:t>2</a:t>
                      </a:r>
                    </a:p>
                  </a:txBody>
                  <a:tcPr/>
                </a:tc>
                <a:extLst>
                  <a:ext uri="{0D108BD9-81ED-4DB2-BD59-A6C34878D82A}">
                    <a16:rowId xmlns:a16="http://schemas.microsoft.com/office/drawing/2014/main" val="4117858051"/>
                  </a:ext>
                </a:extLst>
              </a:tr>
              <a:tr h="370840">
                <a:tc>
                  <a:txBody>
                    <a:bodyPr/>
                    <a:lstStyle/>
                    <a:p>
                      <a:r>
                        <a:rPr lang="tr-TR" sz="2000" b="1" i="0" u="none" strike="noStrike" kern="1200">
                          <a:solidFill>
                            <a:srgbClr val="000000"/>
                          </a:solidFill>
                          <a:latin typeface="Arial"/>
                          <a:ea typeface="+mn-ea"/>
                          <a:cs typeface="+mn-cs"/>
                        </a:rPr>
                        <a:t>8</a:t>
                      </a:r>
                    </a:p>
                  </a:txBody>
                  <a:tcPr/>
                </a:tc>
                <a:tc>
                  <a:txBody>
                    <a:bodyPr/>
                    <a:lstStyle/>
                    <a:p>
                      <a:r>
                        <a:rPr lang="tr-TR" sz="2000" b="1" i="0" u="none" strike="noStrike">
                          <a:solidFill>
                            <a:srgbClr val="000000"/>
                          </a:solidFill>
                          <a:latin typeface="Arial"/>
                        </a:rPr>
                        <a:t>Tesis Ve Makine Operatörleri İle Montajcılar </a:t>
                      </a:r>
                      <a:endParaRPr lang="tr-TR" sz="2000" b="1" i="0" u="none" strike="noStrike" kern="1200">
                        <a:solidFill>
                          <a:srgbClr val="000000"/>
                        </a:solidFill>
                        <a:latin typeface="Arial"/>
                        <a:ea typeface="+mn-ea"/>
                        <a:cs typeface="+mn-cs"/>
                      </a:endParaRPr>
                    </a:p>
                  </a:txBody>
                  <a:tcPr/>
                </a:tc>
                <a:tc>
                  <a:txBody>
                    <a:bodyPr/>
                    <a:lstStyle/>
                    <a:p>
                      <a:pPr algn="ctr"/>
                      <a:r>
                        <a:rPr lang="tr-TR" sz="2000" b="1"/>
                        <a:t>2</a:t>
                      </a:r>
                    </a:p>
                  </a:txBody>
                  <a:tcPr/>
                </a:tc>
                <a:extLst>
                  <a:ext uri="{0D108BD9-81ED-4DB2-BD59-A6C34878D82A}">
                    <a16:rowId xmlns:a16="http://schemas.microsoft.com/office/drawing/2014/main" val="1191252578"/>
                  </a:ext>
                </a:extLst>
              </a:tr>
              <a:tr h="370840">
                <a:tc>
                  <a:txBody>
                    <a:bodyPr/>
                    <a:lstStyle/>
                    <a:p>
                      <a:r>
                        <a:rPr lang="tr-TR" sz="2000" b="1" i="0" u="none" strike="noStrike" kern="1200">
                          <a:solidFill>
                            <a:srgbClr val="000000"/>
                          </a:solidFill>
                          <a:latin typeface="Arial"/>
                          <a:ea typeface="+mn-ea"/>
                          <a:cs typeface="+mn-cs"/>
                        </a:rPr>
                        <a:t>9</a:t>
                      </a:r>
                    </a:p>
                  </a:txBody>
                  <a:tcPr/>
                </a:tc>
                <a:tc>
                  <a:txBody>
                    <a:bodyPr/>
                    <a:lstStyle/>
                    <a:p>
                      <a:r>
                        <a:rPr lang="tr-TR" sz="2000" b="1" i="0" u="none" strike="noStrike">
                          <a:solidFill>
                            <a:srgbClr val="000000"/>
                          </a:solidFill>
                          <a:latin typeface="Arial"/>
                        </a:rPr>
                        <a:t>Nitelik Gerektirmeyen İşlerde Çalışanlar </a:t>
                      </a:r>
                      <a:endParaRPr lang="tr-TR" sz="2000" b="1" i="0" u="none" strike="noStrike" kern="1200">
                        <a:solidFill>
                          <a:srgbClr val="000000"/>
                        </a:solidFill>
                        <a:latin typeface="Arial"/>
                        <a:ea typeface="+mn-ea"/>
                        <a:cs typeface="+mn-cs"/>
                      </a:endParaRPr>
                    </a:p>
                  </a:txBody>
                  <a:tcPr/>
                </a:tc>
                <a:tc>
                  <a:txBody>
                    <a:bodyPr/>
                    <a:lstStyle/>
                    <a:p>
                      <a:pPr algn="ctr"/>
                      <a:r>
                        <a:rPr lang="tr-TR" sz="2000" b="1" dirty="0"/>
                        <a:t>1</a:t>
                      </a:r>
                    </a:p>
                  </a:txBody>
                  <a:tcPr/>
                </a:tc>
                <a:extLst>
                  <a:ext uri="{0D108BD9-81ED-4DB2-BD59-A6C34878D82A}">
                    <a16:rowId xmlns:a16="http://schemas.microsoft.com/office/drawing/2014/main" val="1462270277"/>
                  </a:ext>
                </a:extLst>
              </a:tr>
            </a:tbl>
          </a:graphicData>
        </a:graphic>
      </p:graphicFrame>
      <p:sp>
        <p:nvSpPr>
          <p:cNvPr id="5" name="Slayt Numarası Yer Tutucusu 4">
            <a:extLst>
              <a:ext uri="{FF2B5EF4-FFF2-40B4-BE49-F238E27FC236}">
                <a16:creationId xmlns:a16="http://schemas.microsoft.com/office/drawing/2014/main" id="{6662E0D5-FF80-764C-9E0C-FC0ADBA11BA0}"/>
              </a:ext>
            </a:extLst>
          </p:cNvPr>
          <p:cNvSpPr>
            <a:spLocks noGrp="1"/>
          </p:cNvSpPr>
          <p:nvPr>
            <p:ph type="sldNum" sz="quarter" idx="12"/>
          </p:nvPr>
        </p:nvSpPr>
        <p:spPr/>
        <p:txBody>
          <a:bodyPr/>
          <a:lstStyle/>
          <a:p>
            <a:fld id="{6E07B497-6590-0C4C-8939-85018B36AFED}" type="slidenum">
              <a:rPr lang="tr-TR" smtClean="0"/>
              <a:t>12</a:t>
            </a:fld>
            <a:endParaRPr lang="tr-TR"/>
          </a:p>
        </p:txBody>
      </p:sp>
    </p:spTree>
    <p:extLst>
      <p:ext uri="{BB962C8B-B14F-4D97-AF65-F5344CB8AC3E}">
        <p14:creationId xmlns:p14="http://schemas.microsoft.com/office/powerpoint/2010/main" val="388532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3D4FD2-9536-904E-B86E-80FB4438E550}"/>
              </a:ext>
            </a:extLst>
          </p:cNvPr>
          <p:cNvSpPr>
            <a:spLocks noGrp="1"/>
          </p:cNvSpPr>
          <p:nvPr>
            <p:ph type="title"/>
          </p:nvPr>
        </p:nvSpPr>
        <p:spPr>
          <a:xfrm>
            <a:off x="838200" y="365125"/>
            <a:ext cx="10515600" cy="845837"/>
          </a:xfrm>
        </p:spPr>
        <p:txBody>
          <a:bodyPr/>
          <a:lstStyle/>
          <a:p>
            <a:pPr algn="ctr"/>
            <a:r>
              <a:rPr lang="tr-TR" b="1" dirty="0">
                <a:solidFill>
                  <a:srgbClr val="FF0000"/>
                </a:solidFill>
              </a:rPr>
              <a:t>ISCO-08’in Genel Yapısı</a:t>
            </a:r>
          </a:p>
        </p:txBody>
      </p:sp>
      <p:sp>
        <p:nvSpPr>
          <p:cNvPr id="3" name="İçerik Yer Tutucusu 2">
            <a:extLst>
              <a:ext uri="{FF2B5EF4-FFF2-40B4-BE49-F238E27FC236}">
                <a16:creationId xmlns:a16="http://schemas.microsoft.com/office/drawing/2014/main" id="{056C8B6E-BC2D-2D45-87B0-A28F9C613616}"/>
              </a:ext>
            </a:extLst>
          </p:cNvPr>
          <p:cNvSpPr>
            <a:spLocks noGrp="1"/>
          </p:cNvSpPr>
          <p:nvPr>
            <p:ph idx="1"/>
          </p:nvPr>
        </p:nvSpPr>
        <p:spPr>
          <a:xfrm>
            <a:off x="838200" y="1458097"/>
            <a:ext cx="10515600" cy="4718866"/>
          </a:xfrm>
        </p:spPr>
        <p:txBody>
          <a:bodyPr>
            <a:normAutofit fontScale="25000" lnSpcReduction="20000"/>
          </a:bodyPr>
          <a:lstStyle/>
          <a:p>
            <a:pPr marL="533400" indent="-533400">
              <a:lnSpc>
                <a:spcPct val="80000"/>
              </a:lnSpc>
              <a:buNone/>
            </a:pPr>
            <a:endParaRPr lang="en-US" altLang="tr-TR" sz="8800" b="1" dirty="0">
              <a:solidFill>
                <a:srgbClr val="0000FF"/>
              </a:solidFill>
            </a:endParaRPr>
          </a:p>
          <a:p>
            <a:pPr marL="533400" indent="-533400">
              <a:lnSpc>
                <a:spcPct val="80000"/>
              </a:lnSpc>
              <a:spcBef>
                <a:spcPts val="0"/>
              </a:spcBef>
              <a:buNone/>
            </a:pPr>
            <a:r>
              <a:rPr lang="en-US" altLang="tr-TR" sz="8800" b="1" dirty="0">
                <a:solidFill>
                  <a:srgbClr val="0000FF"/>
                </a:solidFill>
              </a:rPr>
              <a:t>1</a:t>
            </a:r>
            <a:r>
              <a:rPr lang="tr-TR" altLang="tr-TR" sz="8800" b="1" dirty="0">
                <a:solidFill>
                  <a:srgbClr val="0000FF"/>
                </a:solidFill>
              </a:rPr>
              <a:t>.detay seviyesi	</a:t>
            </a:r>
            <a:r>
              <a:rPr lang="tr-TR" altLang="tr-TR" sz="8800" b="1" dirty="0" smtClean="0">
                <a:solidFill>
                  <a:srgbClr val="0000FF"/>
                </a:solidFill>
              </a:rPr>
              <a:t>	</a:t>
            </a:r>
            <a:r>
              <a:rPr lang="en-US" altLang="tr-TR" sz="8800" b="1" dirty="0" smtClean="0">
                <a:solidFill>
                  <a:srgbClr val="FF0000"/>
                </a:solidFill>
              </a:rPr>
              <a:t>X</a:t>
            </a:r>
            <a:r>
              <a:rPr lang="tr-TR" altLang="tr-TR" sz="8800" b="1" dirty="0" smtClean="0">
                <a:solidFill>
                  <a:srgbClr val="FF0000"/>
                </a:solidFill>
              </a:rPr>
              <a:t>	</a:t>
            </a:r>
            <a:r>
              <a:rPr lang="tr-TR" altLang="tr-TR" sz="8800" b="1" dirty="0" smtClean="0">
                <a:solidFill>
                  <a:srgbClr val="0000FF"/>
                </a:solidFill>
              </a:rPr>
              <a:t>ANA GRUP </a:t>
            </a:r>
          </a:p>
          <a:p>
            <a:pPr marL="533400" indent="-533400">
              <a:lnSpc>
                <a:spcPct val="80000"/>
              </a:lnSpc>
              <a:buNone/>
            </a:pPr>
            <a:r>
              <a:rPr lang="tr-TR" altLang="tr-TR" sz="8800" b="1" dirty="0" smtClean="0">
                <a:solidFill>
                  <a:schemeClr val="hlink"/>
                </a:solidFill>
              </a:rPr>
              <a:t>			</a:t>
            </a:r>
            <a:r>
              <a:rPr lang="tr-TR" altLang="tr-TR" sz="8800" b="1" i="1" dirty="0" smtClean="0">
                <a:solidFill>
                  <a:srgbClr val="0000FF"/>
                </a:solidFill>
              </a:rPr>
              <a:t>(Örnek: </a:t>
            </a:r>
            <a:r>
              <a:rPr lang="tr-TR" altLang="tr-TR" sz="8800" i="1" dirty="0" smtClean="0"/>
              <a:t>ANA GRUP </a:t>
            </a:r>
            <a:r>
              <a:rPr lang="tr-TR" altLang="tr-TR" sz="8800" i="1" dirty="0" smtClean="0">
                <a:solidFill>
                  <a:srgbClr val="FF0000"/>
                </a:solidFill>
              </a:rPr>
              <a:t>5  </a:t>
            </a:r>
            <a:r>
              <a:rPr lang="en-US" altLang="tr-TR" sz="8800" i="1" dirty="0" err="1" smtClean="0">
                <a:solidFill>
                  <a:srgbClr val="FF0000"/>
                </a:solidFill>
              </a:rPr>
              <a:t>Hizmet</a:t>
            </a:r>
            <a:r>
              <a:rPr lang="en-US" altLang="tr-TR" sz="8800" i="1" dirty="0" smtClean="0">
                <a:solidFill>
                  <a:srgbClr val="FF0000"/>
                </a:solidFill>
              </a:rPr>
              <a:t> </a:t>
            </a:r>
            <a:r>
              <a:rPr lang="en-US" altLang="tr-TR" sz="8800" i="1" dirty="0" err="1" smtClean="0">
                <a:solidFill>
                  <a:srgbClr val="FF0000"/>
                </a:solidFill>
              </a:rPr>
              <a:t>ve</a:t>
            </a:r>
            <a:r>
              <a:rPr lang="en-US" altLang="tr-TR" sz="8800" i="1" dirty="0" smtClean="0">
                <a:solidFill>
                  <a:srgbClr val="FF0000"/>
                </a:solidFill>
              </a:rPr>
              <a:t> </a:t>
            </a:r>
            <a:r>
              <a:rPr lang="en-US" altLang="tr-TR" sz="8800" i="1" dirty="0" err="1" smtClean="0">
                <a:solidFill>
                  <a:srgbClr val="FF0000"/>
                </a:solidFill>
              </a:rPr>
              <a:t>Satış</a:t>
            </a:r>
            <a:r>
              <a:rPr lang="en-US" altLang="tr-TR" sz="8800" i="1" dirty="0" smtClean="0">
                <a:solidFill>
                  <a:srgbClr val="FF0000"/>
                </a:solidFill>
              </a:rPr>
              <a:t> </a:t>
            </a:r>
            <a:r>
              <a:rPr lang="en-US" altLang="tr-TR" sz="8800" i="1" dirty="0" err="1" smtClean="0">
                <a:solidFill>
                  <a:srgbClr val="FF0000"/>
                </a:solidFill>
              </a:rPr>
              <a:t>Elemanları</a:t>
            </a:r>
            <a:r>
              <a:rPr lang="tr-TR" altLang="tr-TR" sz="8800" b="1" i="1" dirty="0" smtClean="0">
                <a:solidFill>
                  <a:srgbClr val="0000FF"/>
                </a:solidFill>
              </a:rPr>
              <a:t>)</a:t>
            </a:r>
            <a:endParaRPr lang="tr-TR" altLang="tr-TR" sz="8800" i="1" dirty="0" smtClean="0">
              <a:solidFill>
                <a:schemeClr val="hlink"/>
              </a:solidFill>
            </a:endParaRPr>
          </a:p>
          <a:p>
            <a:pPr marL="533400" indent="-533400">
              <a:lnSpc>
                <a:spcPct val="80000"/>
              </a:lnSpc>
              <a:buNone/>
            </a:pPr>
            <a:endParaRPr lang="tr-TR" altLang="tr-TR" sz="8800" b="1" dirty="0">
              <a:solidFill>
                <a:srgbClr val="0000FF"/>
              </a:solidFill>
            </a:endParaRPr>
          </a:p>
          <a:p>
            <a:pPr marL="533400" indent="-533400">
              <a:lnSpc>
                <a:spcPct val="80000"/>
              </a:lnSpc>
              <a:spcBef>
                <a:spcPts val="1800"/>
              </a:spcBef>
              <a:buNone/>
            </a:pPr>
            <a:r>
              <a:rPr lang="en-US" altLang="tr-TR" sz="8800" b="1" dirty="0">
                <a:solidFill>
                  <a:srgbClr val="0000FF"/>
                </a:solidFill>
              </a:rPr>
              <a:t>2</a:t>
            </a:r>
            <a:r>
              <a:rPr lang="tr-TR" altLang="tr-TR" sz="8800" b="1" dirty="0">
                <a:solidFill>
                  <a:srgbClr val="0000FF"/>
                </a:solidFill>
              </a:rPr>
              <a:t>.detay seviyesi	</a:t>
            </a:r>
            <a:r>
              <a:rPr lang="tr-TR" altLang="tr-TR" sz="8800" b="1" dirty="0" smtClean="0">
                <a:solidFill>
                  <a:srgbClr val="0000FF"/>
                </a:solidFill>
              </a:rPr>
              <a:t>	</a:t>
            </a:r>
            <a:r>
              <a:rPr lang="en-US" altLang="tr-TR" sz="8800" b="1" dirty="0" smtClean="0">
                <a:solidFill>
                  <a:srgbClr val="FF0000"/>
                </a:solidFill>
              </a:rPr>
              <a:t>X</a:t>
            </a:r>
            <a:r>
              <a:rPr lang="tr-TR" altLang="tr-TR" sz="8800" b="1" dirty="0" smtClean="0">
                <a:solidFill>
                  <a:srgbClr val="FF0000"/>
                </a:solidFill>
              </a:rPr>
              <a:t>X	</a:t>
            </a:r>
            <a:r>
              <a:rPr lang="tr-TR" altLang="tr-TR" sz="8800" b="1" dirty="0" smtClean="0">
                <a:solidFill>
                  <a:srgbClr val="0000FF"/>
                </a:solidFill>
              </a:rPr>
              <a:t>ALT-ANA GRUP</a:t>
            </a:r>
          </a:p>
          <a:p>
            <a:pPr marL="533400" indent="-533400">
              <a:lnSpc>
                <a:spcPct val="80000"/>
              </a:lnSpc>
              <a:buNone/>
            </a:pPr>
            <a:r>
              <a:rPr lang="tr-TR" altLang="tr-TR" sz="8800" b="1" dirty="0" smtClean="0">
                <a:solidFill>
                  <a:schemeClr val="hlink"/>
                </a:solidFill>
              </a:rPr>
              <a:t>			</a:t>
            </a:r>
            <a:r>
              <a:rPr lang="tr-TR" altLang="tr-TR" sz="8800" b="1" i="1" dirty="0" smtClean="0">
                <a:solidFill>
                  <a:srgbClr val="0000FF"/>
                </a:solidFill>
              </a:rPr>
              <a:t>(Örnek: </a:t>
            </a:r>
            <a:r>
              <a:rPr lang="tr-TR" altLang="tr-TR" sz="8800" i="1" dirty="0" smtClean="0"/>
              <a:t>Alt-ana Grup </a:t>
            </a:r>
            <a:r>
              <a:rPr lang="tr-TR" altLang="tr-TR" sz="8800" i="1" dirty="0" smtClean="0">
                <a:solidFill>
                  <a:srgbClr val="FF0000"/>
                </a:solidFill>
              </a:rPr>
              <a:t>52  </a:t>
            </a:r>
            <a:r>
              <a:rPr lang="en-US" altLang="tr-TR" sz="8800" i="1" dirty="0" err="1" smtClean="0">
                <a:solidFill>
                  <a:srgbClr val="FF0000"/>
                </a:solidFill>
              </a:rPr>
              <a:t>Satış</a:t>
            </a:r>
            <a:r>
              <a:rPr lang="en-US" altLang="tr-TR" sz="8800" i="1" dirty="0" smtClean="0">
                <a:solidFill>
                  <a:srgbClr val="FF0000"/>
                </a:solidFill>
              </a:rPr>
              <a:t> </a:t>
            </a:r>
            <a:r>
              <a:rPr lang="en-US" altLang="tr-TR" sz="8800" i="1" dirty="0" err="1" smtClean="0">
                <a:solidFill>
                  <a:srgbClr val="FF0000"/>
                </a:solidFill>
              </a:rPr>
              <a:t>hizmetleri</a:t>
            </a:r>
            <a:r>
              <a:rPr lang="en-US" altLang="tr-TR" sz="8800" i="1" dirty="0" smtClean="0">
                <a:solidFill>
                  <a:srgbClr val="FF0000"/>
                </a:solidFill>
              </a:rPr>
              <a:t> </a:t>
            </a:r>
            <a:r>
              <a:rPr lang="en-US" altLang="tr-TR" sz="8800" i="1" dirty="0" err="1" smtClean="0">
                <a:solidFill>
                  <a:srgbClr val="FF0000"/>
                </a:solidFill>
              </a:rPr>
              <a:t>veren</a:t>
            </a:r>
            <a:r>
              <a:rPr lang="en-US" altLang="tr-TR" sz="8800" i="1" dirty="0" smtClean="0">
                <a:solidFill>
                  <a:srgbClr val="FF0000"/>
                </a:solidFill>
              </a:rPr>
              <a:t> </a:t>
            </a:r>
            <a:r>
              <a:rPr lang="en-US" altLang="tr-TR" sz="8800" i="1" dirty="0" err="1" smtClean="0">
                <a:solidFill>
                  <a:srgbClr val="FF0000"/>
                </a:solidFill>
              </a:rPr>
              <a:t>elemanlar</a:t>
            </a:r>
            <a:r>
              <a:rPr lang="tr-TR" altLang="tr-TR" sz="8800" b="1" i="1" dirty="0" smtClean="0">
                <a:solidFill>
                  <a:srgbClr val="FF0000"/>
                </a:solidFill>
              </a:rPr>
              <a:t>)</a:t>
            </a:r>
          </a:p>
          <a:p>
            <a:pPr marL="533400" indent="-533400">
              <a:lnSpc>
                <a:spcPct val="80000"/>
              </a:lnSpc>
              <a:buNone/>
            </a:pPr>
            <a:endParaRPr lang="tr-TR" altLang="tr-TR" sz="8800" b="1" dirty="0">
              <a:solidFill>
                <a:srgbClr val="0000FF"/>
              </a:solidFill>
            </a:endParaRPr>
          </a:p>
          <a:p>
            <a:pPr marL="533400" indent="-533400">
              <a:lnSpc>
                <a:spcPct val="80000"/>
              </a:lnSpc>
              <a:spcBef>
                <a:spcPts val="1800"/>
              </a:spcBef>
              <a:buNone/>
            </a:pPr>
            <a:r>
              <a:rPr lang="en-US" altLang="tr-TR" sz="8800" b="1" dirty="0">
                <a:solidFill>
                  <a:srgbClr val="0000FF"/>
                </a:solidFill>
              </a:rPr>
              <a:t>3</a:t>
            </a:r>
            <a:r>
              <a:rPr lang="tr-TR" altLang="tr-TR" sz="8800" b="1" dirty="0">
                <a:solidFill>
                  <a:srgbClr val="0000FF"/>
                </a:solidFill>
              </a:rPr>
              <a:t>.detay seviyesi	    	</a:t>
            </a:r>
            <a:r>
              <a:rPr lang="en-US" altLang="tr-TR" sz="8800" b="1" dirty="0">
                <a:solidFill>
                  <a:srgbClr val="FF0000"/>
                </a:solidFill>
              </a:rPr>
              <a:t>X</a:t>
            </a:r>
            <a:r>
              <a:rPr lang="tr-TR" altLang="tr-TR" sz="8800" b="1" dirty="0">
                <a:solidFill>
                  <a:srgbClr val="FF0000"/>
                </a:solidFill>
              </a:rPr>
              <a:t>X</a:t>
            </a:r>
            <a:r>
              <a:rPr lang="en-US" altLang="tr-TR" sz="8800" b="1" dirty="0">
                <a:solidFill>
                  <a:srgbClr val="FF0000"/>
                </a:solidFill>
              </a:rPr>
              <a:t>X</a:t>
            </a:r>
            <a:r>
              <a:rPr lang="en-US" altLang="tr-TR" sz="8800" b="1" dirty="0">
                <a:solidFill>
                  <a:schemeClr val="hlink"/>
                </a:solidFill>
              </a:rPr>
              <a:t>	</a:t>
            </a:r>
            <a:r>
              <a:rPr lang="en-US" altLang="tr-TR" sz="8800" b="1" dirty="0">
                <a:solidFill>
                  <a:srgbClr val="0000FF"/>
                </a:solidFill>
              </a:rPr>
              <a:t>GRUP</a:t>
            </a:r>
            <a:endParaRPr lang="tr-TR" altLang="tr-TR" sz="8800" b="1" dirty="0">
              <a:solidFill>
                <a:srgbClr val="0000FF"/>
              </a:solidFill>
            </a:endParaRPr>
          </a:p>
          <a:p>
            <a:pPr marL="533400" indent="-533400">
              <a:lnSpc>
                <a:spcPct val="80000"/>
              </a:lnSpc>
              <a:buNone/>
            </a:pPr>
            <a:r>
              <a:rPr lang="tr-TR" altLang="tr-TR" sz="8800" b="1" dirty="0">
                <a:solidFill>
                  <a:schemeClr val="hlink"/>
                </a:solidFill>
              </a:rPr>
              <a:t>			</a:t>
            </a:r>
            <a:r>
              <a:rPr lang="tr-TR" altLang="tr-TR" sz="8800" b="1" i="1" dirty="0">
                <a:solidFill>
                  <a:srgbClr val="0000FF"/>
                </a:solidFill>
              </a:rPr>
              <a:t>(Örnek: </a:t>
            </a:r>
            <a:r>
              <a:rPr lang="tr-TR" altLang="tr-TR" sz="8800" i="1" dirty="0"/>
              <a:t>Grup </a:t>
            </a:r>
            <a:r>
              <a:rPr lang="tr-TR" altLang="tr-TR" sz="8800" i="1" dirty="0">
                <a:solidFill>
                  <a:srgbClr val="FF0000"/>
                </a:solidFill>
              </a:rPr>
              <a:t>523  </a:t>
            </a:r>
            <a:r>
              <a:rPr lang="en-US" altLang="tr-TR" sz="8800" i="1" dirty="0" err="1">
                <a:solidFill>
                  <a:srgbClr val="FF0000"/>
                </a:solidFill>
              </a:rPr>
              <a:t>Kasiyerler</a:t>
            </a:r>
            <a:r>
              <a:rPr lang="en-US" altLang="tr-TR" sz="8800" i="1" dirty="0">
                <a:solidFill>
                  <a:srgbClr val="FF0000"/>
                </a:solidFill>
              </a:rPr>
              <a:t> </a:t>
            </a:r>
            <a:r>
              <a:rPr lang="en-US" altLang="tr-TR" sz="8800" i="1" dirty="0" err="1">
                <a:solidFill>
                  <a:srgbClr val="FF0000"/>
                </a:solidFill>
              </a:rPr>
              <a:t>ve</a:t>
            </a:r>
            <a:r>
              <a:rPr lang="en-US" altLang="tr-TR" sz="8800" i="1" dirty="0">
                <a:solidFill>
                  <a:srgbClr val="FF0000"/>
                </a:solidFill>
              </a:rPr>
              <a:t> </a:t>
            </a:r>
            <a:r>
              <a:rPr lang="en-US" altLang="tr-TR" sz="8800" i="1" dirty="0" err="1">
                <a:solidFill>
                  <a:srgbClr val="FF0000"/>
                </a:solidFill>
              </a:rPr>
              <a:t>bilet</a:t>
            </a:r>
            <a:r>
              <a:rPr lang="en-US" altLang="tr-TR" sz="8800" i="1" dirty="0">
                <a:solidFill>
                  <a:srgbClr val="FF0000"/>
                </a:solidFill>
              </a:rPr>
              <a:t> </a:t>
            </a:r>
            <a:r>
              <a:rPr lang="en-US" altLang="tr-TR" sz="8800" i="1" dirty="0" err="1">
                <a:solidFill>
                  <a:srgbClr val="FF0000"/>
                </a:solidFill>
              </a:rPr>
              <a:t>satıcıları</a:t>
            </a:r>
            <a:r>
              <a:rPr lang="tr-TR" altLang="tr-TR" sz="8800" b="1" i="1" dirty="0">
                <a:solidFill>
                  <a:srgbClr val="FF0000"/>
                </a:solidFill>
              </a:rPr>
              <a:t>)</a:t>
            </a:r>
            <a:r>
              <a:rPr lang="en-US" altLang="tr-TR" sz="8800" i="1" dirty="0">
                <a:solidFill>
                  <a:srgbClr val="FF0000"/>
                </a:solidFill>
              </a:rPr>
              <a:t> </a:t>
            </a:r>
            <a:endParaRPr lang="tr-TR" altLang="tr-TR" sz="8800" b="1" i="1" dirty="0">
              <a:solidFill>
                <a:srgbClr val="FF0000"/>
              </a:solidFill>
            </a:endParaRPr>
          </a:p>
          <a:p>
            <a:pPr marL="533400" indent="-533400">
              <a:lnSpc>
                <a:spcPct val="80000"/>
              </a:lnSpc>
              <a:buNone/>
            </a:pPr>
            <a:endParaRPr lang="tr-TR" altLang="tr-TR" sz="8800" b="1" dirty="0">
              <a:solidFill>
                <a:srgbClr val="0000FF"/>
              </a:solidFill>
            </a:endParaRPr>
          </a:p>
          <a:p>
            <a:pPr marL="533400" indent="-533400">
              <a:lnSpc>
                <a:spcPct val="80000"/>
              </a:lnSpc>
              <a:spcBef>
                <a:spcPts val="1800"/>
              </a:spcBef>
              <a:buNone/>
            </a:pPr>
            <a:r>
              <a:rPr lang="en-US" altLang="tr-TR" sz="8800" b="1" dirty="0">
                <a:solidFill>
                  <a:srgbClr val="0000FF"/>
                </a:solidFill>
              </a:rPr>
              <a:t>4</a:t>
            </a:r>
            <a:r>
              <a:rPr lang="tr-TR" altLang="tr-TR" sz="8800" b="1" dirty="0">
                <a:solidFill>
                  <a:srgbClr val="0000FF"/>
                </a:solidFill>
              </a:rPr>
              <a:t>.detay seviyesi	   	</a:t>
            </a:r>
            <a:r>
              <a:rPr lang="en-US" altLang="tr-TR" sz="8800" b="1" dirty="0">
                <a:solidFill>
                  <a:srgbClr val="FF0000"/>
                </a:solidFill>
              </a:rPr>
              <a:t>XXXX</a:t>
            </a:r>
            <a:r>
              <a:rPr lang="en-US" altLang="tr-TR" sz="8800" b="1" dirty="0">
                <a:solidFill>
                  <a:schemeClr val="hlink"/>
                </a:solidFill>
              </a:rPr>
              <a:t>	</a:t>
            </a:r>
            <a:r>
              <a:rPr lang="tr-TR" altLang="tr-TR" sz="8800" b="1" dirty="0">
                <a:solidFill>
                  <a:srgbClr val="0000FF"/>
                </a:solidFill>
              </a:rPr>
              <a:t>BİRİM GRUP</a:t>
            </a:r>
          </a:p>
          <a:p>
            <a:pPr marL="533400" indent="-533400">
              <a:lnSpc>
                <a:spcPct val="80000"/>
              </a:lnSpc>
              <a:buNone/>
            </a:pPr>
            <a:r>
              <a:rPr lang="tr-TR" altLang="tr-TR" sz="8800" dirty="0"/>
              <a:t> 			</a:t>
            </a:r>
            <a:r>
              <a:rPr lang="tr-TR" altLang="tr-TR" sz="8800" b="1" i="1" dirty="0">
                <a:solidFill>
                  <a:srgbClr val="0000FF"/>
                </a:solidFill>
              </a:rPr>
              <a:t>(Örnek:</a:t>
            </a:r>
            <a:r>
              <a:rPr lang="tr-TR" altLang="tr-TR" sz="8800" i="1" dirty="0"/>
              <a:t>	Birim Grup </a:t>
            </a:r>
            <a:r>
              <a:rPr lang="tr-TR" altLang="tr-TR" sz="8800" i="1" dirty="0">
                <a:solidFill>
                  <a:srgbClr val="FF0000"/>
                </a:solidFill>
              </a:rPr>
              <a:t>5230  </a:t>
            </a:r>
            <a:r>
              <a:rPr lang="en-US" altLang="tr-TR" sz="8800" i="1" dirty="0" err="1">
                <a:solidFill>
                  <a:srgbClr val="FF0000"/>
                </a:solidFill>
              </a:rPr>
              <a:t>Kasiyerler</a:t>
            </a:r>
            <a:r>
              <a:rPr lang="en-US" altLang="tr-TR" sz="8800" i="1" dirty="0">
                <a:solidFill>
                  <a:srgbClr val="FF0000"/>
                </a:solidFill>
              </a:rPr>
              <a:t> </a:t>
            </a:r>
            <a:r>
              <a:rPr lang="en-US" altLang="tr-TR" sz="8800" i="1" dirty="0" err="1">
                <a:solidFill>
                  <a:srgbClr val="FF0000"/>
                </a:solidFill>
              </a:rPr>
              <a:t>ve</a:t>
            </a:r>
            <a:r>
              <a:rPr lang="en-US" altLang="tr-TR" sz="8800" i="1" dirty="0">
                <a:solidFill>
                  <a:srgbClr val="FF0000"/>
                </a:solidFill>
              </a:rPr>
              <a:t> </a:t>
            </a:r>
            <a:r>
              <a:rPr lang="en-US" altLang="tr-TR" sz="8800" i="1" dirty="0" err="1">
                <a:solidFill>
                  <a:srgbClr val="FF0000"/>
                </a:solidFill>
              </a:rPr>
              <a:t>bilet</a:t>
            </a:r>
            <a:r>
              <a:rPr lang="en-US" altLang="tr-TR" sz="8800" i="1" dirty="0">
                <a:solidFill>
                  <a:srgbClr val="FF0000"/>
                </a:solidFill>
              </a:rPr>
              <a:t> </a:t>
            </a:r>
            <a:r>
              <a:rPr lang="en-US" altLang="tr-TR" sz="8800" i="1" dirty="0" err="1">
                <a:solidFill>
                  <a:srgbClr val="FF0000"/>
                </a:solidFill>
              </a:rPr>
              <a:t>satıcıları</a:t>
            </a:r>
            <a:r>
              <a:rPr lang="tr-TR" altLang="tr-TR" sz="8800" b="1" i="1" dirty="0">
                <a:solidFill>
                  <a:srgbClr val="0000FF"/>
                </a:solidFill>
              </a:rPr>
              <a:t>)</a:t>
            </a:r>
          </a:p>
          <a:p>
            <a:pPr marL="533400" indent="-533400">
              <a:lnSpc>
                <a:spcPct val="80000"/>
              </a:lnSpc>
              <a:buNone/>
            </a:pPr>
            <a:endParaRPr lang="tr-TR" altLang="tr-TR" sz="3600" b="1" dirty="0">
              <a:solidFill>
                <a:srgbClr val="0000FF"/>
              </a:solidFill>
            </a:endParaRPr>
          </a:p>
          <a:p>
            <a:pPr marL="533400" indent="-533400">
              <a:lnSpc>
                <a:spcPct val="80000"/>
              </a:lnSpc>
              <a:buNone/>
            </a:pPr>
            <a:endParaRPr lang="tr-TR" altLang="tr-TR" sz="3600" b="1" dirty="0">
              <a:solidFill>
                <a:srgbClr val="FF0066"/>
              </a:solidFill>
            </a:endParaRPr>
          </a:p>
          <a:p>
            <a:endParaRPr lang="tr-TR" dirty="0"/>
          </a:p>
        </p:txBody>
      </p:sp>
      <p:sp>
        <p:nvSpPr>
          <p:cNvPr id="4" name="Slayt Numarası Yer Tutucusu 3">
            <a:extLst>
              <a:ext uri="{FF2B5EF4-FFF2-40B4-BE49-F238E27FC236}">
                <a16:creationId xmlns:a16="http://schemas.microsoft.com/office/drawing/2014/main" id="{5AE88E0F-928E-874C-9217-1A14580DBF02}"/>
              </a:ext>
            </a:extLst>
          </p:cNvPr>
          <p:cNvSpPr>
            <a:spLocks noGrp="1"/>
          </p:cNvSpPr>
          <p:nvPr>
            <p:ph type="sldNum" sz="quarter" idx="12"/>
          </p:nvPr>
        </p:nvSpPr>
        <p:spPr/>
        <p:txBody>
          <a:bodyPr/>
          <a:lstStyle/>
          <a:p>
            <a:fld id="{6E07B497-6590-0C4C-8939-85018B36AFED}" type="slidenum">
              <a:rPr lang="tr-TR" smtClean="0"/>
              <a:t>13</a:t>
            </a:fld>
            <a:endParaRPr lang="tr-TR"/>
          </a:p>
        </p:txBody>
      </p:sp>
    </p:spTree>
    <p:extLst>
      <p:ext uri="{BB962C8B-B14F-4D97-AF65-F5344CB8AC3E}">
        <p14:creationId xmlns:p14="http://schemas.microsoft.com/office/powerpoint/2010/main" val="208739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80960DF6-07B5-A148-9BBB-7CA45F5C5440}"/>
              </a:ext>
            </a:extLst>
          </p:cNvPr>
          <p:cNvSpPr>
            <a:spLocks noGrp="1" noChangeArrowheads="1"/>
          </p:cNvSpPr>
          <p:nvPr>
            <p:ph type="body" idx="4294967295"/>
          </p:nvPr>
        </p:nvSpPr>
        <p:spPr>
          <a:xfrm>
            <a:off x="444843" y="1260389"/>
            <a:ext cx="7427420" cy="4831492"/>
          </a:xfrm>
        </p:spPr>
        <p:txBody>
          <a:bodyPr>
            <a:normAutofit/>
          </a:bodyPr>
          <a:lstStyle/>
          <a:p>
            <a:pPr eaLnBrk="1" hangingPunct="1">
              <a:lnSpc>
                <a:spcPct val="80000"/>
              </a:lnSpc>
              <a:buFontTx/>
              <a:buNone/>
            </a:pPr>
            <a:endParaRPr lang="tr-TR" altLang="tr-TR" sz="1100" dirty="0"/>
          </a:p>
          <a:p>
            <a:pPr eaLnBrk="1" hangingPunct="1">
              <a:lnSpc>
                <a:spcPct val="80000"/>
              </a:lnSpc>
              <a:buFontTx/>
              <a:buNone/>
            </a:pPr>
            <a:r>
              <a:rPr lang="tr-TR" altLang="tr-TR" sz="1800" b="1" dirty="0" smtClean="0">
                <a:solidFill>
                  <a:srgbClr val="3333CC"/>
                </a:solidFill>
              </a:rPr>
              <a:t>63  </a:t>
            </a:r>
            <a:r>
              <a:rPr lang="tr-TR" altLang="tr-TR" sz="1800" b="1" dirty="0">
                <a:solidFill>
                  <a:srgbClr val="3333CC"/>
                </a:solidFill>
              </a:rPr>
              <a:t>Kendi geçimine yönelik çiftçiler, balıkçılar, avcılar ve toplayıcılar</a:t>
            </a:r>
            <a:r>
              <a:rPr lang="tr-TR" altLang="tr-TR" sz="1800" dirty="0"/>
              <a:t> </a:t>
            </a:r>
          </a:p>
          <a:p>
            <a:pPr eaLnBrk="1" hangingPunct="1">
              <a:lnSpc>
                <a:spcPct val="80000"/>
              </a:lnSpc>
              <a:buFontTx/>
              <a:buNone/>
            </a:pPr>
            <a:r>
              <a:rPr lang="tr-TR" altLang="tr-TR" sz="1800" dirty="0" smtClean="0">
                <a:solidFill>
                  <a:srgbClr val="3333CC"/>
                </a:solidFill>
              </a:rPr>
              <a:t>631</a:t>
            </a:r>
            <a:r>
              <a:rPr lang="tr-TR" altLang="tr-TR" sz="1800" dirty="0">
                <a:solidFill>
                  <a:srgbClr val="3333CC"/>
                </a:solidFill>
              </a:rPr>
              <a:t>	Kendi geçimine yönelik bitkisel ürün yetiştiricileri</a:t>
            </a:r>
          </a:p>
          <a:p>
            <a:pPr eaLnBrk="1" hangingPunct="1">
              <a:lnSpc>
                <a:spcPct val="80000"/>
              </a:lnSpc>
              <a:buFontTx/>
              <a:buNone/>
            </a:pPr>
            <a:r>
              <a:rPr lang="tr-TR" altLang="tr-TR" sz="1800" dirty="0"/>
              <a:t>6310	Kendi geçimine yönelik bitkisel ürün yetiştiricileri</a:t>
            </a:r>
          </a:p>
          <a:p>
            <a:pPr eaLnBrk="1" hangingPunct="1">
              <a:lnSpc>
                <a:spcPct val="80000"/>
              </a:lnSpc>
              <a:buFontTx/>
              <a:buNone/>
            </a:pPr>
            <a:endParaRPr lang="tr-TR" altLang="tr-TR" sz="1000" dirty="0"/>
          </a:p>
          <a:p>
            <a:pPr eaLnBrk="1" hangingPunct="1">
              <a:lnSpc>
                <a:spcPct val="80000"/>
              </a:lnSpc>
              <a:buFontTx/>
              <a:buNone/>
            </a:pPr>
            <a:r>
              <a:rPr lang="tr-TR" altLang="tr-TR" sz="1800" dirty="0">
                <a:solidFill>
                  <a:srgbClr val="3333CC"/>
                </a:solidFill>
              </a:rPr>
              <a:t>632	Kendi geçimine yönelik çiftlik hayvanları yetiştiricileri</a:t>
            </a:r>
          </a:p>
          <a:p>
            <a:pPr eaLnBrk="1" hangingPunct="1">
              <a:lnSpc>
                <a:spcPct val="80000"/>
              </a:lnSpc>
              <a:buFontTx/>
              <a:buNone/>
            </a:pPr>
            <a:r>
              <a:rPr lang="tr-TR" altLang="tr-TR" sz="1800" dirty="0"/>
              <a:t>6320	Kendi geçimine yönelik çiftlik hayvanları yetiştiricileri</a:t>
            </a:r>
          </a:p>
          <a:p>
            <a:pPr eaLnBrk="1" hangingPunct="1">
              <a:lnSpc>
                <a:spcPct val="80000"/>
              </a:lnSpc>
              <a:buFontTx/>
              <a:buNone/>
            </a:pPr>
            <a:endParaRPr lang="tr-TR" altLang="tr-TR" sz="1000" dirty="0"/>
          </a:p>
          <a:p>
            <a:pPr eaLnBrk="1" hangingPunct="1">
              <a:lnSpc>
                <a:spcPct val="80000"/>
              </a:lnSpc>
              <a:buFontTx/>
              <a:buNone/>
            </a:pPr>
            <a:r>
              <a:rPr lang="tr-TR" altLang="tr-TR" sz="1800" dirty="0">
                <a:solidFill>
                  <a:srgbClr val="3333CC"/>
                </a:solidFill>
              </a:rPr>
              <a:t>633	Kendi geçimine yönelik karma bitkisel ürün ve hayvan </a:t>
            </a:r>
            <a:r>
              <a:rPr lang="tr-TR" altLang="tr-TR" sz="1800" dirty="0" smtClean="0">
                <a:solidFill>
                  <a:srgbClr val="3333CC"/>
                </a:solidFill>
              </a:rPr>
              <a:t>yetiştiricileri</a:t>
            </a:r>
            <a:endParaRPr lang="tr-TR" altLang="tr-TR" sz="1800" dirty="0">
              <a:solidFill>
                <a:srgbClr val="3333CC"/>
              </a:solidFill>
            </a:endParaRPr>
          </a:p>
          <a:p>
            <a:pPr eaLnBrk="1" hangingPunct="1">
              <a:lnSpc>
                <a:spcPct val="80000"/>
              </a:lnSpc>
              <a:buFontTx/>
              <a:buNone/>
            </a:pPr>
            <a:r>
              <a:rPr lang="tr-TR" altLang="tr-TR" sz="1800" dirty="0"/>
              <a:t>6330	Kendi geçimine yönelik karma bitkisel ürün ve hayvan </a:t>
            </a:r>
            <a:r>
              <a:rPr lang="tr-TR" altLang="tr-TR" sz="1800" dirty="0" smtClean="0"/>
              <a:t>yetiştiricileri</a:t>
            </a:r>
            <a:endParaRPr lang="tr-TR" altLang="tr-TR" sz="1800" dirty="0"/>
          </a:p>
          <a:p>
            <a:pPr eaLnBrk="1" hangingPunct="1">
              <a:lnSpc>
                <a:spcPct val="80000"/>
              </a:lnSpc>
              <a:buFontTx/>
              <a:buNone/>
            </a:pPr>
            <a:endParaRPr lang="tr-TR" altLang="tr-TR" sz="1000" dirty="0"/>
          </a:p>
          <a:p>
            <a:pPr eaLnBrk="1" hangingPunct="1">
              <a:lnSpc>
                <a:spcPct val="80000"/>
              </a:lnSpc>
              <a:buFontTx/>
              <a:buNone/>
            </a:pPr>
            <a:r>
              <a:rPr lang="tr-TR" altLang="tr-TR" sz="1800" dirty="0">
                <a:solidFill>
                  <a:srgbClr val="3333CC"/>
                </a:solidFill>
              </a:rPr>
              <a:t>634	Kendi geçimine yönelik balıkçılar, avcılar, tuzakçılar ve </a:t>
            </a:r>
            <a:r>
              <a:rPr lang="tr-TR" altLang="tr-TR" sz="1800" dirty="0" smtClean="0">
                <a:solidFill>
                  <a:srgbClr val="3333CC"/>
                </a:solidFill>
              </a:rPr>
              <a:t>toplayıcılar</a:t>
            </a:r>
            <a:endParaRPr lang="tr-TR" altLang="tr-TR" sz="1800" dirty="0">
              <a:solidFill>
                <a:srgbClr val="3333CC"/>
              </a:solidFill>
            </a:endParaRPr>
          </a:p>
          <a:p>
            <a:pPr eaLnBrk="1" hangingPunct="1">
              <a:lnSpc>
                <a:spcPct val="80000"/>
              </a:lnSpc>
              <a:buFontTx/>
              <a:buNone/>
            </a:pPr>
            <a:r>
              <a:rPr lang="tr-TR" altLang="tr-TR" sz="1800" dirty="0"/>
              <a:t>6340	Kendi geçimine yönelik balıkçılar, avcılar, tuzakçılar ve </a:t>
            </a:r>
            <a:r>
              <a:rPr lang="tr-TR" altLang="tr-TR" sz="1800" dirty="0" smtClean="0"/>
              <a:t>toplayıcılar</a:t>
            </a:r>
            <a:endParaRPr lang="tr-TR" altLang="tr-TR" sz="1800" dirty="0"/>
          </a:p>
        </p:txBody>
      </p:sp>
      <p:pic>
        <p:nvPicPr>
          <p:cNvPr id="7" name="Resim 6">
            <a:extLst>
              <a:ext uri="{FF2B5EF4-FFF2-40B4-BE49-F238E27FC236}">
                <a16:creationId xmlns:a16="http://schemas.microsoft.com/office/drawing/2014/main" id="{6E882B36-5194-6E4F-82F2-18FFCF125515}"/>
              </a:ext>
            </a:extLst>
          </p:cNvPr>
          <p:cNvPicPr>
            <a:picLocks noChangeAspect="1"/>
          </p:cNvPicPr>
          <p:nvPr/>
        </p:nvPicPr>
        <p:blipFill>
          <a:blip r:embed="rId3"/>
          <a:stretch>
            <a:fillRect/>
          </a:stretch>
        </p:blipFill>
        <p:spPr>
          <a:xfrm>
            <a:off x="7872262" y="1884923"/>
            <a:ext cx="3874895" cy="2180450"/>
          </a:xfrm>
          <a:prstGeom prst="rect">
            <a:avLst/>
          </a:prstGeom>
        </p:spPr>
      </p:pic>
      <p:sp>
        <p:nvSpPr>
          <p:cNvPr id="8" name="Slayt Numarası Yer Tutucusu 7">
            <a:extLst>
              <a:ext uri="{FF2B5EF4-FFF2-40B4-BE49-F238E27FC236}">
                <a16:creationId xmlns:a16="http://schemas.microsoft.com/office/drawing/2014/main" id="{051982C8-1DE2-B245-8EDA-B08BF2781963}"/>
              </a:ext>
            </a:extLst>
          </p:cNvPr>
          <p:cNvSpPr>
            <a:spLocks noGrp="1"/>
          </p:cNvSpPr>
          <p:nvPr>
            <p:ph type="sldNum" sz="quarter" idx="12"/>
          </p:nvPr>
        </p:nvSpPr>
        <p:spPr/>
        <p:txBody>
          <a:bodyPr/>
          <a:lstStyle/>
          <a:p>
            <a:fld id="{6E07B497-6590-0C4C-8939-85018B36AFED}" type="slidenum">
              <a:rPr lang="tr-TR" smtClean="0"/>
              <a:t>14</a:t>
            </a:fld>
            <a:endParaRPr lang="tr-TR"/>
          </a:p>
        </p:txBody>
      </p:sp>
      <p:sp>
        <p:nvSpPr>
          <p:cNvPr id="5" name="Başlık 1">
            <a:extLst>
              <a:ext uri="{FF2B5EF4-FFF2-40B4-BE49-F238E27FC236}">
                <a16:creationId xmlns:a16="http://schemas.microsoft.com/office/drawing/2014/main" id="{123E0DE7-A72E-C54C-B862-84CC53337B4D}"/>
              </a:ext>
            </a:extLst>
          </p:cNvPr>
          <p:cNvSpPr txBox="1">
            <a:spLocks/>
          </p:cNvSpPr>
          <p:nvPr/>
        </p:nvSpPr>
        <p:spPr>
          <a:xfrm>
            <a:off x="838199" y="365125"/>
            <a:ext cx="10678297" cy="7716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FF0000"/>
                </a:solidFill>
                <a:latin typeface="Arial Narrow" panose="020B0606020202030204" pitchFamily="34" charset="0"/>
              </a:rPr>
              <a:t>6</a:t>
            </a:r>
            <a:r>
              <a:rPr lang="tr-TR" sz="4000" b="1" dirty="0" smtClean="0">
                <a:solidFill>
                  <a:srgbClr val="FF0000"/>
                </a:solidFill>
                <a:latin typeface="Arial Narrow" panose="020B0606020202030204" pitchFamily="34" charset="0"/>
              </a:rPr>
              <a:t>. </a:t>
            </a:r>
            <a:r>
              <a:rPr lang="tr-TR" sz="4000" b="1" dirty="0">
                <a:solidFill>
                  <a:srgbClr val="FF0000"/>
                </a:solidFill>
                <a:latin typeface="Arial Narrow" panose="020B0606020202030204" pitchFamily="34" charset="0"/>
              </a:rPr>
              <a:t>Nitelikli tarım, ormancılık ve su ürünleri çalışanları </a:t>
            </a:r>
            <a:endParaRPr lang="tr-TR" sz="4000" b="1" dirty="0">
              <a:latin typeface="Arial Narrow" panose="020B0606020202030204" pitchFamily="34" charset="0"/>
            </a:endParaRPr>
          </a:p>
        </p:txBody>
      </p:sp>
    </p:spTree>
    <p:extLst>
      <p:ext uri="{BB962C8B-B14F-4D97-AF65-F5344CB8AC3E}">
        <p14:creationId xmlns:p14="http://schemas.microsoft.com/office/powerpoint/2010/main" val="7947895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2229066-1A86-3E46-9FCE-B9F00F3BE8B6}"/>
              </a:ext>
            </a:extLst>
          </p:cNvPr>
          <p:cNvPicPr>
            <a:picLocks noChangeAspect="1"/>
          </p:cNvPicPr>
          <p:nvPr/>
        </p:nvPicPr>
        <p:blipFill>
          <a:blip r:embed="rId2"/>
          <a:stretch>
            <a:fillRect/>
          </a:stretch>
        </p:blipFill>
        <p:spPr>
          <a:xfrm>
            <a:off x="2551525" y="793922"/>
            <a:ext cx="8851684" cy="5270156"/>
          </a:xfrm>
          <a:prstGeom prst="rect">
            <a:avLst/>
          </a:prstGeom>
        </p:spPr>
      </p:pic>
      <p:sp>
        <p:nvSpPr>
          <p:cNvPr id="6" name="Metin kutusu 5">
            <a:extLst>
              <a:ext uri="{FF2B5EF4-FFF2-40B4-BE49-F238E27FC236}">
                <a16:creationId xmlns:a16="http://schemas.microsoft.com/office/drawing/2014/main" id="{4A92EBCE-1C7F-8740-B3FD-992DCE23C3BA}"/>
              </a:ext>
            </a:extLst>
          </p:cNvPr>
          <p:cNvSpPr txBox="1"/>
          <p:nvPr/>
        </p:nvSpPr>
        <p:spPr>
          <a:xfrm>
            <a:off x="457201" y="3105834"/>
            <a:ext cx="1671420" cy="646331"/>
          </a:xfrm>
          <a:prstGeom prst="rect">
            <a:avLst/>
          </a:prstGeom>
          <a:noFill/>
        </p:spPr>
        <p:txBody>
          <a:bodyPr wrap="none" rtlCol="0">
            <a:spAutoFit/>
          </a:bodyPr>
          <a:lstStyle/>
          <a:p>
            <a:r>
              <a:rPr lang="tr-TR" sz="3600">
                <a:solidFill>
                  <a:srgbClr val="FF0000"/>
                </a:solidFill>
              </a:rPr>
              <a:t>ISCO-08</a:t>
            </a:r>
          </a:p>
        </p:txBody>
      </p:sp>
      <p:sp>
        <p:nvSpPr>
          <p:cNvPr id="7" name="Slayt Numarası Yer Tutucusu 6">
            <a:extLst>
              <a:ext uri="{FF2B5EF4-FFF2-40B4-BE49-F238E27FC236}">
                <a16:creationId xmlns:a16="http://schemas.microsoft.com/office/drawing/2014/main" id="{58DE656D-2C3A-CA46-923C-37BF1AAE4617}"/>
              </a:ext>
            </a:extLst>
          </p:cNvPr>
          <p:cNvSpPr>
            <a:spLocks noGrp="1"/>
          </p:cNvSpPr>
          <p:nvPr>
            <p:ph type="sldNum" sz="quarter" idx="12"/>
          </p:nvPr>
        </p:nvSpPr>
        <p:spPr/>
        <p:txBody>
          <a:bodyPr/>
          <a:lstStyle/>
          <a:p>
            <a:fld id="{6E07B497-6590-0C4C-8939-85018B36AFED}" type="slidenum">
              <a:rPr lang="tr-TR" smtClean="0"/>
              <a:t>15</a:t>
            </a:fld>
            <a:endParaRPr lang="tr-TR"/>
          </a:p>
        </p:txBody>
      </p:sp>
    </p:spTree>
    <p:extLst>
      <p:ext uri="{BB962C8B-B14F-4D97-AF65-F5344CB8AC3E}">
        <p14:creationId xmlns:p14="http://schemas.microsoft.com/office/powerpoint/2010/main" val="63981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3E0DE7-A72E-C54C-B862-84CC53337B4D}"/>
              </a:ext>
            </a:extLst>
          </p:cNvPr>
          <p:cNvSpPr>
            <a:spLocks noGrp="1"/>
          </p:cNvSpPr>
          <p:nvPr>
            <p:ph type="title"/>
          </p:nvPr>
        </p:nvSpPr>
        <p:spPr/>
        <p:txBody>
          <a:bodyPr/>
          <a:lstStyle/>
          <a:p>
            <a:pPr algn="ctr"/>
            <a:r>
              <a:rPr lang="tr-TR" b="1" dirty="0">
                <a:solidFill>
                  <a:srgbClr val="FF0000"/>
                </a:solidFill>
              </a:rPr>
              <a:t>0. Silahlı Kuvvetlerle İlgili Meslekler</a:t>
            </a:r>
            <a:endParaRPr lang="tr-TR" dirty="0"/>
          </a:p>
        </p:txBody>
      </p:sp>
      <p:sp>
        <p:nvSpPr>
          <p:cNvPr id="3" name="İçerik Yer Tutucusu 2">
            <a:extLst>
              <a:ext uri="{FF2B5EF4-FFF2-40B4-BE49-F238E27FC236}">
                <a16:creationId xmlns:a16="http://schemas.microsoft.com/office/drawing/2014/main" id="{59C22C7C-F6CE-F047-AE35-BACFB7B7E234}"/>
              </a:ext>
            </a:extLst>
          </p:cNvPr>
          <p:cNvSpPr>
            <a:spLocks noGrp="1"/>
          </p:cNvSpPr>
          <p:nvPr>
            <p:ph idx="1"/>
          </p:nvPr>
        </p:nvSpPr>
        <p:spPr>
          <a:xfrm>
            <a:off x="838200" y="1825625"/>
            <a:ext cx="7496503" cy="4351338"/>
          </a:xfrm>
        </p:spPr>
        <p:txBody>
          <a:bodyPr>
            <a:normAutofit fontScale="92500" lnSpcReduction="10000"/>
          </a:bodyPr>
          <a:lstStyle/>
          <a:p>
            <a:pPr marL="0" indent="0">
              <a:spcBef>
                <a:spcPts val="1200"/>
              </a:spcBef>
              <a:spcAft>
                <a:spcPts val="600"/>
              </a:spcAft>
              <a:buNone/>
            </a:pPr>
            <a:r>
              <a:rPr lang="tr-TR" dirty="0"/>
              <a:t>Silahlı kuvvetlerle ilgili meslekler, silahlı kuvvetler mensupları tarafından yürütülen </a:t>
            </a:r>
            <a:r>
              <a:rPr lang="tr-TR" b="1" dirty="0"/>
              <a:t>tüm işleri </a:t>
            </a:r>
            <a:r>
              <a:rPr lang="tr-TR" dirty="0"/>
              <a:t>kapsamaktadır. </a:t>
            </a:r>
          </a:p>
          <a:p>
            <a:pPr marL="0" indent="0">
              <a:spcBef>
                <a:spcPts val="1200"/>
              </a:spcBef>
              <a:spcAft>
                <a:spcPts val="600"/>
              </a:spcAft>
              <a:buNone/>
            </a:pPr>
            <a:r>
              <a:rPr lang="tr-TR" dirty="0"/>
              <a:t>Silahlı kuvvetler mensupları, </a:t>
            </a:r>
            <a:r>
              <a:rPr lang="tr-TR" dirty="0">
                <a:solidFill>
                  <a:srgbClr val="FF0000"/>
                </a:solidFill>
              </a:rPr>
              <a:t>destek hizmetler de dahil</a:t>
            </a:r>
            <a:r>
              <a:rPr lang="tr-TR" dirty="0"/>
              <a:t>, gönüllülük veya yükümlülük esasına göre sivil işleri kabul etme serbestliği olmayan ve askeri disipline tabi halihazırda silahlı kuvvetlere hizmet veren personeldir. </a:t>
            </a:r>
          </a:p>
          <a:p>
            <a:pPr marL="0" indent="0">
              <a:spcBef>
                <a:spcPts val="1200"/>
              </a:spcBef>
              <a:spcAft>
                <a:spcPts val="600"/>
              </a:spcAft>
              <a:buNone/>
            </a:pPr>
            <a:r>
              <a:rPr lang="tr-TR" dirty="0"/>
              <a:t>Kara, deniz ve hava kuvvetleri ile diğer askeri servislere ait daimi mensuplar ile aynı zamanda belirli bir dönemde askeri eğitim veya </a:t>
            </a:r>
            <a:r>
              <a:rPr lang="tr-TR" dirty="0">
                <a:solidFill>
                  <a:srgbClr val="FF0000"/>
                </a:solidFill>
              </a:rPr>
              <a:t>diğer hizmetleri yapmak için askere alınmış kişiler </a:t>
            </a:r>
            <a:r>
              <a:rPr lang="tr-TR" dirty="0"/>
              <a:t>de </a:t>
            </a:r>
            <a:r>
              <a:rPr lang="tr-TR" dirty="0" smtClean="0"/>
              <a:t>bu kapsamdadır</a:t>
            </a:r>
            <a:r>
              <a:rPr lang="tr-TR" dirty="0"/>
              <a:t>. </a:t>
            </a:r>
          </a:p>
          <a:p>
            <a:pPr marL="0" indent="0">
              <a:buNone/>
            </a:pPr>
            <a:endParaRPr lang="tr-TR" dirty="0"/>
          </a:p>
        </p:txBody>
      </p:sp>
      <p:pic>
        <p:nvPicPr>
          <p:cNvPr id="6" name="Resim 5">
            <a:extLst>
              <a:ext uri="{FF2B5EF4-FFF2-40B4-BE49-F238E27FC236}">
                <a16:creationId xmlns:a16="http://schemas.microsoft.com/office/drawing/2014/main" id="{802247D5-FAFF-154A-95CB-C123C701261E}"/>
              </a:ext>
            </a:extLst>
          </p:cNvPr>
          <p:cNvPicPr>
            <a:picLocks noChangeAspect="1"/>
          </p:cNvPicPr>
          <p:nvPr/>
        </p:nvPicPr>
        <p:blipFill>
          <a:blip r:embed="rId2"/>
          <a:stretch>
            <a:fillRect/>
          </a:stretch>
        </p:blipFill>
        <p:spPr>
          <a:xfrm>
            <a:off x="8559801" y="2196662"/>
            <a:ext cx="3178527" cy="3178527"/>
          </a:xfrm>
          <a:prstGeom prst="rect">
            <a:avLst/>
          </a:prstGeom>
        </p:spPr>
      </p:pic>
      <p:sp>
        <p:nvSpPr>
          <p:cNvPr id="7" name="Slayt Numarası Yer Tutucusu 6">
            <a:extLst>
              <a:ext uri="{FF2B5EF4-FFF2-40B4-BE49-F238E27FC236}">
                <a16:creationId xmlns:a16="http://schemas.microsoft.com/office/drawing/2014/main" id="{11515F3D-23DD-9E49-A960-90F574FE9B84}"/>
              </a:ext>
            </a:extLst>
          </p:cNvPr>
          <p:cNvSpPr>
            <a:spLocks noGrp="1"/>
          </p:cNvSpPr>
          <p:nvPr>
            <p:ph type="sldNum" sz="quarter" idx="12"/>
          </p:nvPr>
        </p:nvSpPr>
        <p:spPr/>
        <p:txBody>
          <a:bodyPr/>
          <a:lstStyle/>
          <a:p>
            <a:fld id="{6E07B497-6590-0C4C-8939-85018B36AFED}" type="slidenum">
              <a:rPr lang="tr-TR" smtClean="0"/>
              <a:t>16</a:t>
            </a:fld>
            <a:endParaRPr lang="tr-TR"/>
          </a:p>
        </p:txBody>
      </p:sp>
    </p:spTree>
    <p:extLst>
      <p:ext uri="{BB962C8B-B14F-4D97-AF65-F5344CB8AC3E}">
        <p14:creationId xmlns:p14="http://schemas.microsoft.com/office/powerpoint/2010/main" val="397504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3E0DE7-A72E-C54C-B862-84CC53337B4D}"/>
              </a:ext>
            </a:extLst>
          </p:cNvPr>
          <p:cNvSpPr>
            <a:spLocks noGrp="1"/>
          </p:cNvSpPr>
          <p:nvPr>
            <p:ph type="title"/>
          </p:nvPr>
        </p:nvSpPr>
        <p:spPr>
          <a:xfrm>
            <a:off x="838200" y="365126"/>
            <a:ext cx="10515600" cy="905860"/>
          </a:xfrm>
        </p:spPr>
        <p:txBody>
          <a:bodyPr/>
          <a:lstStyle/>
          <a:p>
            <a:pPr algn="ctr"/>
            <a:r>
              <a:rPr lang="tr-TR" b="1" dirty="0">
                <a:solidFill>
                  <a:srgbClr val="FF0000"/>
                </a:solidFill>
              </a:rPr>
              <a:t>0. Silahlı Kuvvetlerle İlgili Meslekler</a:t>
            </a:r>
            <a:endParaRPr lang="tr-TR" dirty="0"/>
          </a:p>
        </p:txBody>
      </p:sp>
      <p:sp>
        <p:nvSpPr>
          <p:cNvPr id="3" name="İçerik Yer Tutucusu 2">
            <a:extLst>
              <a:ext uri="{FF2B5EF4-FFF2-40B4-BE49-F238E27FC236}">
                <a16:creationId xmlns:a16="http://schemas.microsoft.com/office/drawing/2014/main" id="{59C22C7C-F6CE-F047-AE35-BACFB7B7E234}"/>
              </a:ext>
            </a:extLst>
          </p:cNvPr>
          <p:cNvSpPr>
            <a:spLocks noGrp="1"/>
          </p:cNvSpPr>
          <p:nvPr>
            <p:ph idx="1"/>
          </p:nvPr>
        </p:nvSpPr>
        <p:spPr>
          <a:xfrm>
            <a:off x="838200" y="1511588"/>
            <a:ext cx="10515600" cy="3976085"/>
          </a:xfrm>
        </p:spPr>
        <p:txBody>
          <a:bodyPr>
            <a:normAutofit fontScale="77500" lnSpcReduction="20000"/>
          </a:bodyPr>
          <a:lstStyle/>
          <a:p>
            <a:pPr marL="0" indent="0">
              <a:buNone/>
            </a:pPr>
            <a:r>
              <a:rPr lang="tr-TR" sz="3600" b="1" dirty="0"/>
              <a:t>01 Subaylar</a:t>
            </a:r>
          </a:p>
          <a:p>
            <a:pPr marL="0" indent="0">
              <a:buNone/>
            </a:pPr>
            <a:r>
              <a:rPr lang="tr-TR" sz="3600" b="1" dirty="0">
                <a:solidFill>
                  <a:schemeClr val="accent1"/>
                </a:solidFill>
              </a:rPr>
              <a:t>	</a:t>
            </a:r>
            <a:r>
              <a:rPr lang="tr-TR" sz="3600" dirty="0" smtClean="0">
                <a:solidFill>
                  <a:schemeClr val="accent1"/>
                </a:solidFill>
              </a:rPr>
              <a:t>011 Subaylar</a:t>
            </a:r>
            <a:endParaRPr lang="tr-TR" sz="3600" dirty="0">
              <a:solidFill>
                <a:schemeClr val="accent1"/>
              </a:solidFill>
            </a:endParaRPr>
          </a:p>
          <a:p>
            <a:pPr marL="0" indent="0">
              <a:buNone/>
            </a:pPr>
            <a:r>
              <a:rPr lang="tr-TR" sz="3600" dirty="0"/>
              <a:t>		</a:t>
            </a:r>
            <a:r>
              <a:rPr lang="tr-TR" sz="3600" i="1" dirty="0" smtClean="0"/>
              <a:t>0110 Subaylar</a:t>
            </a:r>
            <a:endParaRPr lang="tr-TR" sz="3600" i="1" dirty="0"/>
          </a:p>
          <a:p>
            <a:pPr marL="0" indent="0">
              <a:spcBef>
                <a:spcPts val="1200"/>
              </a:spcBef>
              <a:buNone/>
            </a:pPr>
            <a:r>
              <a:rPr lang="tr-TR" sz="3600" b="1" dirty="0"/>
              <a:t>02 Subay olmayan silahlı kuvvetlerin daimi mensupları </a:t>
            </a:r>
          </a:p>
          <a:p>
            <a:pPr marL="0" indent="0">
              <a:buNone/>
            </a:pPr>
            <a:r>
              <a:rPr lang="tr-TR" sz="3600" b="1" dirty="0"/>
              <a:t>	</a:t>
            </a:r>
            <a:r>
              <a:rPr lang="tr-TR" sz="3600" dirty="0" smtClean="0">
                <a:solidFill>
                  <a:schemeClr val="accent1"/>
                </a:solidFill>
              </a:rPr>
              <a:t>021 Subay </a:t>
            </a:r>
            <a:r>
              <a:rPr lang="tr-TR" sz="3600" dirty="0">
                <a:solidFill>
                  <a:schemeClr val="accent1"/>
                </a:solidFill>
              </a:rPr>
              <a:t>olmayan silahlı kuvvetlerin daimi mensupları</a:t>
            </a:r>
          </a:p>
          <a:p>
            <a:pPr marL="0" indent="0">
              <a:buNone/>
            </a:pPr>
            <a:r>
              <a:rPr lang="tr-TR" sz="3600" dirty="0"/>
              <a:t>		</a:t>
            </a:r>
            <a:r>
              <a:rPr lang="tr-TR" sz="3600" i="1" dirty="0" smtClean="0"/>
              <a:t>0210 Subay </a:t>
            </a:r>
            <a:r>
              <a:rPr lang="tr-TR" sz="3600" i="1" dirty="0"/>
              <a:t>olmayan silahlı kuvvetlerin daimi mensupları</a:t>
            </a:r>
          </a:p>
          <a:p>
            <a:pPr marL="0" indent="0">
              <a:spcBef>
                <a:spcPts val="1200"/>
              </a:spcBef>
              <a:buNone/>
            </a:pPr>
            <a:r>
              <a:rPr lang="tr-TR" sz="3600" b="1" dirty="0"/>
              <a:t>03 </a:t>
            </a:r>
            <a:r>
              <a:rPr lang="tr-TR" sz="3600" b="1" dirty="0" smtClean="0"/>
              <a:t>Silahlı </a:t>
            </a:r>
            <a:r>
              <a:rPr lang="tr-TR" sz="3600" b="1" dirty="0"/>
              <a:t>kuvvetlerde diğer rütbelerdeki meslekler</a:t>
            </a:r>
            <a:endParaRPr lang="tr-TR" sz="3600" dirty="0"/>
          </a:p>
          <a:p>
            <a:pPr marL="0" indent="0">
              <a:buNone/>
            </a:pPr>
            <a:r>
              <a:rPr lang="tr-TR" sz="3600" b="1" dirty="0"/>
              <a:t>	 </a:t>
            </a:r>
            <a:r>
              <a:rPr lang="tr-TR" sz="3600" dirty="0" smtClean="0">
                <a:solidFill>
                  <a:schemeClr val="accent1"/>
                </a:solidFill>
              </a:rPr>
              <a:t>031 Silahlı </a:t>
            </a:r>
            <a:r>
              <a:rPr lang="tr-TR" sz="3600" dirty="0">
                <a:solidFill>
                  <a:schemeClr val="accent1"/>
                </a:solidFill>
              </a:rPr>
              <a:t>kuvvetlerde diğer rütbelerdeki meslekler</a:t>
            </a:r>
          </a:p>
          <a:p>
            <a:pPr marL="0" indent="0">
              <a:buNone/>
            </a:pPr>
            <a:r>
              <a:rPr lang="tr-TR" sz="3600" dirty="0"/>
              <a:t>		</a:t>
            </a:r>
            <a:r>
              <a:rPr lang="tr-TR" sz="3600" i="1" dirty="0" smtClean="0"/>
              <a:t>0310 Silahlı </a:t>
            </a:r>
            <a:r>
              <a:rPr lang="tr-TR" sz="3600" i="1" dirty="0"/>
              <a:t>kuvvetlerde diğer rütbelerdeki meslekler</a:t>
            </a:r>
          </a:p>
          <a:p>
            <a:pPr marL="0" indent="0" algn="just">
              <a:buNone/>
            </a:pPr>
            <a:endParaRPr lang="tr-TR" dirty="0"/>
          </a:p>
          <a:p>
            <a:pPr marL="0" indent="0" algn="just">
              <a:buNone/>
            </a:pPr>
            <a:endParaRPr lang="tr-TR" sz="5000" b="1" dirty="0"/>
          </a:p>
          <a:p>
            <a:pPr marL="0" indent="0">
              <a:buNone/>
            </a:pPr>
            <a:endParaRPr lang="tr-TR" dirty="0"/>
          </a:p>
        </p:txBody>
      </p:sp>
      <p:sp>
        <p:nvSpPr>
          <p:cNvPr id="4" name="Slayt Numarası Yer Tutucusu 3">
            <a:extLst>
              <a:ext uri="{FF2B5EF4-FFF2-40B4-BE49-F238E27FC236}">
                <a16:creationId xmlns:a16="http://schemas.microsoft.com/office/drawing/2014/main" id="{9496A175-7C0E-B348-84B0-77983E2E9E1D}"/>
              </a:ext>
            </a:extLst>
          </p:cNvPr>
          <p:cNvSpPr>
            <a:spLocks noGrp="1"/>
          </p:cNvSpPr>
          <p:nvPr>
            <p:ph type="sldNum" sz="quarter" idx="12"/>
          </p:nvPr>
        </p:nvSpPr>
        <p:spPr/>
        <p:txBody>
          <a:bodyPr/>
          <a:lstStyle/>
          <a:p>
            <a:fld id="{6E07B497-6590-0C4C-8939-85018B36AFED}" type="slidenum">
              <a:rPr lang="tr-TR" smtClean="0"/>
              <a:t>17</a:t>
            </a:fld>
            <a:endParaRPr lang="tr-TR"/>
          </a:p>
        </p:txBody>
      </p:sp>
    </p:spTree>
    <p:extLst>
      <p:ext uri="{BB962C8B-B14F-4D97-AF65-F5344CB8AC3E}">
        <p14:creationId xmlns:p14="http://schemas.microsoft.com/office/powerpoint/2010/main" val="324588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F4A781-5DF5-A84B-AAA1-F52FFB879ADF}"/>
              </a:ext>
            </a:extLst>
          </p:cNvPr>
          <p:cNvSpPr>
            <a:spLocks noGrp="1"/>
          </p:cNvSpPr>
          <p:nvPr>
            <p:ph type="title"/>
          </p:nvPr>
        </p:nvSpPr>
        <p:spPr/>
        <p:txBody>
          <a:bodyPr/>
          <a:lstStyle/>
          <a:p>
            <a:pPr algn="ctr"/>
            <a:r>
              <a:rPr lang="tr-TR" b="1" dirty="0">
                <a:solidFill>
                  <a:srgbClr val="FF0000"/>
                </a:solidFill>
              </a:rPr>
              <a:t>1. Yöneticiler</a:t>
            </a:r>
          </a:p>
        </p:txBody>
      </p:sp>
      <p:sp>
        <p:nvSpPr>
          <p:cNvPr id="3" name="İçerik Yer Tutucusu 2">
            <a:extLst>
              <a:ext uri="{FF2B5EF4-FFF2-40B4-BE49-F238E27FC236}">
                <a16:creationId xmlns:a16="http://schemas.microsoft.com/office/drawing/2014/main" id="{B32215B4-2509-A64B-8B77-575732A15DDA}"/>
              </a:ext>
            </a:extLst>
          </p:cNvPr>
          <p:cNvSpPr>
            <a:spLocks noGrp="1"/>
          </p:cNvSpPr>
          <p:nvPr>
            <p:ph idx="1"/>
          </p:nvPr>
        </p:nvSpPr>
        <p:spPr>
          <a:xfrm>
            <a:off x="456029" y="1690688"/>
            <a:ext cx="7044559" cy="4351338"/>
          </a:xfrm>
        </p:spPr>
        <p:txBody>
          <a:bodyPr>
            <a:normAutofit fontScale="85000" lnSpcReduction="20000"/>
          </a:bodyPr>
          <a:lstStyle/>
          <a:p>
            <a:pPr marL="0" indent="0">
              <a:spcBef>
                <a:spcPts val="1800"/>
              </a:spcBef>
              <a:buNone/>
            </a:pPr>
            <a:r>
              <a:rPr lang="tr-TR" sz="3400" dirty="0"/>
              <a:t>Yöneticiler; girişimlerin, devlet kurumlarının ve diğer kuruluşların ya da bunların içindeki alt birimlerin tüm faaliyetlerini planlar, yönetir, koordine eder, değerlendirir ve ayrıca bunların politikalarını, yasalarını, tüzük ve yönetmeliklerini düzenler ve gözden geçirirler.</a:t>
            </a:r>
          </a:p>
          <a:p>
            <a:pPr marL="0" indent="0">
              <a:spcBef>
                <a:spcPts val="1800"/>
              </a:spcBef>
              <a:buNone/>
            </a:pPr>
            <a:r>
              <a:rPr lang="tr-TR" sz="3400" dirty="0" smtClean="0"/>
              <a:t>Bu </a:t>
            </a:r>
            <a:r>
              <a:rPr lang="tr-TR" sz="3400" dirty="0"/>
              <a:t>ana grupta yer alan mesleklerin birçoğunda yapılan işlerle ilgili yeterlilik, üçüncü ISCO beceri seviyesinde yer alan becerileri gerektiren Alt-grup 14 (Ağırlama, perakende ve diğer hizmet müdürleri) hariç, </a:t>
            </a:r>
            <a:r>
              <a:rPr lang="tr-TR" sz="3400" dirty="0">
                <a:solidFill>
                  <a:srgbClr val="FF0000"/>
                </a:solidFill>
              </a:rPr>
              <a:t>dördüncü ISCO beceri seviyesinde yer alan becerileri </a:t>
            </a:r>
            <a:r>
              <a:rPr lang="tr-TR" sz="3400" dirty="0"/>
              <a:t>gerektirir.</a:t>
            </a:r>
          </a:p>
          <a:p>
            <a:pPr marL="0" indent="0">
              <a:buNone/>
            </a:pPr>
            <a:endParaRPr lang="tr-TR" dirty="0"/>
          </a:p>
        </p:txBody>
      </p:sp>
      <p:pic>
        <p:nvPicPr>
          <p:cNvPr id="5" name="Resim 4">
            <a:extLst>
              <a:ext uri="{FF2B5EF4-FFF2-40B4-BE49-F238E27FC236}">
                <a16:creationId xmlns:a16="http://schemas.microsoft.com/office/drawing/2014/main" id="{C05C5E03-E1D4-1C43-B638-349237B09EA1}"/>
              </a:ext>
            </a:extLst>
          </p:cNvPr>
          <p:cNvPicPr>
            <a:picLocks noChangeAspect="1"/>
          </p:cNvPicPr>
          <p:nvPr/>
        </p:nvPicPr>
        <p:blipFill>
          <a:blip r:embed="rId2"/>
          <a:stretch>
            <a:fillRect/>
          </a:stretch>
        </p:blipFill>
        <p:spPr>
          <a:xfrm>
            <a:off x="8057079" y="1825625"/>
            <a:ext cx="3767302" cy="3746938"/>
          </a:xfrm>
          <a:prstGeom prst="rect">
            <a:avLst/>
          </a:prstGeom>
        </p:spPr>
      </p:pic>
      <p:sp>
        <p:nvSpPr>
          <p:cNvPr id="6" name="Slayt Numarası Yer Tutucusu 5">
            <a:extLst>
              <a:ext uri="{FF2B5EF4-FFF2-40B4-BE49-F238E27FC236}">
                <a16:creationId xmlns:a16="http://schemas.microsoft.com/office/drawing/2014/main" id="{123A2F54-6839-CE46-A2ED-B62BC224D84A}"/>
              </a:ext>
            </a:extLst>
          </p:cNvPr>
          <p:cNvSpPr>
            <a:spLocks noGrp="1"/>
          </p:cNvSpPr>
          <p:nvPr>
            <p:ph type="sldNum" sz="quarter" idx="12"/>
          </p:nvPr>
        </p:nvSpPr>
        <p:spPr/>
        <p:txBody>
          <a:bodyPr/>
          <a:lstStyle/>
          <a:p>
            <a:fld id="{6E07B497-6590-0C4C-8939-85018B36AFED}" type="slidenum">
              <a:rPr lang="tr-TR" smtClean="0"/>
              <a:t>18</a:t>
            </a:fld>
            <a:endParaRPr lang="tr-TR"/>
          </a:p>
        </p:txBody>
      </p:sp>
    </p:spTree>
    <p:extLst>
      <p:ext uri="{BB962C8B-B14F-4D97-AF65-F5344CB8AC3E}">
        <p14:creationId xmlns:p14="http://schemas.microsoft.com/office/powerpoint/2010/main" val="331232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F4A781-5DF5-A84B-AAA1-F52FFB879ADF}"/>
              </a:ext>
            </a:extLst>
          </p:cNvPr>
          <p:cNvSpPr>
            <a:spLocks noGrp="1"/>
          </p:cNvSpPr>
          <p:nvPr>
            <p:ph type="title"/>
          </p:nvPr>
        </p:nvSpPr>
        <p:spPr>
          <a:xfrm>
            <a:off x="838200" y="365126"/>
            <a:ext cx="10515600" cy="796410"/>
          </a:xfrm>
        </p:spPr>
        <p:txBody>
          <a:bodyPr/>
          <a:lstStyle/>
          <a:p>
            <a:pPr algn="ctr"/>
            <a:r>
              <a:rPr lang="tr-TR" b="1" dirty="0">
                <a:solidFill>
                  <a:srgbClr val="FF0000"/>
                </a:solidFill>
              </a:rPr>
              <a:t>1. Yöneticiler</a:t>
            </a:r>
          </a:p>
        </p:txBody>
      </p:sp>
      <p:sp>
        <p:nvSpPr>
          <p:cNvPr id="3" name="İçerik Yer Tutucusu 2">
            <a:extLst>
              <a:ext uri="{FF2B5EF4-FFF2-40B4-BE49-F238E27FC236}">
                <a16:creationId xmlns:a16="http://schemas.microsoft.com/office/drawing/2014/main" id="{B32215B4-2509-A64B-8B77-575732A15DDA}"/>
              </a:ext>
            </a:extLst>
          </p:cNvPr>
          <p:cNvSpPr>
            <a:spLocks noGrp="1"/>
          </p:cNvSpPr>
          <p:nvPr>
            <p:ph idx="1"/>
          </p:nvPr>
        </p:nvSpPr>
        <p:spPr>
          <a:xfrm>
            <a:off x="838200" y="1272746"/>
            <a:ext cx="10515600" cy="4904217"/>
          </a:xfrm>
        </p:spPr>
        <p:txBody>
          <a:bodyPr>
            <a:normAutofit fontScale="92500" lnSpcReduction="20000"/>
          </a:bodyPr>
          <a:lstStyle/>
          <a:p>
            <a:pPr marL="0" indent="0" algn="just">
              <a:buNone/>
            </a:pPr>
            <a:r>
              <a:rPr lang="tr-TR" dirty="0"/>
              <a:t>Yöneticiler tarafından yerine getirilen görevler genellikle şunlardır: </a:t>
            </a:r>
          </a:p>
          <a:p>
            <a:pPr marL="457200" lvl="1" indent="0" algn="just">
              <a:buNone/>
            </a:pPr>
            <a:endParaRPr lang="tr-TR" dirty="0"/>
          </a:p>
          <a:p>
            <a:pPr lvl="1">
              <a:spcBef>
                <a:spcPts val="600"/>
              </a:spcBef>
            </a:pPr>
            <a:r>
              <a:rPr lang="tr-TR" dirty="0"/>
              <a:t>Girişimlerin, devlet kurumlarının ve diğer kuruluşlara ait birimlerin politika, bütçe, yasa ve tüzüklerinin düzenlenmesi ve önerilerde bulunulması; </a:t>
            </a:r>
          </a:p>
          <a:p>
            <a:pPr lvl="1">
              <a:spcBef>
                <a:spcPts val="600"/>
              </a:spcBef>
            </a:pPr>
            <a:r>
              <a:rPr lang="tr-TR" dirty="0"/>
              <a:t>Hedef ve standartların oluşturulması, program ve politikalar ile bunların uygulanması için yöntemlerin düzenlenmesi ve değerlendirilmesi; </a:t>
            </a:r>
          </a:p>
          <a:p>
            <a:pPr lvl="1">
              <a:spcBef>
                <a:spcPts val="600"/>
              </a:spcBef>
            </a:pPr>
            <a:r>
              <a:rPr lang="tr-TR" dirty="0"/>
              <a:t>Bütçe kontrolü konusunda uygun sistem ve işlemlerin geliştirilmesi ve uygulamasının sağlanması; </a:t>
            </a:r>
          </a:p>
          <a:p>
            <a:pPr lvl="1">
              <a:spcBef>
                <a:spcPts val="600"/>
              </a:spcBef>
            </a:pPr>
            <a:r>
              <a:rPr lang="tr-TR" dirty="0"/>
              <a:t>Politika ve programların uygulanması için materyal, insan ve finans kaynaklarının kullanımına yetki verilmesi; </a:t>
            </a:r>
          </a:p>
          <a:p>
            <a:pPr lvl="1">
              <a:spcBef>
                <a:spcPts val="600"/>
              </a:spcBef>
            </a:pPr>
            <a:r>
              <a:rPr lang="tr-TR" dirty="0"/>
              <a:t>Kuruluş veya girişimin ve çalışanlarının performansının izlenmesi ve değerlendirilmesi; </a:t>
            </a:r>
          </a:p>
          <a:p>
            <a:pPr lvl="1">
              <a:spcBef>
                <a:spcPts val="600"/>
              </a:spcBef>
            </a:pPr>
            <a:r>
              <a:rPr lang="tr-TR" dirty="0"/>
              <a:t>Personel seçiminin yapılması ya da onaylanması; </a:t>
            </a:r>
          </a:p>
          <a:p>
            <a:pPr lvl="1">
              <a:spcBef>
                <a:spcPts val="600"/>
              </a:spcBef>
            </a:pPr>
            <a:r>
              <a:rPr lang="tr-TR" dirty="0"/>
              <a:t>Sağlık ve güvenlik kurallarına uyumun sağlanması; </a:t>
            </a:r>
          </a:p>
          <a:p>
            <a:pPr lvl="1">
              <a:spcBef>
                <a:spcPts val="600"/>
              </a:spcBef>
            </a:pPr>
            <a:r>
              <a:rPr lang="tr-TR" dirty="0"/>
              <a:t>Günlük uygulamaların planlaması ve yönetilmesi; </a:t>
            </a:r>
          </a:p>
          <a:p>
            <a:pPr lvl="1">
              <a:spcBef>
                <a:spcPts val="600"/>
              </a:spcBef>
            </a:pPr>
            <a:r>
              <a:rPr lang="tr-TR" dirty="0"/>
              <a:t>Devlet kurumu, girişim ya da yönetimindeki alt birimlerin toplantı ve diğer forumlarda temsil edilmesi ve bunlar adına görüşmeler yapılması.</a:t>
            </a:r>
          </a:p>
          <a:p>
            <a:endParaRPr lang="tr-TR" dirty="0"/>
          </a:p>
        </p:txBody>
      </p:sp>
      <p:sp>
        <p:nvSpPr>
          <p:cNvPr id="4" name="Slayt Numarası Yer Tutucusu 3">
            <a:extLst>
              <a:ext uri="{FF2B5EF4-FFF2-40B4-BE49-F238E27FC236}">
                <a16:creationId xmlns:a16="http://schemas.microsoft.com/office/drawing/2014/main" id="{336094E9-B197-E34F-AD31-39A8DA20713A}"/>
              </a:ext>
            </a:extLst>
          </p:cNvPr>
          <p:cNvSpPr>
            <a:spLocks noGrp="1"/>
          </p:cNvSpPr>
          <p:nvPr>
            <p:ph type="sldNum" sz="quarter" idx="12"/>
          </p:nvPr>
        </p:nvSpPr>
        <p:spPr/>
        <p:txBody>
          <a:bodyPr/>
          <a:lstStyle/>
          <a:p>
            <a:fld id="{6E07B497-6590-0C4C-8939-85018B36AFED}" type="slidenum">
              <a:rPr lang="tr-TR" smtClean="0"/>
              <a:t>19</a:t>
            </a:fld>
            <a:endParaRPr lang="tr-TR"/>
          </a:p>
        </p:txBody>
      </p:sp>
    </p:spTree>
    <p:extLst>
      <p:ext uri="{BB962C8B-B14F-4D97-AF65-F5344CB8AC3E}">
        <p14:creationId xmlns:p14="http://schemas.microsoft.com/office/powerpoint/2010/main" val="11813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6295EC-ED3F-BE4F-8CF3-94A7506B7D4C}"/>
              </a:ext>
            </a:extLst>
          </p:cNvPr>
          <p:cNvSpPr>
            <a:spLocks noGrp="1"/>
          </p:cNvSpPr>
          <p:nvPr>
            <p:ph type="title"/>
          </p:nvPr>
        </p:nvSpPr>
        <p:spPr>
          <a:xfrm>
            <a:off x="838200" y="365125"/>
            <a:ext cx="7243119" cy="1325563"/>
          </a:xfrm>
        </p:spPr>
        <p:txBody>
          <a:bodyPr/>
          <a:lstStyle/>
          <a:p>
            <a:pPr algn="ctr"/>
            <a:r>
              <a:rPr lang="tr-TR" dirty="0">
                <a:solidFill>
                  <a:srgbClr val="FF0000"/>
                </a:solidFill>
                <a:latin typeface="Arial Black" panose="020B0A04020102020204" pitchFamily="34" charset="0"/>
              </a:rPr>
              <a:t>İÇERİK</a:t>
            </a:r>
            <a:endParaRPr lang="tr-TR" dirty="0"/>
          </a:p>
        </p:txBody>
      </p:sp>
      <p:sp>
        <p:nvSpPr>
          <p:cNvPr id="3" name="İçerik Yer Tutucusu 2">
            <a:extLst>
              <a:ext uri="{FF2B5EF4-FFF2-40B4-BE49-F238E27FC236}">
                <a16:creationId xmlns:a16="http://schemas.microsoft.com/office/drawing/2014/main" id="{C282AEAB-DE83-8E43-8984-38D56695EFAF}"/>
              </a:ext>
            </a:extLst>
          </p:cNvPr>
          <p:cNvSpPr>
            <a:spLocks noGrp="1"/>
          </p:cNvSpPr>
          <p:nvPr>
            <p:ph idx="1"/>
          </p:nvPr>
        </p:nvSpPr>
        <p:spPr>
          <a:xfrm>
            <a:off x="937054" y="1690688"/>
            <a:ext cx="7772400" cy="4351766"/>
          </a:xfrm>
        </p:spPr>
        <p:txBody>
          <a:bodyPr>
            <a:noAutofit/>
          </a:bodyPr>
          <a:lstStyle/>
          <a:p>
            <a:pPr marL="514350" indent="-514350">
              <a:spcBef>
                <a:spcPts val="1200"/>
              </a:spcBef>
              <a:buAutoNum type="arabicPeriod"/>
            </a:pPr>
            <a:r>
              <a:rPr lang="tr-TR" dirty="0" smtClean="0"/>
              <a:t>Mesleklerin Sınıflandırılması</a:t>
            </a:r>
            <a:endParaRPr lang="tr-TR" dirty="0"/>
          </a:p>
          <a:p>
            <a:pPr marL="514350" indent="-514350">
              <a:spcBef>
                <a:spcPts val="1200"/>
              </a:spcBef>
              <a:buAutoNum type="arabicPeriod"/>
            </a:pPr>
            <a:r>
              <a:rPr lang="tr-TR" dirty="0" smtClean="0"/>
              <a:t>Kullanım </a:t>
            </a:r>
            <a:r>
              <a:rPr lang="tr-TR" dirty="0"/>
              <a:t>Amaçları</a:t>
            </a:r>
          </a:p>
          <a:p>
            <a:pPr marL="514350" indent="-514350">
              <a:spcBef>
                <a:spcPts val="1200"/>
              </a:spcBef>
              <a:buAutoNum type="arabicPeriod"/>
            </a:pPr>
            <a:r>
              <a:rPr lang="tr-TR" dirty="0" smtClean="0"/>
              <a:t>Türleri</a:t>
            </a:r>
            <a:endParaRPr lang="tr-TR" dirty="0"/>
          </a:p>
          <a:p>
            <a:pPr marL="1260000" lvl="1" indent="-360000">
              <a:spcBef>
                <a:spcPts val="1200"/>
              </a:spcBef>
            </a:pPr>
            <a:r>
              <a:rPr lang="tr-TR" sz="2800" dirty="0" smtClean="0"/>
              <a:t>ISCO </a:t>
            </a:r>
            <a:r>
              <a:rPr lang="tr-TR" sz="2800" dirty="0"/>
              <a:t>08 - </a:t>
            </a:r>
            <a:r>
              <a:rPr lang="tr-TR" altLang="tr-TR" sz="2800" dirty="0"/>
              <a:t>Uluslararası Standart Meslek Sınıflaması</a:t>
            </a:r>
          </a:p>
          <a:p>
            <a:pPr marL="1260000" lvl="1" indent="-360000">
              <a:spcBef>
                <a:spcPts val="1200"/>
              </a:spcBef>
            </a:pPr>
            <a:r>
              <a:rPr lang="en-US" altLang="tr-TR" sz="2800" dirty="0" err="1" smtClean="0"/>
              <a:t>Türk</a:t>
            </a:r>
            <a:r>
              <a:rPr lang="en-US" altLang="tr-TR" sz="2800" dirty="0" smtClean="0"/>
              <a:t> </a:t>
            </a:r>
            <a:r>
              <a:rPr lang="en-US" altLang="tr-TR" sz="2800" dirty="0" err="1"/>
              <a:t>Meslekler</a:t>
            </a:r>
            <a:r>
              <a:rPr lang="en-US" altLang="tr-TR" sz="2800" dirty="0"/>
              <a:t> </a:t>
            </a:r>
            <a:r>
              <a:rPr lang="en-US" altLang="tr-TR" sz="2800" dirty="0" err="1"/>
              <a:t>Sözlüğü</a:t>
            </a:r>
            <a:endParaRPr lang="en-US" altLang="tr-TR" sz="2800" dirty="0"/>
          </a:p>
          <a:p>
            <a:pPr marL="1260000" lvl="1" indent="-360000">
              <a:spcBef>
                <a:spcPts val="1200"/>
              </a:spcBef>
            </a:pPr>
            <a:r>
              <a:rPr lang="tr-TR" sz="2800" dirty="0" err="1" smtClean="0"/>
              <a:t>Holland’ın</a:t>
            </a:r>
            <a:r>
              <a:rPr lang="tr-TR" sz="2800" dirty="0" smtClean="0"/>
              <a:t> </a:t>
            </a:r>
            <a:r>
              <a:rPr lang="tr-TR" sz="2800" dirty="0"/>
              <a:t>Meslek Kodları ve Grupları</a:t>
            </a:r>
          </a:p>
        </p:txBody>
      </p:sp>
      <p:sp>
        <p:nvSpPr>
          <p:cNvPr id="4" name="Slayt Numarası Yer Tutucusu 3">
            <a:extLst>
              <a:ext uri="{FF2B5EF4-FFF2-40B4-BE49-F238E27FC236}">
                <a16:creationId xmlns:a16="http://schemas.microsoft.com/office/drawing/2014/main" id="{AF1E8548-D061-5945-8F1B-FA26437F2985}"/>
              </a:ext>
            </a:extLst>
          </p:cNvPr>
          <p:cNvSpPr>
            <a:spLocks noGrp="1"/>
          </p:cNvSpPr>
          <p:nvPr>
            <p:ph type="sldNum" sz="quarter" idx="12"/>
          </p:nvPr>
        </p:nvSpPr>
        <p:spPr/>
        <p:txBody>
          <a:bodyPr/>
          <a:lstStyle/>
          <a:p>
            <a:fld id="{6E07B497-6590-0C4C-8939-85018B36AFED}" type="slidenum">
              <a:rPr lang="tr-TR" smtClean="0"/>
              <a:t>2</a:t>
            </a:fld>
            <a:endParaRPr lang="tr-TR"/>
          </a:p>
        </p:txBody>
      </p:sp>
      <p:pic>
        <p:nvPicPr>
          <p:cNvPr id="6" name="Resim 5" descr="işaret, parketme, metre, beyaz içeren bir resim&#10;&#10;Açıklama otomatik olarak oluşturuldu">
            <a:extLst>
              <a:ext uri="{FF2B5EF4-FFF2-40B4-BE49-F238E27FC236}">
                <a16:creationId xmlns:a16="http://schemas.microsoft.com/office/drawing/2014/main" id="{5C3F18C3-B21C-2B4D-AD68-25444678150E}"/>
              </a:ext>
            </a:extLst>
          </p:cNvPr>
          <p:cNvPicPr>
            <a:picLocks noChangeAspect="1"/>
          </p:cNvPicPr>
          <p:nvPr/>
        </p:nvPicPr>
        <p:blipFill>
          <a:blip r:embed="rId2"/>
          <a:stretch>
            <a:fillRect/>
          </a:stretch>
        </p:blipFill>
        <p:spPr>
          <a:xfrm>
            <a:off x="8709454" y="1378379"/>
            <a:ext cx="2747963" cy="2747963"/>
          </a:xfrm>
          <a:prstGeom prst="rect">
            <a:avLst/>
          </a:prstGeom>
        </p:spPr>
      </p:pic>
    </p:spTree>
    <p:extLst>
      <p:ext uri="{BB962C8B-B14F-4D97-AF65-F5344CB8AC3E}">
        <p14:creationId xmlns:p14="http://schemas.microsoft.com/office/powerpoint/2010/main" val="274371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F4A781-5DF5-A84B-AAA1-F52FFB879ADF}"/>
              </a:ext>
            </a:extLst>
          </p:cNvPr>
          <p:cNvSpPr>
            <a:spLocks noGrp="1"/>
          </p:cNvSpPr>
          <p:nvPr>
            <p:ph type="title"/>
          </p:nvPr>
        </p:nvSpPr>
        <p:spPr/>
        <p:txBody>
          <a:bodyPr/>
          <a:lstStyle/>
          <a:p>
            <a:pPr algn="ctr"/>
            <a:r>
              <a:rPr lang="tr-TR" b="1" dirty="0">
                <a:solidFill>
                  <a:srgbClr val="FF0000"/>
                </a:solidFill>
              </a:rPr>
              <a:t>1. Yöneticiler</a:t>
            </a:r>
          </a:p>
        </p:txBody>
      </p:sp>
      <p:sp>
        <p:nvSpPr>
          <p:cNvPr id="3" name="İçerik Yer Tutucusu 2">
            <a:extLst>
              <a:ext uri="{FF2B5EF4-FFF2-40B4-BE49-F238E27FC236}">
                <a16:creationId xmlns:a16="http://schemas.microsoft.com/office/drawing/2014/main" id="{B32215B4-2509-A64B-8B77-575732A15DDA}"/>
              </a:ext>
            </a:extLst>
          </p:cNvPr>
          <p:cNvSpPr>
            <a:spLocks noGrp="1"/>
          </p:cNvSpPr>
          <p:nvPr>
            <p:ph idx="1"/>
          </p:nvPr>
        </p:nvSpPr>
        <p:spPr>
          <a:xfrm>
            <a:off x="838200" y="1431194"/>
            <a:ext cx="8883869" cy="1997805"/>
          </a:xfrm>
        </p:spPr>
        <p:txBody>
          <a:bodyPr>
            <a:normAutofit fontScale="85000" lnSpcReduction="20000"/>
          </a:bodyPr>
          <a:lstStyle/>
          <a:p>
            <a:pPr marL="0" indent="0">
              <a:buNone/>
            </a:pPr>
            <a:endParaRPr lang="tr-TR" b="1" dirty="0"/>
          </a:p>
          <a:p>
            <a:pPr marL="0" indent="0">
              <a:buNone/>
            </a:pPr>
            <a:r>
              <a:rPr lang="tr-TR" b="1" dirty="0"/>
              <a:t>11        Başkanlar, üst düzey yöneticiler ve kanun yapıcılar</a:t>
            </a:r>
            <a:endParaRPr lang="tr-TR" dirty="0"/>
          </a:p>
          <a:p>
            <a:pPr marL="0" indent="0">
              <a:buNone/>
            </a:pPr>
            <a:r>
              <a:rPr lang="tr-TR" b="1" dirty="0"/>
              <a:t>12         Ticari ve idari müdürler</a:t>
            </a:r>
            <a:endParaRPr lang="tr-TR" dirty="0"/>
          </a:p>
          <a:p>
            <a:pPr marL="0" indent="0">
              <a:buNone/>
            </a:pPr>
            <a:r>
              <a:rPr lang="tr-TR" b="1" dirty="0"/>
              <a:t>13         Üretim ve uzmanlaşmış hizmet müdürleri</a:t>
            </a:r>
            <a:endParaRPr lang="tr-TR" dirty="0"/>
          </a:p>
          <a:p>
            <a:pPr marL="0" indent="0">
              <a:buNone/>
            </a:pPr>
            <a:r>
              <a:rPr lang="tr-TR" b="1" dirty="0"/>
              <a:t>14         Ağırlama, perakende ve diğer hizmet müdürleri</a:t>
            </a: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BEC53335-E399-A140-8BD5-2F2E6EDE810C}"/>
              </a:ext>
            </a:extLst>
          </p:cNvPr>
          <p:cNvSpPr>
            <a:spLocks noGrp="1"/>
          </p:cNvSpPr>
          <p:nvPr>
            <p:ph type="sldNum" sz="quarter" idx="12"/>
          </p:nvPr>
        </p:nvSpPr>
        <p:spPr/>
        <p:txBody>
          <a:bodyPr/>
          <a:lstStyle/>
          <a:p>
            <a:fld id="{6E07B497-6590-0C4C-8939-85018B36AFED}" type="slidenum">
              <a:rPr lang="tr-TR" smtClean="0"/>
              <a:t>20</a:t>
            </a:fld>
            <a:endParaRPr lang="tr-TR"/>
          </a:p>
        </p:txBody>
      </p:sp>
      <p:pic>
        <p:nvPicPr>
          <p:cNvPr id="6" name="Resim 5">
            <a:extLst>
              <a:ext uri="{FF2B5EF4-FFF2-40B4-BE49-F238E27FC236}">
                <a16:creationId xmlns:a16="http://schemas.microsoft.com/office/drawing/2014/main" id="{09C4C680-4E8E-9241-BD53-231A8A640DC5}"/>
              </a:ext>
            </a:extLst>
          </p:cNvPr>
          <p:cNvPicPr>
            <a:picLocks noChangeAspect="1"/>
          </p:cNvPicPr>
          <p:nvPr/>
        </p:nvPicPr>
        <p:blipFill>
          <a:blip r:embed="rId2"/>
          <a:stretch>
            <a:fillRect/>
          </a:stretch>
        </p:blipFill>
        <p:spPr>
          <a:xfrm>
            <a:off x="6096000" y="3758227"/>
            <a:ext cx="4954751" cy="2587832"/>
          </a:xfrm>
          <a:prstGeom prst="rect">
            <a:avLst/>
          </a:prstGeom>
        </p:spPr>
      </p:pic>
    </p:spTree>
    <p:extLst>
      <p:ext uri="{BB962C8B-B14F-4D97-AF65-F5344CB8AC3E}">
        <p14:creationId xmlns:p14="http://schemas.microsoft.com/office/powerpoint/2010/main" val="347979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32215B4-2509-A64B-8B77-575732A15DDA}"/>
              </a:ext>
            </a:extLst>
          </p:cNvPr>
          <p:cNvSpPr>
            <a:spLocks noGrp="1"/>
          </p:cNvSpPr>
          <p:nvPr>
            <p:ph idx="1"/>
          </p:nvPr>
        </p:nvSpPr>
        <p:spPr>
          <a:xfrm>
            <a:off x="369455" y="616227"/>
            <a:ext cx="7241309" cy="5562151"/>
          </a:xfrm>
        </p:spPr>
        <p:txBody>
          <a:bodyPr>
            <a:normAutofit/>
          </a:bodyPr>
          <a:lstStyle/>
          <a:p>
            <a:pPr marL="0" indent="0">
              <a:buNone/>
            </a:pPr>
            <a:r>
              <a:rPr lang="tr-TR" sz="2400" b="1" dirty="0" smtClean="0"/>
              <a:t>11 Başkanlar</a:t>
            </a:r>
            <a:r>
              <a:rPr lang="tr-TR" sz="2400" b="1" dirty="0"/>
              <a:t>, üst düzey yöneticiler ve kanun yapıcılar</a:t>
            </a:r>
            <a:endParaRPr lang="tr-TR" sz="2400" dirty="0"/>
          </a:p>
          <a:p>
            <a:pPr marL="0" indent="0">
              <a:buNone/>
            </a:pPr>
            <a:r>
              <a:rPr lang="tr-TR" sz="2400" dirty="0"/>
              <a:t>	</a:t>
            </a:r>
            <a:r>
              <a:rPr lang="tr-TR" sz="2200" dirty="0" smtClean="0">
                <a:solidFill>
                  <a:schemeClr val="accent1"/>
                </a:solidFill>
              </a:rPr>
              <a:t>111  </a:t>
            </a:r>
            <a:r>
              <a:rPr lang="tr-TR" sz="2200" dirty="0">
                <a:solidFill>
                  <a:schemeClr val="accent1"/>
                </a:solidFill>
              </a:rPr>
              <a:t>Kanun yapıcılar ve üst düzey yöneticiler</a:t>
            </a:r>
          </a:p>
          <a:p>
            <a:pPr marL="0" indent="0">
              <a:buNone/>
            </a:pPr>
            <a:r>
              <a:rPr lang="tr-TR" sz="2400" dirty="0"/>
              <a:t>	</a:t>
            </a:r>
            <a:r>
              <a:rPr lang="tr-TR" sz="2400" i="1" dirty="0"/>
              <a:t>	</a:t>
            </a:r>
            <a:r>
              <a:rPr lang="tr-TR" sz="2000" i="1" dirty="0"/>
              <a:t> 1111     Kanun yapıcılar</a:t>
            </a:r>
          </a:p>
          <a:p>
            <a:pPr marL="0" indent="0">
              <a:buNone/>
            </a:pPr>
            <a:r>
              <a:rPr lang="tr-TR" sz="2000" i="1" dirty="0"/>
              <a:t>		 1112     Üst düzey devlet yöneticileri</a:t>
            </a:r>
          </a:p>
          <a:p>
            <a:pPr marL="0" indent="0">
              <a:buNone/>
            </a:pPr>
            <a:r>
              <a:rPr lang="tr-TR" sz="2200" i="1" dirty="0"/>
              <a:t>	</a:t>
            </a:r>
            <a:r>
              <a:rPr lang="tr-TR" sz="2200" dirty="0" smtClean="0">
                <a:solidFill>
                  <a:schemeClr val="accent1"/>
                </a:solidFill>
              </a:rPr>
              <a:t>112 Genel </a:t>
            </a:r>
            <a:r>
              <a:rPr lang="tr-TR" sz="2200" dirty="0">
                <a:solidFill>
                  <a:schemeClr val="accent1"/>
                </a:solidFill>
              </a:rPr>
              <a:t>müdürler ve başkanlar (özel 	sektör)</a:t>
            </a:r>
          </a:p>
          <a:p>
            <a:pPr marL="0" indent="0">
              <a:buNone/>
            </a:pPr>
            <a:r>
              <a:rPr lang="tr-TR" sz="2400" b="1" dirty="0" smtClean="0"/>
              <a:t>12 Ticari </a:t>
            </a:r>
            <a:r>
              <a:rPr lang="tr-TR" sz="2400" b="1" dirty="0"/>
              <a:t>ve idari müdürler</a:t>
            </a:r>
            <a:endParaRPr lang="tr-TR" sz="2000" dirty="0"/>
          </a:p>
          <a:p>
            <a:pPr marL="0" indent="0">
              <a:buNone/>
            </a:pPr>
            <a:r>
              <a:rPr lang="tr-TR" sz="2000" dirty="0"/>
              <a:t>	</a:t>
            </a:r>
            <a:r>
              <a:rPr lang="tr-TR" sz="2200" dirty="0" smtClean="0">
                <a:solidFill>
                  <a:schemeClr val="accent1"/>
                </a:solidFill>
              </a:rPr>
              <a:t>121 İş </a:t>
            </a:r>
            <a:r>
              <a:rPr lang="tr-TR" sz="2200" dirty="0">
                <a:solidFill>
                  <a:schemeClr val="accent1"/>
                </a:solidFill>
              </a:rPr>
              <a:t>hizmetleri ve idaresi ile ilgili müdürler</a:t>
            </a:r>
          </a:p>
          <a:p>
            <a:pPr marL="0" indent="0">
              <a:buNone/>
            </a:pPr>
            <a:r>
              <a:rPr lang="tr-TR" sz="2000" dirty="0"/>
              <a:t>		</a:t>
            </a:r>
            <a:r>
              <a:rPr lang="tr-TR" sz="2000" i="1" dirty="0"/>
              <a:t> 1211     Finans müdürleri</a:t>
            </a:r>
          </a:p>
          <a:p>
            <a:pPr marL="0" indent="0">
              <a:buNone/>
            </a:pPr>
            <a:r>
              <a:rPr lang="tr-TR" sz="2000" dirty="0"/>
              <a:t>	</a:t>
            </a:r>
            <a:r>
              <a:rPr lang="tr-TR" sz="2200" dirty="0">
                <a:solidFill>
                  <a:schemeClr val="accent1"/>
                </a:solidFill>
              </a:rPr>
              <a:t>122 </a:t>
            </a:r>
            <a:r>
              <a:rPr lang="tr-TR" sz="2200" dirty="0" smtClean="0">
                <a:solidFill>
                  <a:schemeClr val="accent1"/>
                </a:solidFill>
              </a:rPr>
              <a:t>Satış</a:t>
            </a:r>
            <a:r>
              <a:rPr lang="tr-TR" sz="2200" dirty="0">
                <a:solidFill>
                  <a:schemeClr val="accent1"/>
                </a:solidFill>
              </a:rPr>
              <a:t>, pazarlama ve iş geliştirme ile ilgili </a:t>
            </a:r>
            <a:r>
              <a:rPr lang="tr-TR" sz="2200" dirty="0" smtClean="0">
                <a:solidFill>
                  <a:schemeClr val="accent1"/>
                </a:solidFill>
              </a:rPr>
              <a:t>müdürler</a:t>
            </a:r>
            <a:endParaRPr lang="tr-TR" sz="2200" i="1" dirty="0"/>
          </a:p>
          <a:p>
            <a:pPr marL="0" indent="0">
              <a:buNone/>
            </a:pPr>
            <a:endParaRPr lang="tr-TR" sz="2000"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6" name="Slayt Numarası Yer Tutucusu 5">
            <a:extLst>
              <a:ext uri="{FF2B5EF4-FFF2-40B4-BE49-F238E27FC236}">
                <a16:creationId xmlns:a16="http://schemas.microsoft.com/office/drawing/2014/main" id="{8F28974B-FFF8-AE46-9BDA-AE1BBCAEE587}"/>
              </a:ext>
            </a:extLst>
          </p:cNvPr>
          <p:cNvSpPr>
            <a:spLocks noGrp="1"/>
          </p:cNvSpPr>
          <p:nvPr>
            <p:ph type="sldNum" sz="quarter" idx="12"/>
          </p:nvPr>
        </p:nvSpPr>
        <p:spPr/>
        <p:txBody>
          <a:bodyPr/>
          <a:lstStyle/>
          <a:p>
            <a:fld id="{6E07B497-6590-0C4C-8939-85018B36AFED}" type="slidenum">
              <a:rPr lang="tr-TR" smtClean="0"/>
              <a:t>21</a:t>
            </a:fld>
            <a:endParaRPr lang="tr-TR"/>
          </a:p>
        </p:txBody>
      </p:sp>
      <p:pic>
        <p:nvPicPr>
          <p:cNvPr id="9" name="Resim 8" descr="kişi, iç mekan, dik, adam içeren bir resim&#10;&#10;Açıklama otomatik olarak oluşturuldu">
            <a:extLst>
              <a:ext uri="{FF2B5EF4-FFF2-40B4-BE49-F238E27FC236}">
                <a16:creationId xmlns:a16="http://schemas.microsoft.com/office/drawing/2014/main" id="{A74F07EE-C3BC-FC42-BC9E-927A4AF0CFFD}"/>
              </a:ext>
            </a:extLst>
          </p:cNvPr>
          <p:cNvPicPr>
            <a:picLocks noChangeAspect="1"/>
          </p:cNvPicPr>
          <p:nvPr/>
        </p:nvPicPr>
        <p:blipFill>
          <a:blip r:embed="rId2"/>
          <a:stretch>
            <a:fillRect/>
          </a:stretch>
        </p:blipFill>
        <p:spPr>
          <a:xfrm>
            <a:off x="7767263" y="2007702"/>
            <a:ext cx="3927529" cy="2614496"/>
          </a:xfrm>
          <a:prstGeom prst="rect">
            <a:avLst/>
          </a:prstGeom>
        </p:spPr>
      </p:pic>
    </p:spTree>
    <p:extLst>
      <p:ext uri="{BB962C8B-B14F-4D97-AF65-F5344CB8AC3E}">
        <p14:creationId xmlns:p14="http://schemas.microsoft.com/office/powerpoint/2010/main" val="413787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32215B4-2509-A64B-8B77-575732A15DDA}"/>
              </a:ext>
            </a:extLst>
          </p:cNvPr>
          <p:cNvSpPr>
            <a:spLocks noGrp="1"/>
          </p:cNvSpPr>
          <p:nvPr>
            <p:ph idx="1"/>
          </p:nvPr>
        </p:nvSpPr>
        <p:spPr>
          <a:xfrm>
            <a:off x="320962" y="551572"/>
            <a:ext cx="8407402" cy="5389157"/>
          </a:xfrm>
        </p:spPr>
        <p:txBody>
          <a:bodyPr>
            <a:normAutofit/>
          </a:bodyPr>
          <a:lstStyle/>
          <a:p>
            <a:pPr marL="0" indent="0">
              <a:buNone/>
            </a:pPr>
            <a:r>
              <a:rPr lang="tr-TR" sz="2400" b="1" dirty="0" smtClean="0"/>
              <a:t>13 Üretim </a:t>
            </a:r>
            <a:r>
              <a:rPr lang="tr-TR" sz="2400" b="1" dirty="0"/>
              <a:t>ve uzmanlaşmış hizmet müdürleri</a:t>
            </a:r>
          </a:p>
          <a:p>
            <a:pPr marL="0" indent="-457200">
              <a:buNone/>
            </a:pPr>
            <a:r>
              <a:rPr lang="tr-TR" sz="2200" dirty="0">
                <a:solidFill>
                  <a:schemeClr val="accent1"/>
                </a:solidFill>
              </a:rPr>
              <a:t>	</a:t>
            </a:r>
            <a:r>
              <a:rPr lang="tr-TR" sz="2200" dirty="0" smtClean="0">
                <a:solidFill>
                  <a:schemeClr val="accent1"/>
                </a:solidFill>
              </a:rPr>
              <a:t>131 Tarım</a:t>
            </a:r>
            <a:r>
              <a:rPr lang="tr-TR" sz="2200" dirty="0">
                <a:solidFill>
                  <a:schemeClr val="accent1"/>
                </a:solidFill>
              </a:rPr>
              <a:t>, ormancılık ve balıkçılık ile </a:t>
            </a:r>
            <a:r>
              <a:rPr lang="tr-TR" sz="2200" dirty="0" smtClean="0">
                <a:solidFill>
                  <a:schemeClr val="accent1"/>
                </a:solidFill>
              </a:rPr>
              <a:t>ilgili üretim </a:t>
            </a:r>
            <a:r>
              <a:rPr lang="tr-TR" sz="2200" dirty="0">
                <a:solidFill>
                  <a:schemeClr val="accent1"/>
                </a:solidFill>
              </a:rPr>
              <a:t>müdürleri</a:t>
            </a:r>
          </a:p>
          <a:p>
            <a:pPr marL="0" indent="0">
              <a:buNone/>
            </a:pPr>
            <a:r>
              <a:rPr lang="tr-TR" sz="2200" i="1" dirty="0"/>
              <a:t>	</a:t>
            </a:r>
            <a:r>
              <a:rPr lang="tr-TR" sz="2200" dirty="0" smtClean="0">
                <a:solidFill>
                  <a:schemeClr val="accent1"/>
                </a:solidFill>
              </a:rPr>
              <a:t>132 İmalat</a:t>
            </a:r>
            <a:r>
              <a:rPr lang="tr-TR" sz="2200" dirty="0">
                <a:solidFill>
                  <a:schemeClr val="accent1"/>
                </a:solidFill>
              </a:rPr>
              <a:t>, madencilik, inşaat ve </a:t>
            </a:r>
            <a:r>
              <a:rPr lang="tr-TR" sz="2200" dirty="0" smtClean="0">
                <a:solidFill>
                  <a:schemeClr val="accent1"/>
                </a:solidFill>
              </a:rPr>
              <a:t>dağıtım müdürleri</a:t>
            </a:r>
            <a:endParaRPr lang="tr-TR" sz="2200" dirty="0">
              <a:solidFill>
                <a:schemeClr val="accent1"/>
              </a:solidFill>
            </a:endParaRPr>
          </a:p>
          <a:p>
            <a:pPr marL="0" indent="0">
              <a:buNone/>
            </a:pPr>
            <a:r>
              <a:rPr lang="tr-TR" sz="2200" i="1" dirty="0"/>
              <a:t>	</a:t>
            </a:r>
            <a:r>
              <a:rPr lang="tr-TR" sz="2200" dirty="0" smtClean="0">
                <a:solidFill>
                  <a:schemeClr val="accent1"/>
                </a:solidFill>
              </a:rPr>
              <a:t>133 Bilgi </a:t>
            </a:r>
            <a:r>
              <a:rPr lang="tr-TR" sz="2200" dirty="0">
                <a:solidFill>
                  <a:schemeClr val="accent1"/>
                </a:solidFill>
              </a:rPr>
              <a:t>ve iletişim teknolojisi hizmet müdürleri</a:t>
            </a:r>
          </a:p>
          <a:p>
            <a:pPr marL="0" indent="0">
              <a:buNone/>
            </a:pPr>
            <a:r>
              <a:rPr lang="tr-TR" sz="2200" dirty="0">
                <a:solidFill>
                  <a:schemeClr val="accent1"/>
                </a:solidFill>
              </a:rPr>
              <a:t>	</a:t>
            </a:r>
            <a:r>
              <a:rPr lang="tr-TR" sz="2200" dirty="0" smtClean="0">
                <a:solidFill>
                  <a:schemeClr val="accent1"/>
                </a:solidFill>
              </a:rPr>
              <a:t>134 Profesyonel </a:t>
            </a:r>
            <a:r>
              <a:rPr lang="tr-TR" sz="2200" dirty="0">
                <a:solidFill>
                  <a:schemeClr val="accent1"/>
                </a:solidFill>
              </a:rPr>
              <a:t>hizmet müdürleri</a:t>
            </a:r>
          </a:p>
          <a:p>
            <a:pPr marL="0" indent="0">
              <a:buNone/>
            </a:pPr>
            <a:r>
              <a:rPr lang="tr-TR" sz="2000" dirty="0">
                <a:solidFill>
                  <a:schemeClr val="accent1"/>
                </a:solidFill>
              </a:rPr>
              <a:t>		</a:t>
            </a:r>
            <a:r>
              <a:rPr lang="tr-TR" sz="2000" i="1" dirty="0"/>
              <a:t>1343 Yaşlı bakım hizmetleri yöneticileri</a:t>
            </a:r>
            <a:endParaRPr lang="tr-TR" sz="2200" dirty="0">
              <a:solidFill>
                <a:schemeClr val="accent1"/>
              </a:solidFill>
            </a:endParaRPr>
          </a:p>
          <a:p>
            <a:pPr marL="0" indent="0">
              <a:buNone/>
            </a:pPr>
            <a:r>
              <a:rPr lang="tr-TR" sz="2400" b="1" dirty="0" smtClean="0"/>
              <a:t>14 Ağırlama</a:t>
            </a:r>
            <a:r>
              <a:rPr lang="tr-TR" sz="2400" b="1" dirty="0"/>
              <a:t>, perakende ve diğer hizmet müdürleri </a:t>
            </a:r>
            <a:r>
              <a:rPr lang="tr-TR" sz="2000" dirty="0"/>
              <a:t>	</a:t>
            </a:r>
          </a:p>
          <a:p>
            <a:pPr marL="0" indent="0">
              <a:buNone/>
            </a:pPr>
            <a:r>
              <a:rPr lang="tr-TR" sz="2200" dirty="0"/>
              <a:t>	</a:t>
            </a:r>
            <a:r>
              <a:rPr lang="tr-TR" sz="2200" dirty="0" smtClean="0">
                <a:solidFill>
                  <a:schemeClr val="accent1"/>
                </a:solidFill>
              </a:rPr>
              <a:t>141 Otel</a:t>
            </a:r>
            <a:r>
              <a:rPr lang="tr-TR" sz="2200" dirty="0">
                <a:solidFill>
                  <a:schemeClr val="accent1"/>
                </a:solidFill>
              </a:rPr>
              <a:t>, lokanta ve restoran müdürleri</a:t>
            </a:r>
          </a:p>
          <a:p>
            <a:pPr marL="0" indent="0">
              <a:buNone/>
            </a:pPr>
            <a:r>
              <a:rPr lang="tr-TR" sz="2200" dirty="0"/>
              <a:t>	</a:t>
            </a:r>
            <a:r>
              <a:rPr lang="tr-TR" sz="2200" dirty="0" smtClean="0">
                <a:solidFill>
                  <a:schemeClr val="accent1"/>
                </a:solidFill>
              </a:rPr>
              <a:t>142 Perakende </a:t>
            </a:r>
            <a:r>
              <a:rPr lang="tr-TR" sz="2200" dirty="0">
                <a:solidFill>
                  <a:schemeClr val="accent1"/>
                </a:solidFill>
              </a:rPr>
              <a:t>ve toptan ticaret müdürleri</a:t>
            </a:r>
          </a:p>
          <a:p>
            <a:pPr marL="0" indent="0">
              <a:buNone/>
            </a:pPr>
            <a:r>
              <a:rPr lang="tr-TR" sz="2200" dirty="0"/>
              <a:t>	</a:t>
            </a:r>
            <a:r>
              <a:rPr lang="tr-TR" sz="2200" dirty="0" smtClean="0">
                <a:solidFill>
                  <a:schemeClr val="accent1"/>
                </a:solidFill>
              </a:rPr>
              <a:t>143 Diğer </a:t>
            </a:r>
            <a:r>
              <a:rPr lang="tr-TR" sz="2200" dirty="0">
                <a:solidFill>
                  <a:schemeClr val="accent1"/>
                </a:solidFill>
              </a:rPr>
              <a:t>hizmet müdürleri</a:t>
            </a:r>
          </a:p>
          <a:p>
            <a:pPr marL="0" indent="0">
              <a:buNone/>
            </a:pPr>
            <a:r>
              <a:rPr lang="tr-TR" sz="2000" dirty="0"/>
              <a:t>		</a:t>
            </a:r>
            <a:r>
              <a:rPr lang="tr-TR" sz="2000" i="1" dirty="0" smtClean="0"/>
              <a:t>1431 Spor</a:t>
            </a:r>
            <a:r>
              <a:rPr lang="tr-TR" sz="2000" i="1" dirty="0"/>
              <a:t>, eğlence ve dinlenme ile kültür </a:t>
            </a:r>
            <a:r>
              <a:rPr lang="tr-TR" sz="2000" i="1" dirty="0" smtClean="0"/>
              <a:t>merkezi müdürleri</a:t>
            </a:r>
            <a:endParaRPr lang="tr-TR" sz="2000" i="1" dirty="0"/>
          </a:p>
          <a:p>
            <a:pPr marL="0" indent="0">
              <a:buNone/>
            </a:pPr>
            <a:endParaRPr lang="tr-TR" sz="2000"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6" name="Slayt Numarası Yer Tutucusu 5">
            <a:extLst>
              <a:ext uri="{FF2B5EF4-FFF2-40B4-BE49-F238E27FC236}">
                <a16:creationId xmlns:a16="http://schemas.microsoft.com/office/drawing/2014/main" id="{8F28974B-FFF8-AE46-9BDA-AE1BBCAEE587}"/>
              </a:ext>
            </a:extLst>
          </p:cNvPr>
          <p:cNvSpPr>
            <a:spLocks noGrp="1"/>
          </p:cNvSpPr>
          <p:nvPr>
            <p:ph type="sldNum" sz="quarter" idx="12"/>
          </p:nvPr>
        </p:nvSpPr>
        <p:spPr/>
        <p:txBody>
          <a:bodyPr/>
          <a:lstStyle/>
          <a:p>
            <a:fld id="{6E07B497-6590-0C4C-8939-85018B36AFED}" type="slidenum">
              <a:rPr lang="tr-TR" smtClean="0"/>
              <a:t>22</a:t>
            </a:fld>
            <a:endParaRPr lang="tr-TR"/>
          </a:p>
        </p:txBody>
      </p:sp>
      <p:pic>
        <p:nvPicPr>
          <p:cNvPr id="4" name="Resim 3">
            <a:extLst>
              <a:ext uri="{FF2B5EF4-FFF2-40B4-BE49-F238E27FC236}">
                <a16:creationId xmlns:a16="http://schemas.microsoft.com/office/drawing/2014/main" id="{D00C5A30-E603-F940-A8CC-67E2DF5D87C0}"/>
              </a:ext>
            </a:extLst>
          </p:cNvPr>
          <p:cNvPicPr>
            <a:picLocks noChangeAspect="1"/>
          </p:cNvPicPr>
          <p:nvPr/>
        </p:nvPicPr>
        <p:blipFill>
          <a:blip r:embed="rId2"/>
          <a:stretch>
            <a:fillRect/>
          </a:stretch>
        </p:blipFill>
        <p:spPr>
          <a:xfrm>
            <a:off x="9003144" y="309938"/>
            <a:ext cx="3072737" cy="2045335"/>
          </a:xfrm>
          <a:prstGeom prst="rect">
            <a:avLst/>
          </a:prstGeom>
        </p:spPr>
      </p:pic>
    </p:spTree>
    <p:extLst>
      <p:ext uri="{BB962C8B-B14F-4D97-AF65-F5344CB8AC3E}">
        <p14:creationId xmlns:p14="http://schemas.microsoft.com/office/powerpoint/2010/main" val="99808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B1406-78BB-1742-BF2B-09A4067CAF8A}"/>
              </a:ext>
            </a:extLst>
          </p:cNvPr>
          <p:cNvSpPr>
            <a:spLocks noGrp="1"/>
          </p:cNvSpPr>
          <p:nvPr>
            <p:ph type="title"/>
          </p:nvPr>
        </p:nvSpPr>
        <p:spPr/>
        <p:txBody>
          <a:bodyPr/>
          <a:lstStyle/>
          <a:p>
            <a:pPr algn="ctr"/>
            <a:r>
              <a:rPr lang="tr-TR" b="1" dirty="0">
                <a:solidFill>
                  <a:srgbClr val="FF0000"/>
                </a:solidFill>
              </a:rPr>
              <a:t>2.  Profesyonel Meslek Mensupları</a:t>
            </a:r>
            <a:endParaRPr lang="tr-TR" dirty="0">
              <a:solidFill>
                <a:srgbClr val="FF0000"/>
              </a:solidFill>
            </a:endParaRPr>
          </a:p>
        </p:txBody>
      </p:sp>
      <p:sp>
        <p:nvSpPr>
          <p:cNvPr id="3" name="İçerik Yer Tutucusu 2">
            <a:extLst>
              <a:ext uri="{FF2B5EF4-FFF2-40B4-BE49-F238E27FC236}">
                <a16:creationId xmlns:a16="http://schemas.microsoft.com/office/drawing/2014/main" id="{F8809763-D49C-1C48-B89D-BA4361360498}"/>
              </a:ext>
            </a:extLst>
          </p:cNvPr>
          <p:cNvSpPr>
            <a:spLocks noGrp="1"/>
          </p:cNvSpPr>
          <p:nvPr>
            <p:ph idx="1"/>
          </p:nvPr>
        </p:nvSpPr>
        <p:spPr>
          <a:xfrm>
            <a:off x="838200" y="1825625"/>
            <a:ext cx="5709745" cy="4116497"/>
          </a:xfrm>
        </p:spPr>
        <p:txBody>
          <a:bodyPr>
            <a:normAutofit fontScale="85000" lnSpcReduction="10000"/>
          </a:bodyPr>
          <a:lstStyle/>
          <a:p>
            <a:pPr marL="0" indent="0">
              <a:buNone/>
            </a:pPr>
            <a:r>
              <a:rPr lang="tr-TR" dirty="0"/>
              <a:t>Profesyonel meslek mensupları; </a:t>
            </a:r>
          </a:p>
          <a:p>
            <a:pPr marL="768600" indent="-396000">
              <a:buFont typeface="Wingdings" panose="05000000000000000000" pitchFamily="2" charset="2"/>
              <a:buChar char="q"/>
            </a:pPr>
            <a:r>
              <a:rPr lang="tr-TR" dirty="0" smtClean="0"/>
              <a:t>mevcut </a:t>
            </a:r>
            <a:r>
              <a:rPr lang="tr-TR" dirty="0"/>
              <a:t>bilgi birikimini artırır,</a:t>
            </a:r>
          </a:p>
          <a:p>
            <a:pPr marL="768600" indent="-396000">
              <a:buFont typeface="Wingdings" panose="05000000000000000000" pitchFamily="2" charset="2"/>
              <a:buChar char="q"/>
            </a:pPr>
            <a:r>
              <a:rPr lang="tr-TR" dirty="0" smtClean="0"/>
              <a:t>bilimsel </a:t>
            </a:r>
            <a:r>
              <a:rPr lang="tr-TR" dirty="0"/>
              <a:t>veya sanatsal kavram ve kuramları uygular ve sistematik bir şekilde öğretir</a:t>
            </a:r>
          </a:p>
          <a:p>
            <a:pPr marL="768600" indent="-396000">
              <a:buFont typeface="Wingdings" panose="05000000000000000000" pitchFamily="2" charset="2"/>
              <a:buChar char="q"/>
            </a:pPr>
            <a:r>
              <a:rPr lang="tr-TR" dirty="0" smtClean="0"/>
              <a:t>ya </a:t>
            </a:r>
            <a:r>
              <a:rPr lang="tr-TR" dirty="0"/>
              <a:t>da bu faaliyetlerden iki veya daha fazlasının bir bileşimi ile uğraşırlar. </a:t>
            </a:r>
          </a:p>
          <a:p>
            <a:pPr marL="0" indent="0">
              <a:buNone/>
            </a:pPr>
            <a:endParaRPr lang="tr-TR" dirty="0"/>
          </a:p>
          <a:p>
            <a:pPr marL="0" indent="0">
              <a:buNone/>
            </a:pPr>
            <a:r>
              <a:rPr lang="tr-TR" dirty="0"/>
              <a:t>Bu ana grup içindeki mesleklerin çoğunda yapılan çalışmalar, </a:t>
            </a:r>
            <a:r>
              <a:rPr lang="tr-TR" dirty="0">
                <a:solidFill>
                  <a:srgbClr val="FF0000"/>
                </a:solidFill>
              </a:rPr>
              <a:t>dördüncü ISCO beceri seviyesinde </a:t>
            </a:r>
            <a:r>
              <a:rPr lang="tr-TR" dirty="0"/>
              <a:t>yer alan becerileri gerektirir.</a:t>
            </a:r>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D73BB479-6B8B-404C-B14C-333ED0E711B4}"/>
              </a:ext>
            </a:extLst>
          </p:cNvPr>
          <p:cNvSpPr>
            <a:spLocks noGrp="1"/>
          </p:cNvSpPr>
          <p:nvPr>
            <p:ph type="sldNum" sz="quarter" idx="12"/>
          </p:nvPr>
        </p:nvSpPr>
        <p:spPr/>
        <p:txBody>
          <a:bodyPr/>
          <a:lstStyle/>
          <a:p>
            <a:fld id="{6E07B497-6590-0C4C-8939-85018B36AFED}" type="slidenum">
              <a:rPr lang="tr-TR" smtClean="0"/>
              <a:t>23</a:t>
            </a:fld>
            <a:endParaRPr lang="tr-TR" dirty="0"/>
          </a:p>
        </p:txBody>
      </p:sp>
      <p:pic>
        <p:nvPicPr>
          <p:cNvPr id="6" name="Resim 5">
            <a:extLst>
              <a:ext uri="{FF2B5EF4-FFF2-40B4-BE49-F238E27FC236}">
                <a16:creationId xmlns:a16="http://schemas.microsoft.com/office/drawing/2014/main" id="{A5B90895-4E44-F64D-A0A8-A40149C1C51A}"/>
              </a:ext>
            </a:extLst>
          </p:cNvPr>
          <p:cNvPicPr>
            <a:picLocks noChangeAspect="1"/>
          </p:cNvPicPr>
          <p:nvPr/>
        </p:nvPicPr>
        <p:blipFill>
          <a:blip r:embed="rId2"/>
          <a:stretch>
            <a:fillRect/>
          </a:stretch>
        </p:blipFill>
        <p:spPr>
          <a:xfrm>
            <a:off x="7102366" y="1690688"/>
            <a:ext cx="4251434" cy="4251434"/>
          </a:xfrm>
          <a:prstGeom prst="rect">
            <a:avLst/>
          </a:prstGeom>
        </p:spPr>
      </p:pic>
    </p:spTree>
    <p:extLst>
      <p:ext uri="{BB962C8B-B14F-4D97-AF65-F5344CB8AC3E}">
        <p14:creationId xmlns:p14="http://schemas.microsoft.com/office/powerpoint/2010/main" val="90740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B1406-78BB-1742-BF2B-09A4067CAF8A}"/>
              </a:ext>
            </a:extLst>
          </p:cNvPr>
          <p:cNvSpPr>
            <a:spLocks noGrp="1"/>
          </p:cNvSpPr>
          <p:nvPr>
            <p:ph type="title"/>
          </p:nvPr>
        </p:nvSpPr>
        <p:spPr>
          <a:xfrm>
            <a:off x="838200" y="365125"/>
            <a:ext cx="10515600" cy="648129"/>
          </a:xfrm>
        </p:spPr>
        <p:txBody>
          <a:bodyPr>
            <a:normAutofit fontScale="90000"/>
          </a:bodyPr>
          <a:lstStyle/>
          <a:p>
            <a:pPr algn="ctr"/>
            <a:r>
              <a:rPr lang="tr-TR" b="1" dirty="0">
                <a:solidFill>
                  <a:srgbClr val="FF0000"/>
                </a:solidFill>
              </a:rPr>
              <a:t>2.  Profesyonel Meslek Mensupları</a:t>
            </a:r>
            <a:endParaRPr lang="tr-TR" dirty="0">
              <a:solidFill>
                <a:srgbClr val="FF0000"/>
              </a:solidFill>
            </a:endParaRPr>
          </a:p>
        </p:txBody>
      </p:sp>
      <p:sp>
        <p:nvSpPr>
          <p:cNvPr id="3" name="İçerik Yer Tutucusu 2">
            <a:extLst>
              <a:ext uri="{FF2B5EF4-FFF2-40B4-BE49-F238E27FC236}">
                <a16:creationId xmlns:a16="http://schemas.microsoft.com/office/drawing/2014/main" id="{F8809763-D49C-1C48-B89D-BA4361360498}"/>
              </a:ext>
            </a:extLst>
          </p:cNvPr>
          <p:cNvSpPr>
            <a:spLocks noGrp="1"/>
          </p:cNvSpPr>
          <p:nvPr>
            <p:ph idx="1"/>
          </p:nvPr>
        </p:nvSpPr>
        <p:spPr>
          <a:xfrm>
            <a:off x="838200" y="1149178"/>
            <a:ext cx="10681138" cy="5027785"/>
          </a:xfrm>
        </p:spPr>
        <p:txBody>
          <a:bodyPr>
            <a:normAutofit fontScale="92500" lnSpcReduction="10000"/>
          </a:bodyPr>
          <a:lstStyle/>
          <a:p>
            <a:pPr marL="0" indent="0">
              <a:buNone/>
            </a:pPr>
            <a:r>
              <a:rPr lang="tr-TR" dirty="0"/>
              <a:t>Profesyonel meslek mensupları tarafından yapılan görevler, genellikle şunları kapsamaktadır: </a:t>
            </a:r>
          </a:p>
          <a:p>
            <a:pPr marL="720000" lvl="1" indent="-288000" algn="just">
              <a:spcBef>
                <a:spcPts val="600"/>
              </a:spcBef>
            </a:pPr>
            <a:r>
              <a:rPr lang="tr-TR" dirty="0" smtClean="0"/>
              <a:t>Analiz </a:t>
            </a:r>
            <a:r>
              <a:rPr lang="tr-TR" dirty="0"/>
              <a:t>ve araştırmaların yürütülmesi, </a:t>
            </a:r>
            <a:endParaRPr lang="tr-TR" dirty="0" smtClean="0"/>
          </a:p>
          <a:p>
            <a:pPr marL="720000" lvl="1" indent="-288000" algn="just">
              <a:spcBef>
                <a:spcPts val="600"/>
              </a:spcBef>
            </a:pPr>
            <a:r>
              <a:rPr lang="tr-TR" dirty="0" smtClean="0"/>
              <a:t>Kavram</a:t>
            </a:r>
            <a:r>
              <a:rPr lang="tr-TR" dirty="0"/>
              <a:t>, kuram ve uygulama yöntemlerinin geliştirilmesi; 	</a:t>
            </a:r>
          </a:p>
          <a:p>
            <a:pPr marL="720000" lvl="1" indent="-288000" algn="just">
              <a:spcBef>
                <a:spcPts val="600"/>
              </a:spcBef>
            </a:pPr>
            <a:r>
              <a:rPr lang="tr-TR" dirty="0" smtClean="0"/>
              <a:t>Fizik </a:t>
            </a:r>
            <a:r>
              <a:rPr lang="tr-TR" dirty="0"/>
              <a:t>bilimleri, matematik, mühendislik ve teknoloji, yaşam bilimleri, tıbbi ve sağlık hizmetleri, sosyal bilimler ve beşeri bilimler ile ilgili mevcut bilgilerin kullanılması veya bu konularda danışmanlık hizmetinin verilmesi; </a:t>
            </a:r>
          </a:p>
          <a:p>
            <a:pPr marL="720000" lvl="1" indent="-288000" algn="just">
              <a:spcBef>
                <a:spcPts val="600"/>
              </a:spcBef>
            </a:pPr>
            <a:r>
              <a:rPr lang="tr-TR" dirty="0" smtClean="0"/>
              <a:t>Farklı </a:t>
            </a:r>
            <a:r>
              <a:rPr lang="tr-TR" dirty="0"/>
              <a:t>eğitim seviyelerinde bir veya daha fazla bilim dalının kuram ve uygulamasının öğretilmesi; </a:t>
            </a:r>
            <a:endParaRPr lang="tr-TR" dirty="0" smtClean="0"/>
          </a:p>
          <a:p>
            <a:pPr marL="720000" lvl="1" indent="-288000" algn="just">
              <a:spcBef>
                <a:spcPts val="600"/>
              </a:spcBef>
            </a:pPr>
            <a:r>
              <a:rPr lang="tr-TR" dirty="0" smtClean="0"/>
              <a:t>Öğrenme </a:t>
            </a:r>
            <a:r>
              <a:rPr lang="tr-TR" dirty="0"/>
              <a:t>zorluğu veya özel ihtiyaçları olan kişilere eğitim ve öğretim verilmesi; </a:t>
            </a:r>
          </a:p>
          <a:p>
            <a:pPr marL="720000" lvl="1" indent="-288000" algn="just">
              <a:spcBef>
                <a:spcPts val="600"/>
              </a:spcBef>
            </a:pPr>
            <a:r>
              <a:rPr lang="tr-TR" dirty="0" smtClean="0"/>
              <a:t>Çeşitli </a:t>
            </a:r>
            <a:r>
              <a:rPr lang="tr-TR" dirty="0"/>
              <a:t>iş, hukuki ve sosyal hizmetlerin sağlanması; sanat çalışmalarının icra edilmesi ve yürütülmesi; </a:t>
            </a:r>
          </a:p>
          <a:p>
            <a:pPr marL="720000" lvl="1" indent="-288000" algn="just">
              <a:spcBef>
                <a:spcPts val="600"/>
              </a:spcBef>
            </a:pPr>
            <a:r>
              <a:rPr lang="tr-TR" dirty="0" smtClean="0"/>
              <a:t>Ruhsal </a:t>
            </a:r>
            <a:r>
              <a:rPr lang="tr-TR" dirty="0"/>
              <a:t>rehberlik sağlanması; </a:t>
            </a:r>
          </a:p>
          <a:p>
            <a:pPr marL="720000" lvl="1" indent="-288000" algn="just">
              <a:spcBef>
                <a:spcPts val="600"/>
              </a:spcBef>
            </a:pPr>
            <a:r>
              <a:rPr lang="tr-TR" dirty="0" smtClean="0"/>
              <a:t>Bilimsel </a:t>
            </a:r>
            <a:r>
              <a:rPr lang="tr-TR" dirty="0"/>
              <a:t>makale ve raporların hazırlanması. </a:t>
            </a:r>
          </a:p>
          <a:p>
            <a:pPr marL="720000" lvl="1" indent="-288000" algn="just">
              <a:spcBef>
                <a:spcPts val="600"/>
              </a:spcBef>
            </a:pPr>
            <a:r>
              <a:rPr lang="tr-TR" dirty="0" smtClean="0"/>
              <a:t>Diğer </a:t>
            </a:r>
            <a:r>
              <a:rPr lang="tr-TR" dirty="0"/>
              <a:t>çalışanların denetlenmesi de kapsama dahil edilebilir.</a:t>
            </a:r>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D73BB479-6B8B-404C-B14C-333ED0E711B4}"/>
              </a:ext>
            </a:extLst>
          </p:cNvPr>
          <p:cNvSpPr>
            <a:spLocks noGrp="1"/>
          </p:cNvSpPr>
          <p:nvPr>
            <p:ph type="sldNum" sz="quarter" idx="12"/>
          </p:nvPr>
        </p:nvSpPr>
        <p:spPr/>
        <p:txBody>
          <a:bodyPr/>
          <a:lstStyle/>
          <a:p>
            <a:fld id="{6E07B497-6590-0C4C-8939-85018B36AFED}" type="slidenum">
              <a:rPr lang="tr-TR" smtClean="0"/>
              <a:t>24</a:t>
            </a:fld>
            <a:endParaRPr lang="tr-TR"/>
          </a:p>
        </p:txBody>
      </p:sp>
    </p:spTree>
    <p:extLst>
      <p:ext uri="{BB962C8B-B14F-4D97-AF65-F5344CB8AC3E}">
        <p14:creationId xmlns:p14="http://schemas.microsoft.com/office/powerpoint/2010/main" val="45476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B2463E-52DB-C746-8564-390A620507DE}"/>
              </a:ext>
            </a:extLst>
          </p:cNvPr>
          <p:cNvSpPr>
            <a:spLocks noGrp="1"/>
          </p:cNvSpPr>
          <p:nvPr>
            <p:ph type="title"/>
          </p:nvPr>
        </p:nvSpPr>
        <p:spPr>
          <a:xfrm>
            <a:off x="838200" y="365125"/>
            <a:ext cx="10515600" cy="906627"/>
          </a:xfrm>
        </p:spPr>
        <p:txBody>
          <a:bodyPr/>
          <a:lstStyle/>
          <a:p>
            <a:pPr algn="ctr"/>
            <a:r>
              <a:rPr lang="tr-TR" b="1" dirty="0">
                <a:solidFill>
                  <a:srgbClr val="FF0000"/>
                </a:solidFill>
              </a:rPr>
              <a:t>2.  Profesyonel Meslek Mensupları</a:t>
            </a:r>
            <a:endParaRPr lang="tr-TR" dirty="0"/>
          </a:p>
        </p:txBody>
      </p:sp>
      <p:sp>
        <p:nvSpPr>
          <p:cNvPr id="3" name="İçerik Yer Tutucusu 2">
            <a:extLst>
              <a:ext uri="{FF2B5EF4-FFF2-40B4-BE49-F238E27FC236}">
                <a16:creationId xmlns:a16="http://schemas.microsoft.com/office/drawing/2014/main" id="{21CEEEE5-532A-5449-8509-BDB4A25B00FC}"/>
              </a:ext>
            </a:extLst>
          </p:cNvPr>
          <p:cNvSpPr>
            <a:spLocks noGrp="1"/>
          </p:cNvSpPr>
          <p:nvPr>
            <p:ph idx="1"/>
          </p:nvPr>
        </p:nvSpPr>
        <p:spPr>
          <a:xfrm>
            <a:off x="838200" y="1502979"/>
            <a:ext cx="10515600" cy="4673984"/>
          </a:xfrm>
        </p:spPr>
        <p:txBody>
          <a:bodyPr/>
          <a:lstStyle/>
          <a:p>
            <a:pPr marL="0" indent="0">
              <a:buNone/>
            </a:pPr>
            <a:endParaRPr lang="tr-TR" b="1" dirty="0"/>
          </a:p>
          <a:p>
            <a:pPr marL="0" indent="0">
              <a:buNone/>
            </a:pPr>
            <a:r>
              <a:rPr lang="tr-TR" b="1" dirty="0"/>
              <a:t>21 </a:t>
            </a:r>
            <a:r>
              <a:rPr lang="tr-TR" b="1" dirty="0">
                <a:solidFill>
                  <a:srgbClr val="FF0000"/>
                </a:solidFill>
              </a:rPr>
              <a:t>Bilim ve mühendislik </a:t>
            </a:r>
            <a:r>
              <a:rPr lang="tr-TR" b="1" dirty="0"/>
              <a:t>alanlarındaki profesyonel meslek mensupları</a:t>
            </a:r>
          </a:p>
          <a:p>
            <a:pPr marL="0" indent="0">
              <a:buNone/>
            </a:pPr>
            <a:r>
              <a:rPr lang="tr-TR" b="1" dirty="0"/>
              <a:t>22 </a:t>
            </a:r>
            <a:r>
              <a:rPr lang="tr-TR" b="1" dirty="0">
                <a:solidFill>
                  <a:srgbClr val="FF0000"/>
                </a:solidFill>
              </a:rPr>
              <a:t>Sağlık</a:t>
            </a:r>
            <a:r>
              <a:rPr lang="tr-TR" b="1" dirty="0"/>
              <a:t> profesyonelleri</a:t>
            </a:r>
          </a:p>
          <a:p>
            <a:pPr marL="0" indent="0">
              <a:buNone/>
            </a:pPr>
            <a:r>
              <a:rPr lang="tr-TR" b="1" dirty="0"/>
              <a:t>23 </a:t>
            </a:r>
            <a:r>
              <a:rPr lang="tr-TR" b="1" dirty="0">
                <a:solidFill>
                  <a:srgbClr val="FF0000"/>
                </a:solidFill>
              </a:rPr>
              <a:t>Eğitim</a:t>
            </a:r>
            <a:r>
              <a:rPr lang="tr-TR" b="1" dirty="0"/>
              <a:t> ile ilgili profesyonel meslek mensupları</a:t>
            </a:r>
          </a:p>
          <a:p>
            <a:pPr marL="0" indent="0">
              <a:buNone/>
            </a:pPr>
            <a:r>
              <a:rPr lang="tr-TR" b="1" dirty="0"/>
              <a:t>24 </a:t>
            </a:r>
            <a:r>
              <a:rPr lang="tr-TR" b="1" dirty="0">
                <a:solidFill>
                  <a:srgbClr val="FF0000"/>
                </a:solidFill>
              </a:rPr>
              <a:t>İş ve yönetim </a:t>
            </a:r>
            <a:r>
              <a:rPr lang="tr-TR" b="1" dirty="0"/>
              <a:t>ile ilgili profesyonel meslek mensupları</a:t>
            </a:r>
          </a:p>
          <a:p>
            <a:pPr marL="0" indent="0">
              <a:buNone/>
            </a:pPr>
            <a:r>
              <a:rPr lang="tr-TR" b="1" dirty="0"/>
              <a:t>25 </a:t>
            </a:r>
            <a:r>
              <a:rPr lang="tr-TR" b="1" dirty="0">
                <a:solidFill>
                  <a:srgbClr val="FF0000"/>
                </a:solidFill>
              </a:rPr>
              <a:t>Bilgi ve iletişim teknolojisi </a:t>
            </a:r>
            <a:r>
              <a:rPr lang="tr-TR" b="1" dirty="0"/>
              <a:t>ile ilgili profesyonel meslek mensupları</a:t>
            </a:r>
          </a:p>
          <a:p>
            <a:pPr marL="0" indent="0">
              <a:buNone/>
            </a:pPr>
            <a:r>
              <a:rPr lang="tr-TR" b="1" dirty="0"/>
              <a:t>26 </a:t>
            </a:r>
            <a:r>
              <a:rPr lang="tr-TR" b="1" dirty="0">
                <a:solidFill>
                  <a:srgbClr val="FF0000"/>
                </a:solidFill>
              </a:rPr>
              <a:t>Hukuk, sosyal ve kültür </a:t>
            </a:r>
            <a:r>
              <a:rPr lang="tr-TR" b="1" dirty="0"/>
              <a:t>ile ilgili profesyonel meslek mensupları</a:t>
            </a:r>
          </a:p>
          <a:p>
            <a:pPr marL="0" indent="0">
              <a:buNone/>
            </a:pPr>
            <a:endParaRPr lang="tr-TR" dirty="0"/>
          </a:p>
        </p:txBody>
      </p:sp>
      <p:sp>
        <p:nvSpPr>
          <p:cNvPr id="4" name="Slayt Numarası Yer Tutucusu 3">
            <a:extLst>
              <a:ext uri="{FF2B5EF4-FFF2-40B4-BE49-F238E27FC236}">
                <a16:creationId xmlns:a16="http://schemas.microsoft.com/office/drawing/2014/main" id="{42242DC6-9228-354C-A969-C711D0317253}"/>
              </a:ext>
            </a:extLst>
          </p:cNvPr>
          <p:cNvSpPr>
            <a:spLocks noGrp="1"/>
          </p:cNvSpPr>
          <p:nvPr>
            <p:ph type="sldNum" sz="quarter" idx="12"/>
          </p:nvPr>
        </p:nvSpPr>
        <p:spPr/>
        <p:txBody>
          <a:bodyPr/>
          <a:lstStyle/>
          <a:p>
            <a:fld id="{6E07B497-6590-0C4C-8939-85018B36AFED}" type="slidenum">
              <a:rPr lang="tr-TR" smtClean="0"/>
              <a:t>25</a:t>
            </a:fld>
            <a:endParaRPr lang="tr-TR"/>
          </a:p>
        </p:txBody>
      </p:sp>
    </p:spTree>
    <p:extLst>
      <p:ext uri="{BB962C8B-B14F-4D97-AF65-F5344CB8AC3E}">
        <p14:creationId xmlns:p14="http://schemas.microsoft.com/office/powerpoint/2010/main" val="3215709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7119551" cy="1130043"/>
          </a:xfrm>
        </p:spPr>
        <p:txBody>
          <a:bodyPr>
            <a:normAutofit fontScale="90000"/>
          </a:bodyPr>
          <a:lstStyle/>
          <a:p>
            <a:pPr algn="ctr"/>
            <a:r>
              <a:rPr lang="tr-TR" sz="4000" b="1" dirty="0" smtClean="0">
                <a:solidFill>
                  <a:srgbClr val="FF0000"/>
                </a:solidFill>
              </a:rPr>
              <a:t>21 Bilim </a:t>
            </a:r>
            <a:r>
              <a:rPr lang="tr-TR" sz="4000" b="1" dirty="0">
                <a:solidFill>
                  <a:srgbClr val="FF0000"/>
                </a:solidFill>
              </a:rPr>
              <a:t>ve mühendislik alanlarındaki profesyonel meslek </a:t>
            </a:r>
            <a:r>
              <a:rPr lang="tr-TR" sz="4000" b="1" dirty="0" smtClean="0">
                <a:solidFill>
                  <a:srgbClr val="FF0000"/>
                </a:solidFill>
              </a:rPr>
              <a:t>mensupları</a:t>
            </a:r>
            <a:endParaRPr lang="tr-TR" sz="4000" dirty="0">
              <a:solidFill>
                <a:srgbClr val="FF0000"/>
              </a:solidFill>
            </a:endParaRPr>
          </a:p>
        </p:txBody>
      </p:sp>
      <p:sp>
        <p:nvSpPr>
          <p:cNvPr id="3" name="İçerik Yer Tutucusu 2"/>
          <p:cNvSpPr>
            <a:spLocks noGrp="1"/>
          </p:cNvSpPr>
          <p:nvPr>
            <p:ph idx="1"/>
          </p:nvPr>
        </p:nvSpPr>
        <p:spPr>
          <a:xfrm>
            <a:off x="1184189" y="1747460"/>
            <a:ext cx="10072816" cy="4558228"/>
          </a:xfrm>
        </p:spPr>
        <p:txBody>
          <a:bodyPr>
            <a:normAutofit fontScale="77500" lnSpcReduction="20000"/>
          </a:bodyPr>
          <a:lstStyle/>
          <a:p>
            <a:pPr marL="0" indent="-288000">
              <a:spcBef>
                <a:spcPts val="600"/>
              </a:spcBef>
              <a:spcAft>
                <a:spcPts val="600"/>
              </a:spcAft>
              <a:buNone/>
            </a:pPr>
            <a:r>
              <a:rPr lang="tr-TR" sz="2600" dirty="0" smtClean="0">
                <a:solidFill>
                  <a:schemeClr val="accent1"/>
                </a:solidFill>
              </a:rPr>
              <a:t>211   Fizik </a:t>
            </a:r>
            <a:r>
              <a:rPr lang="tr-TR" sz="2600" dirty="0">
                <a:solidFill>
                  <a:schemeClr val="accent1"/>
                </a:solidFill>
              </a:rPr>
              <a:t>ve yer bilimleri ile ilgili profesyonel meslek mensupları</a:t>
            </a:r>
          </a:p>
          <a:p>
            <a:pPr marL="0" indent="0">
              <a:spcBef>
                <a:spcPts val="600"/>
              </a:spcBef>
              <a:spcAft>
                <a:spcPts val="600"/>
              </a:spcAft>
              <a:buNone/>
            </a:pPr>
            <a:r>
              <a:rPr lang="tr-TR" sz="2600" i="1" dirty="0"/>
              <a:t>	2114     Jeologlar ve jeofizikçiler</a:t>
            </a:r>
            <a:endParaRPr lang="tr-TR" sz="2200" i="1" dirty="0"/>
          </a:p>
          <a:p>
            <a:pPr marL="0" indent="0">
              <a:spcBef>
                <a:spcPts val="600"/>
              </a:spcBef>
              <a:spcAft>
                <a:spcPts val="600"/>
              </a:spcAft>
              <a:buNone/>
            </a:pPr>
            <a:r>
              <a:rPr lang="tr-TR" sz="2600" dirty="0" smtClean="0">
                <a:solidFill>
                  <a:schemeClr val="accent1"/>
                </a:solidFill>
              </a:rPr>
              <a:t>212   Matematikçiler</a:t>
            </a:r>
            <a:r>
              <a:rPr lang="tr-TR" sz="2600" dirty="0">
                <a:solidFill>
                  <a:schemeClr val="accent1"/>
                </a:solidFill>
              </a:rPr>
              <a:t>, istatistikçiler ve aktüerler</a:t>
            </a:r>
          </a:p>
          <a:p>
            <a:pPr marL="0" indent="0">
              <a:spcBef>
                <a:spcPts val="600"/>
              </a:spcBef>
              <a:spcAft>
                <a:spcPts val="600"/>
              </a:spcAft>
              <a:buNone/>
            </a:pPr>
            <a:r>
              <a:rPr lang="tr-TR" sz="2600" dirty="0" smtClean="0">
                <a:solidFill>
                  <a:schemeClr val="accent1"/>
                </a:solidFill>
              </a:rPr>
              <a:t>213    Yaşam </a:t>
            </a:r>
            <a:r>
              <a:rPr lang="tr-TR" sz="2600" dirty="0">
                <a:solidFill>
                  <a:schemeClr val="accent1"/>
                </a:solidFill>
              </a:rPr>
              <a:t>bilimleri ile ilgili profesyonel meslek mensupları</a:t>
            </a:r>
          </a:p>
          <a:p>
            <a:pPr marL="0" indent="0">
              <a:spcBef>
                <a:spcPts val="600"/>
              </a:spcBef>
              <a:spcAft>
                <a:spcPts val="600"/>
              </a:spcAft>
              <a:buNone/>
            </a:pPr>
            <a:r>
              <a:rPr lang="tr-TR" i="1" dirty="0"/>
              <a:t>	</a:t>
            </a:r>
            <a:r>
              <a:rPr lang="tr-TR" sz="2600" i="1" dirty="0"/>
              <a:t>2133     Çevre koruma profesyonel meslekleri</a:t>
            </a:r>
            <a:endParaRPr lang="tr-TR" sz="2200" i="1" dirty="0"/>
          </a:p>
          <a:p>
            <a:pPr marL="0" indent="0">
              <a:lnSpc>
                <a:spcPct val="100000"/>
              </a:lnSpc>
              <a:spcBef>
                <a:spcPts val="600"/>
              </a:spcBef>
              <a:spcAft>
                <a:spcPts val="600"/>
              </a:spcAft>
              <a:buNone/>
            </a:pPr>
            <a:r>
              <a:rPr lang="tr-TR" sz="2600" dirty="0" smtClean="0">
                <a:solidFill>
                  <a:schemeClr val="accent1"/>
                </a:solidFill>
              </a:rPr>
              <a:t>214   Mühendislik </a:t>
            </a:r>
            <a:r>
              <a:rPr lang="tr-TR" sz="2600" dirty="0">
                <a:solidFill>
                  <a:schemeClr val="accent1"/>
                </a:solidFill>
              </a:rPr>
              <a:t>ile ilgili profesyonel meslek mensupları (</a:t>
            </a:r>
            <a:r>
              <a:rPr lang="tr-TR" sz="2600" dirty="0" err="1">
                <a:solidFill>
                  <a:schemeClr val="accent1"/>
                </a:solidFill>
              </a:rPr>
              <a:t>elektroteknoloji</a:t>
            </a:r>
            <a:r>
              <a:rPr lang="tr-TR" sz="2600" dirty="0">
                <a:solidFill>
                  <a:schemeClr val="accent1"/>
                </a:solidFill>
              </a:rPr>
              <a:t> mühendisleri hariç)</a:t>
            </a:r>
          </a:p>
          <a:p>
            <a:pPr marL="0" indent="0">
              <a:spcBef>
                <a:spcPts val="600"/>
              </a:spcBef>
              <a:spcAft>
                <a:spcPts val="600"/>
              </a:spcAft>
              <a:buNone/>
            </a:pPr>
            <a:r>
              <a:rPr lang="tr-TR" b="1" dirty="0"/>
              <a:t>	</a:t>
            </a:r>
            <a:r>
              <a:rPr lang="tr-TR" sz="2600" i="1" dirty="0" smtClean="0"/>
              <a:t>2141     </a:t>
            </a:r>
            <a:r>
              <a:rPr lang="tr-TR" sz="2600" i="1" dirty="0"/>
              <a:t>Endüstri ve üretim mühendisleri</a:t>
            </a:r>
          </a:p>
          <a:p>
            <a:pPr marL="0" lvl="2" indent="0">
              <a:lnSpc>
                <a:spcPct val="100000"/>
              </a:lnSpc>
              <a:spcBef>
                <a:spcPts val="600"/>
              </a:spcBef>
              <a:spcAft>
                <a:spcPts val="600"/>
              </a:spcAft>
              <a:buNone/>
            </a:pPr>
            <a:r>
              <a:rPr lang="tr-TR" sz="2600" dirty="0" smtClean="0">
                <a:solidFill>
                  <a:schemeClr val="accent1"/>
                </a:solidFill>
              </a:rPr>
              <a:t>215   </a:t>
            </a:r>
            <a:r>
              <a:rPr lang="tr-TR" sz="2600" dirty="0" err="1" smtClean="0">
                <a:solidFill>
                  <a:schemeClr val="accent1"/>
                </a:solidFill>
              </a:rPr>
              <a:t>Elektroteknoloji</a:t>
            </a:r>
            <a:r>
              <a:rPr lang="tr-TR" sz="2600" dirty="0" smtClean="0">
                <a:solidFill>
                  <a:schemeClr val="accent1"/>
                </a:solidFill>
              </a:rPr>
              <a:t> </a:t>
            </a:r>
            <a:r>
              <a:rPr lang="tr-TR" sz="2600" dirty="0">
                <a:solidFill>
                  <a:schemeClr val="accent1"/>
                </a:solidFill>
              </a:rPr>
              <a:t>mühendisleri</a:t>
            </a:r>
          </a:p>
          <a:p>
            <a:pPr marL="0" lvl="2" indent="0">
              <a:lnSpc>
                <a:spcPct val="100000"/>
              </a:lnSpc>
              <a:spcBef>
                <a:spcPts val="600"/>
              </a:spcBef>
              <a:spcAft>
                <a:spcPts val="600"/>
              </a:spcAft>
              <a:buNone/>
            </a:pPr>
            <a:r>
              <a:rPr lang="tr-TR" i="1" dirty="0"/>
              <a:t>	</a:t>
            </a:r>
            <a:r>
              <a:rPr lang="tr-TR" sz="2600" i="1" dirty="0" smtClean="0"/>
              <a:t>2153     </a:t>
            </a:r>
            <a:r>
              <a:rPr lang="tr-TR" sz="2600" i="1" dirty="0"/>
              <a:t>Telekomünikasyon mühendisleri</a:t>
            </a:r>
            <a:endParaRPr lang="tr-TR" sz="2200" i="1" dirty="0"/>
          </a:p>
          <a:p>
            <a:pPr marL="0" indent="0">
              <a:spcBef>
                <a:spcPts val="600"/>
              </a:spcBef>
              <a:spcAft>
                <a:spcPts val="600"/>
              </a:spcAft>
              <a:buNone/>
            </a:pPr>
            <a:r>
              <a:rPr lang="tr-TR" sz="2600" dirty="0" smtClean="0">
                <a:solidFill>
                  <a:schemeClr val="accent1"/>
                </a:solidFill>
              </a:rPr>
              <a:t>216   Mimarlar</a:t>
            </a:r>
            <a:r>
              <a:rPr lang="tr-TR" sz="2600" dirty="0">
                <a:solidFill>
                  <a:schemeClr val="accent1"/>
                </a:solidFill>
              </a:rPr>
              <a:t>, planlamacılar, harita mühendisleri ve tasarımcılar</a:t>
            </a:r>
          </a:p>
          <a:p>
            <a:pPr marL="0" indent="0">
              <a:spcBef>
                <a:spcPts val="600"/>
              </a:spcBef>
              <a:spcAft>
                <a:spcPts val="600"/>
              </a:spcAft>
              <a:buNone/>
            </a:pPr>
            <a:r>
              <a:rPr lang="tr-TR" sz="2000" i="1" dirty="0"/>
              <a:t>	</a:t>
            </a:r>
            <a:r>
              <a:rPr lang="tr-TR" sz="2600" i="1" dirty="0" smtClean="0"/>
              <a:t>2161     </a:t>
            </a:r>
            <a:r>
              <a:rPr lang="tr-TR" sz="2600" i="1" dirty="0"/>
              <a:t>Mimarlar</a:t>
            </a:r>
            <a:endParaRPr lang="tr-TR" sz="2400" i="1" dirty="0"/>
          </a:p>
          <a:p>
            <a:endParaRPr lang="tr-TR" dirty="0"/>
          </a:p>
        </p:txBody>
      </p:sp>
      <p:pic>
        <p:nvPicPr>
          <p:cNvPr id="4" name="Resim 3" descr="oda, buzdolabı, yatak içeren bir resim&#10;&#10;Açıklama otomatik olarak oluşturuldu">
            <a:extLst>
              <a:ext uri="{FF2B5EF4-FFF2-40B4-BE49-F238E27FC236}">
                <a16:creationId xmlns:a16="http://schemas.microsoft.com/office/drawing/2014/main" id="{12D42A2E-C24C-4840-BF15-144BFEC0DA2C}"/>
              </a:ext>
            </a:extLst>
          </p:cNvPr>
          <p:cNvPicPr>
            <a:picLocks noChangeAspect="1"/>
          </p:cNvPicPr>
          <p:nvPr/>
        </p:nvPicPr>
        <p:blipFill>
          <a:blip r:embed="rId2"/>
          <a:stretch>
            <a:fillRect/>
          </a:stretch>
        </p:blipFill>
        <p:spPr>
          <a:xfrm>
            <a:off x="7826842" y="679622"/>
            <a:ext cx="4088296" cy="2135677"/>
          </a:xfrm>
          <a:prstGeom prst="rect">
            <a:avLst/>
          </a:prstGeom>
        </p:spPr>
      </p:pic>
    </p:spTree>
    <p:extLst>
      <p:ext uri="{BB962C8B-B14F-4D97-AF65-F5344CB8AC3E}">
        <p14:creationId xmlns:p14="http://schemas.microsoft.com/office/powerpoint/2010/main" val="1097698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70551"/>
          </a:xfrm>
        </p:spPr>
        <p:txBody>
          <a:bodyPr/>
          <a:lstStyle/>
          <a:p>
            <a:r>
              <a:rPr lang="tr-TR" b="1" dirty="0" smtClean="0">
                <a:solidFill>
                  <a:srgbClr val="FF0000"/>
                </a:solidFill>
              </a:rPr>
              <a:t>22   Sağlık Profesyonelleri</a:t>
            </a:r>
            <a:endParaRPr lang="tr-TR" dirty="0">
              <a:solidFill>
                <a:srgbClr val="FF0000"/>
              </a:solidFill>
            </a:endParaRPr>
          </a:p>
        </p:txBody>
      </p:sp>
      <p:sp>
        <p:nvSpPr>
          <p:cNvPr id="4" name="İçerik Yer Tutucusu 2">
            <a:extLst>
              <a:ext uri="{FF2B5EF4-FFF2-40B4-BE49-F238E27FC236}">
                <a16:creationId xmlns:a16="http://schemas.microsoft.com/office/drawing/2014/main" id="{21CEEEE5-532A-5449-8509-BDB4A25B00FC}"/>
              </a:ext>
            </a:extLst>
          </p:cNvPr>
          <p:cNvSpPr>
            <a:spLocks noGrp="1"/>
          </p:cNvSpPr>
          <p:nvPr>
            <p:ph idx="1"/>
          </p:nvPr>
        </p:nvSpPr>
        <p:spPr>
          <a:xfrm>
            <a:off x="838201" y="1235676"/>
            <a:ext cx="6860058" cy="4941288"/>
          </a:xfrm>
        </p:spPr>
        <p:txBody>
          <a:bodyPr>
            <a:normAutofit fontScale="92500" lnSpcReduction="10000"/>
          </a:bodyPr>
          <a:lstStyle/>
          <a:p>
            <a:pPr marL="0" indent="0">
              <a:buNone/>
            </a:pPr>
            <a:r>
              <a:rPr lang="tr-TR" sz="2400" dirty="0" smtClean="0">
                <a:solidFill>
                  <a:schemeClr val="accent1"/>
                </a:solidFill>
              </a:rPr>
              <a:t>221   </a:t>
            </a:r>
            <a:r>
              <a:rPr lang="tr-TR" sz="2400" dirty="0">
                <a:solidFill>
                  <a:schemeClr val="accent1"/>
                </a:solidFill>
              </a:rPr>
              <a:t>Tıp doktorları</a:t>
            </a:r>
          </a:p>
          <a:p>
            <a:pPr marL="0" indent="0">
              <a:buNone/>
            </a:pPr>
            <a:r>
              <a:rPr lang="tr-TR" sz="2600" b="1" i="1" dirty="0"/>
              <a:t>	</a:t>
            </a:r>
            <a:r>
              <a:rPr lang="tr-TR" sz="2200" i="1" dirty="0" smtClean="0"/>
              <a:t>2211 </a:t>
            </a:r>
            <a:r>
              <a:rPr lang="tr-TR" sz="2200" i="1" dirty="0"/>
              <a:t>Genel tıp doktorları</a:t>
            </a:r>
          </a:p>
          <a:p>
            <a:pPr marL="0" indent="0">
              <a:buNone/>
            </a:pPr>
            <a:r>
              <a:rPr lang="tr-TR" sz="2200" i="1" dirty="0"/>
              <a:t>	</a:t>
            </a:r>
            <a:r>
              <a:rPr lang="tr-TR" sz="2200" i="1" dirty="0" smtClean="0"/>
              <a:t>2212 </a:t>
            </a:r>
            <a:r>
              <a:rPr lang="tr-TR" sz="2200" i="1" dirty="0"/>
              <a:t>Uzman tıp doktorları</a:t>
            </a:r>
          </a:p>
          <a:p>
            <a:pPr marL="0" indent="0">
              <a:buNone/>
            </a:pPr>
            <a:r>
              <a:rPr lang="tr-TR" sz="2400" dirty="0" smtClean="0">
                <a:solidFill>
                  <a:schemeClr val="accent1"/>
                </a:solidFill>
              </a:rPr>
              <a:t>222   Hemşirelik </a:t>
            </a:r>
            <a:r>
              <a:rPr lang="tr-TR" sz="2400" dirty="0">
                <a:solidFill>
                  <a:schemeClr val="accent1"/>
                </a:solidFill>
              </a:rPr>
              <a:t>ve ebelik profesyonelleri</a:t>
            </a:r>
          </a:p>
          <a:p>
            <a:pPr marL="0" indent="0">
              <a:buNone/>
            </a:pPr>
            <a:r>
              <a:rPr lang="tr-TR" i="1" dirty="0"/>
              <a:t>	</a:t>
            </a:r>
            <a:r>
              <a:rPr lang="tr-TR" sz="2200" i="1" dirty="0" smtClean="0"/>
              <a:t>2221 </a:t>
            </a:r>
            <a:r>
              <a:rPr lang="tr-TR" sz="2200" i="1" dirty="0"/>
              <a:t>Hemşirelik profesyonelleri</a:t>
            </a:r>
          </a:p>
          <a:p>
            <a:pPr marL="0" indent="0">
              <a:buNone/>
            </a:pPr>
            <a:r>
              <a:rPr lang="tr-TR" sz="2200" i="1" dirty="0"/>
              <a:t>	</a:t>
            </a:r>
            <a:r>
              <a:rPr lang="tr-TR" sz="2200" i="1" dirty="0" smtClean="0"/>
              <a:t>2222 </a:t>
            </a:r>
            <a:r>
              <a:rPr lang="tr-TR" sz="2200" i="1" dirty="0"/>
              <a:t>Ebelik profesyonelleri</a:t>
            </a:r>
          </a:p>
          <a:p>
            <a:pPr marL="0" indent="0">
              <a:buNone/>
            </a:pPr>
            <a:r>
              <a:rPr lang="tr-TR" sz="2600" dirty="0" smtClean="0">
                <a:solidFill>
                  <a:schemeClr val="accent1"/>
                </a:solidFill>
              </a:rPr>
              <a:t>223   Geleneksel </a:t>
            </a:r>
            <a:r>
              <a:rPr lang="tr-TR" sz="2600" dirty="0">
                <a:solidFill>
                  <a:schemeClr val="accent1"/>
                </a:solidFill>
              </a:rPr>
              <a:t>ve tamamlayıcı tıp profesyonelleri</a:t>
            </a:r>
          </a:p>
          <a:p>
            <a:pPr marL="0" indent="0">
              <a:buNone/>
            </a:pPr>
            <a:r>
              <a:rPr lang="tr-TR" sz="2600" i="1" dirty="0" smtClean="0">
                <a:solidFill>
                  <a:schemeClr val="accent1"/>
                </a:solidFill>
              </a:rPr>
              <a:t>224   </a:t>
            </a:r>
            <a:r>
              <a:rPr lang="tr-TR" sz="2600" i="1" dirty="0" err="1" smtClean="0">
                <a:solidFill>
                  <a:schemeClr val="accent1"/>
                </a:solidFill>
              </a:rPr>
              <a:t>Paramedikal</a:t>
            </a:r>
            <a:r>
              <a:rPr lang="tr-TR" sz="2600" i="1" dirty="0" smtClean="0">
                <a:solidFill>
                  <a:schemeClr val="accent1"/>
                </a:solidFill>
              </a:rPr>
              <a:t> </a:t>
            </a:r>
            <a:r>
              <a:rPr lang="tr-TR" sz="2600" i="1" dirty="0">
                <a:solidFill>
                  <a:schemeClr val="accent1"/>
                </a:solidFill>
              </a:rPr>
              <a:t>uygulayıcılar</a:t>
            </a:r>
            <a:endParaRPr lang="tr-TR" sz="2600" i="1" dirty="0"/>
          </a:p>
          <a:p>
            <a:pPr marL="0" indent="0">
              <a:buNone/>
            </a:pPr>
            <a:r>
              <a:rPr lang="tr-TR" sz="2600" dirty="0" smtClean="0">
                <a:solidFill>
                  <a:schemeClr val="accent1"/>
                </a:solidFill>
              </a:rPr>
              <a:t>225   Veterinerler</a:t>
            </a:r>
            <a:endParaRPr lang="tr-TR" sz="2600" dirty="0">
              <a:solidFill>
                <a:schemeClr val="accent1"/>
              </a:solidFill>
            </a:endParaRPr>
          </a:p>
          <a:p>
            <a:pPr marL="0" indent="0">
              <a:buNone/>
            </a:pPr>
            <a:r>
              <a:rPr lang="tr-TR" sz="2600" dirty="0" smtClean="0">
                <a:solidFill>
                  <a:schemeClr val="accent1"/>
                </a:solidFill>
              </a:rPr>
              <a:t>226   Diğer </a:t>
            </a:r>
            <a:r>
              <a:rPr lang="tr-TR" sz="2600" dirty="0">
                <a:solidFill>
                  <a:schemeClr val="accent1"/>
                </a:solidFill>
              </a:rPr>
              <a:t>sağlık profesyonelleri</a:t>
            </a:r>
          </a:p>
          <a:p>
            <a:pPr marL="0" indent="0">
              <a:buNone/>
            </a:pPr>
            <a:r>
              <a:rPr lang="tr-TR" b="1" i="1" dirty="0"/>
              <a:t>		</a:t>
            </a:r>
            <a:r>
              <a:rPr lang="tr-TR" sz="2400" i="1" dirty="0"/>
              <a:t>2261 Diş hekimleri</a:t>
            </a:r>
          </a:p>
          <a:p>
            <a:pPr marL="0" indent="0">
              <a:buNone/>
            </a:pPr>
            <a:r>
              <a:rPr lang="tr-TR" sz="2400" i="1" dirty="0"/>
              <a:t>		2262 Eczacılar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5" name="Resim 4" descr="kişi, poz, grup, dik içeren bir resim&#10;&#10;Açıklama otomatik olarak oluşturuldu">
            <a:extLst>
              <a:ext uri="{FF2B5EF4-FFF2-40B4-BE49-F238E27FC236}">
                <a16:creationId xmlns:a16="http://schemas.microsoft.com/office/drawing/2014/main" id="{840AC40B-0E2B-BA4F-B5C3-9F809B631520}"/>
              </a:ext>
            </a:extLst>
          </p:cNvPr>
          <p:cNvPicPr>
            <a:picLocks noChangeAspect="1"/>
          </p:cNvPicPr>
          <p:nvPr/>
        </p:nvPicPr>
        <p:blipFill>
          <a:blip r:embed="rId2"/>
          <a:stretch>
            <a:fillRect/>
          </a:stretch>
        </p:blipFill>
        <p:spPr>
          <a:xfrm>
            <a:off x="7537620" y="1905771"/>
            <a:ext cx="4282817" cy="3426254"/>
          </a:xfrm>
          <a:prstGeom prst="rect">
            <a:avLst/>
          </a:prstGeom>
        </p:spPr>
      </p:pic>
    </p:spTree>
    <p:extLst>
      <p:ext uri="{BB962C8B-B14F-4D97-AF65-F5344CB8AC3E}">
        <p14:creationId xmlns:p14="http://schemas.microsoft.com/office/powerpoint/2010/main" val="2353571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CEEEE5-532A-5449-8509-BDB4A25B00FC}"/>
              </a:ext>
            </a:extLst>
          </p:cNvPr>
          <p:cNvSpPr>
            <a:spLocks noGrp="1"/>
          </p:cNvSpPr>
          <p:nvPr>
            <p:ph idx="1"/>
          </p:nvPr>
        </p:nvSpPr>
        <p:spPr>
          <a:xfrm>
            <a:off x="578428" y="1556951"/>
            <a:ext cx="7268114" cy="4799399"/>
          </a:xfrm>
        </p:spPr>
        <p:txBody>
          <a:bodyPr>
            <a:normAutofit/>
          </a:bodyPr>
          <a:lstStyle/>
          <a:p>
            <a:pPr marL="0" indent="0" algn="just">
              <a:buNone/>
            </a:pPr>
            <a:r>
              <a:rPr lang="tr-TR" sz="2400" dirty="0" smtClean="0">
                <a:solidFill>
                  <a:schemeClr val="accent1"/>
                </a:solidFill>
              </a:rPr>
              <a:t>231   Üniversite </a:t>
            </a:r>
            <a:r>
              <a:rPr lang="tr-TR" sz="2400" dirty="0">
                <a:solidFill>
                  <a:schemeClr val="accent1"/>
                </a:solidFill>
              </a:rPr>
              <a:t>ve yükseköğretim öğretim elemanları </a:t>
            </a:r>
            <a:endParaRPr lang="tr-TR" sz="2400" i="1" dirty="0"/>
          </a:p>
          <a:p>
            <a:pPr marL="0" indent="0" algn="just">
              <a:buNone/>
            </a:pPr>
            <a:r>
              <a:rPr lang="tr-TR" sz="2400" dirty="0" smtClean="0">
                <a:solidFill>
                  <a:schemeClr val="accent1"/>
                </a:solidFill>
              </a:rPr>
              <a:t>232   Mesleki </a:t>
            </a:r>
            <a:r>
              <a:rPr lang="tr-TR" sz="2400" dirty="0">
                <a:solidFill>
                  <a:schemeClr val="accent1"/>
                </a:solidFill>
              </a:rPr>
              <a:t>eğitim öğretmenleri</a:t>
            </a:r>
          </a:p>
          <a:p>
            <a:pPr marL="0" indent="0">
              <a:buNone/>
            </a:pPr>
            <a:r>
              <a:rPr lang="tr-TR" sz="2400" dirty="0" smtClean="0">
                <a:solidFill>
                  <a:schemeClr val="accent1"/>
                </a:solidFill>
              </a:rPr>
              <a:t>233   Ortaöğretim  </a:t>
            </a:r>
            <a:r>
              <a:rPr lang="tr-TR" sz="2400" dirty="0">
                <a:solidFill>
                  <a:schemeClr val="accent1"/>
                </a:solidFill>
              </a:rPr>
              <a:t>(ortaokul ve lise) öğretmenleri</a:t>
            </a:r>
          </a:p>
          <a:p>
            <a:pPr marL="0" indent="0">
              <a:buNone/>
            </a:pPr>
            <a:r>
              <a:rPr lang="tr-TR" sz="2400" dirty="0" smtClean="0">
                <a:solidFill>
                  <a:schemeClr val="accent1"/>
                </a:solidFill>
              </a:rPr>
              <a:t>234   İlkokul </a:t>
            </a:r>
            <a:r>
              <a:rPr lang="tr-TR" sz="2400" dirty="0">
                <a:solidFill>
                  <a:schemeClr val="accent1"/>
                </a:solidFill>
              </a:rPr>
              <a:t>ve okul öncesi  öğretmenleri</a:t>
            </a:r>
          </a:p>
          <a:p>
            <a:pPr marL="0" indent="0">
              <a:buNone/>
            </a:pPr>
            <a:r>
              <a:rPr lang="tr-TR" sz="2400" i="1" dirty="0"/>
              <a:t>	</a:t>
            </a:r>
            <a:r>
              <a:rPr lang="tr-TR" sz="2200" i="1" dirty="0" smtClean="0"/>
              <a:t>2341 </a:t>
            </a:r>
            <a:r>
              <a:rPr lang="tr-TR" sz="2200" i="1" dirty="0"/>
              <a:t>İlkokul öğretmenleri</a:t>
            </a:r>
          </a:p>
          <a:p>
            <a:pPr marL="0" indent="0">
              <a:buNone/>
            </a:pPr>
            <a:r>
              <a:rPr lang="tr-TR" sz="2200" i="1" dirty="0"/>
              <a:t>	</a:t>
            </a:r>
            <a:r>
              <a:rPr lang="tr-TR" sz="2200" i="1" dirty="0" smtClean="0"/>
              <a:t>2342 </a:t>
            </a:r>
            <a:r>
              <a:rPr lang="tr-TR" sz="2200" i="1" dirty="0"/>
              <a:t>Okul öncesi öğretmenleri</a:t>
            </a:r>
          </a:p>
          <a:p>
            <a:pPr marL="0" indent="0">
              <a:buNone/>
            </a:pPr>
            <a:r>
              <a:rPr lang="tr-TR" sz="2400" dirty="0" smtClean="0">
                <a:solidFill>
                  <a:schemeClr val="accent1"/>
                </a:solidFill>
              </a:rPr>
              <a:t>235   Eğitim </a:t>
            </a:r>
            <a:r>
              <a:rPr lang="tr-TR" sz="2400" dirty="0">
                <a:solidFill>
                  <a:schemeClr val="accent1"/>
                </a:solidFill>
              </a:rPr>
              <a:t>ile ilgili diğer profesyonel </a:t>
            </a:r>
            <a:r>
              <a:rPr lang="tr-TR" sz="2400" dirty="0" smtClean="0">
                <a:solidFill>
                  <a:schemeClr val="accent1"/>
                </a:solidFill>
              </a:rPr>
              <a:t>meslek mensupları</a:t>
            </a:r>
            <a:endParaRPr lang="tr-TR" sz="2400" dirty="0">
              <a:solidFill>
                <a:schemeClr val="accent1"/>
              </a:solidFill>
            </a:endParaRPr>
          </a:p>
          <a:p>
            <a:pPr marL="0" indent="0">
              <a:buNone/>
            </a:pPr>
            <a:r>
              <a:rPr lang="tr-TR" sz="2200" i="1" dirty="0"/>
              <a:t>	</a:t>
            </a:r>
            <a:r>
              <a:rPr lang="tr-TR" sz="2200" i="1" dirty="0" smtClean="0"/>
              <a:t>2352 </a:t>
            </a:r>
            <a:r>
              <a:rPr lang="tr-TR" sz="2200" i="1" dirty="0"/>
              <a:t>Özel eğitim öğretmenleri</a:t>
            </a:r>
          </a:p>
          <a:p>
            <a:pPr marL="0" indent="0">
              <a:buNone/>
            </a:pPr>
            <a:endParaRPr lang="tr-TR" sz="2000" i="1"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42242DC6-9228-354C-A969-C711D0317253}"/>
              </a:ext>
            </a:extLst>
          </p:cNvPr>
          <p:cNvSpPr>
            <a:spLocks noGrp="1"/>
          </p:cNvSpPr>
          <p:nvPr>
            <p:ph type="sldNum" sz="quarter" idx="12"/>
          </p:nvPr>
        </p:nvSpPr>
        <p:spPr/>
        <p:txBody>
          <a:bodyPr/>
          <a:lstStyle/>
          <a:p>
            <a:fld id="{6E07B497-6590-0C4C-8939-85018B36AFED}" type="slidenum">
              <a:rPr lang="tr-TR" smtClean="0"/>
              <a:t>28</a:t>
            </a:fld>
            <a:endParaRPr lang="tr-TR"/>
          </a:p>
        </p:txBody>
      </p:sp>
      <p:pic>
        <p:nvPicPr>
          <p:cNvPr id="5" name="Resim 4">
            <a:extLst>
              <a:ext uri="{FF2B5EF4-FFF2-40B4-BE49-F238E27FC236}">
                <a16:creationId xmlns:a16="http://schemas.microsoft.com/office/drawing/2014/main" id="{5C406AB9-BE8F-A14A-A8D1-78A09F684EDF}"/>
              </a:ext>
            </a:extLst>
          </p:cNvPr>
          <p:cNvPicPr>
            <a:picLocks noChangeAspect="1"/>
          </p:cNvPicPr>
          <p:nvPr/>
        </p:nvPicPr>
        <p:blipFill>
          <a:blip r:embed="rId2"/>
          <a:stretch>
            <a:fillRect/>
          </a:stretch>
        </p:blipFill>
        <p:spPr>
          <a:xfrm>
            <a:off x="8610600" y="2029190"/>
            <a:ext cx="2857500" cy="2857500"/>
          </a:xfrm>
          <a:prstGeom prst="rect">
            <a:avLst/>
          </a:prstGeom>
        </p:spPr>
      </p:pic>
      <p:sp>
        <p:nvSpPr>
          <p:cNvPr id="6" name="Unvan 1"/>
          <p:cNvSpPr>
            <a:spLocks noGrp="1"/>
          </p:cNvSpPr>
          <p:nvPr>
            <p:ph type="title"/>
          </p:nvPr>
        </p:nvSpPr>
        <p:spPr>
          <a:xfrm>
            <a:off x="838200" y="365125"/>
            <a:ext cx="10515600" cy="870551"/>
          </a:xfrm>
        </p:spPr>
        <p:txBody>
          <a:bodyPr>
            <a:normAutofit fontScale="90000"/>
          </a:bodyPr>
          <a:lstStyle/>
          <a:p>
            <a:r>
              <a:rPr lang="tr-TR" b="1" dirty="0" smtClean="0">
                <a:solidFill>
                  <a:srgbClr val="FF0000"/>
                </a:solidFill>
              </a:rPr>
              <a:t>23   Eğitimle İlgili Profesyonel Meslek Mensupları</a:t>
            </a:r>
            <a:endParaRPr lang="tr-TR" dirty="0">
              <a:solidFill>
                <a:srgbClr val="FF0000"/>
              </a:solidFill>
            </a:endParaRPr>
          </a:p>
        </p:txBody>
      </p:sp>
    </p:spTree>
    <p:extLst>
      <p:ext uri="{BB962C8B-B14F-4D97-AF65-F5344CB8AC3E}">
        <p14:creationId xmlns:p14="http://schemas.microsoft.com/office/powerpoint/2010/main" val="63667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CEEEE5-532A-5449-8509-BDB4A25B00FC}"/>
              </a:ext>
            </a:extLst>
          </p:cNvPr>
          <p:cNvSpPr>
            <a:spLocks noGrp="1"/>
          </p:cNvSpPr>
          <p:nvPr>
            <p:ph idx="1"/>
          </p:nvPr>
        </p:nvSpPr>
        <p:spPr>
          <a:xfrm>
            <a:off x="796637" y="1359243"/>
            <a:ext cx="10818714" cy="4605140"/>
          </a:xfrm>
        </p:spPr>
        <p:txBody>
          <a:bodyPr>
            <a:normAutofit/>
          </a:bodyPr>
          <a:lstStyle/>
          <a:p>
            <a:pPr marL="0" indent="0">
              <a:buNone/>
            </a:pPr>
            <a:r>
              <a:rPr lang="tr-TR" sz="2200" dirty="0" smtClean="0">
                <a:solidFill>
                  <a:schemeClr val="accent1"/>
                </a:solidFill>
              </a:rPr>
              <a:t>241   </a:t>
            </a:r>
            <a:r>
              <a:rPr lang="tr-TR" sz="2200" b="1" dirty="0" smtClean="0">
                <a:solidFill>
                  <a:schemeClr val="accent1"/>
                </a:solidFill>
              </a:rPr>
              <a:t>Finans</a:t>
            </a:r>
            <a:r>
              <a:rPr lang="tr-TR" sz="2200" dirty="0" smtClean="0">
                <a:solidFill>
                  <a:schemeClr val="accent1"/>
                </a:solidFill>
              </a:rPr>
              <a:t> </a:t>
            </a:r>
            <a:r>
              <a:rPr lang="tr-TR" sz="2200" dirty="0">
                <a:solidFill>
                  <a:schemeClr val="accent1"/>
                </a:solidFill>
              </a:rPr>
              <a:t>ile ilgili profesyonel meslek 	mensupları</a:t>
            </a:r>
          </a:p>
          <a:p>
            <a:pPr marL="0" indent="0">
              <a:buNone/>
            </a:pPr>
            <a:r>
              <a:rPr lang="tr-TR" sz="2200" i="1" dirty="0">
                <a:solidFill>
                  <a:schemeClr val="accent1"/>
                </a:solidFill>
              </a:rPr>
              <a:t>	</a:t>
            </a:r>
            <a:r>
              <a:rPr lang="tr-TR" sz="2000" i="1" dirty="0" smtClean="0"/>
              <a:t>2411   Muhasebeciler</a:t>
            </a:r>
            <a:endParaRPr lang="tr-TR" sz="2000" i="1" dirty="0"/>
          </a:p>
          <a:p>
            <a:pPr marL="0" indent="0">
              <a:buNone/>
            </a:pPr>
            <a:r>
              <a:rPr lang="tr-TR" sz="2200" dirty="0" smtClean="0">
                <a:solidFill>
                  <a:schemeClr val="accent1"/>
                </a:solidFill>
              </a:rPr>
              <a:t>242   </a:t>
            </a:r>
            <a:r>
              <a:rPr lang="tr-TR" sz="2200" b="1" dirty="0" smtClean="0">
                <a:solidFill>
                  <a:schemeClr val="accent1"/>
                </a:solidFill>
              </a:rPr>
              <a:t>Yönetim</a:t>
            </a:r>
            <a:r>
              <a:rPr lang="tr-TR" sz="2200" dirty="0" smtClean="0">
                <a:solidFill>
                  <a:schemeClr val="accent1"/>
                </a:solidFill>
              </a:rPr>
              <a:t> </a:t>
            </a:r>
            <a:r>
              <a:rPr lang="tr-TR" sz="2200" dirty="0">
                <a:solidFill>
                  <a:schemeClr val="accent1"/>
                </a:solidFill>
              </a:rPr>
              <a:t>ile ilgili profesyonel meslek </a:t>
            </a:r>
            <a:r>
              <a:rPr lang="tr-TR" sz="2200" dirty="0" smtClean="0">
                <a:solidFill>
                  <a:schemeClr val="accent1"/>
                </a:solidFill>
              </a:rPr>
              <a:t>mensupları</a:t>
            </a:r>
            <a:endParaRPr lang="tr-TR" sz="2200" dirty="0">
              <a:solidFill>
                <a:schemeClr val="accent1"/>
              </a:solidFill>
            </a:endParaRPr>
          </a:p>
          <a:p>
            <a:pPr marL="0" indent="0">
              <a:buNone/>
            </a:pPr>
            <a:r>
              <a:rPr lang="tr-TR" sz="2000" i="1" dirty="0"/>
              <a:t>	</a:t>
            </a:r>
            <a:r>
              <a:rPr lang="tr-TR" sz="2000" i="1" dirty="0" smtClean="0"/>
              <a:t>2424   Personel </a:t>
            </a:r>
            <a:r>
              <a:rPr lang="tr-TR" sz="2000" i="1" dirty="0"/>
              <a:t>eğitimi ve eleman 	yetiştirme ile ilgili profesyonel meslek mensupları</a:t>
            </a:r>
            <a:endParaRPr lang="tr-TR" sz="2000" dirty="0">
              <a:solidFill>
                <a:schemeClr val="accent1"/>
              </a:solidFill>
            </a:endParaRPr>
          </a:p>
          <a:p>
            <a:pPr marL="0" indent="0">
              <a:buNone/>
            </a:pPr>
            <a:r>
              <a:rPr lang="tr-TR" sz="2200" dirty="0" smtClean="0">
                <a:solidFill>
                  <a:schemeClr val="accent1"/>
                </a:solidFill>
              </a:rPr>
              <a:t>243   </a:t>
            </a:r>
            <a:r>
              <a:rPr lang="tr-TR" sz="2200" b="1" dirty="0" smtClean="0">
                <a:solidFill>
                  <a:schemeClr val="accent1"/>
                </a:solidFill>
              </a:rPr>
              <a:t>Satış</a:t>
            </a:r>
            <a:r>
              <a:rPr lang="tr-TR" sz="2200" b="1" dirty="0">
                <a:solidFill>
                  <a:schemeClr val="accent1"/>
                </a:solidFill>
              </a:rPr>
              <a:t>, pazarlama ve halkla ilişkiler </a:t>
            </a:r>
            <a:r>
              <a:rPr lang="tr-TR" sz="2200" dirty="0">
                <a:solidFill>
                  <a:schemeClr val="accent1"/>
                </a:solidFill>
              </a:rPr>
              <a:t>ile </a:t>
            </a:r>
            <a:r>
              <a:rPr lang="tr-TR" sz="2200" dirty="0" smtClean="0">
                <a:solidFill>
                  <a:schemeClr val="accent1"/>
                </a:solidFill>
              </a:rPr>
              <a:t>ilgili </a:t>
            </a:r>
            <a:r>
              <a:rPr lang="tr-TR" sz="2200" dirty="0">
                <a:solidFill>
                  <a:schemeClr val="accent1"/>
                </a:solidFill>
              </a:rPr>
              <a:t>profesyonel meslek mensupları</a:t>
            </a:r>
          </a:p>
          <a:p>
            <a:pPr marL="0" indent="0">
              <a:buNone/>
            </a:pPr>
            <a:r>
              <a:rPr lang="tr-TR" sz="2000" i="1" dirty="0"/>
              <a:t>	</a:t>
            </a:r>
            <a:r>
              <a:rPr lang="tr-TR" sz="2000" i="1" dirty="0" smtClean="0"/>
              <a:t>2433   Teknik </a:t>
            </a:r>
            <a:r>
              <a:rPr lang="tr-TR" sz="2000" i="1" dirty="0"/>
              <a:t>ve medikal satışlar ile ilgili </a:t>
            </a:r>
            <a:r>
              <a:rPr lang="tr-TR" sz="2000" i="1" dirty="0" smtClean="0"/>
              <a:t>profesyonel </a:t>
            </a:r>
            <a:r>
              <a:rPr lang="tr-TR" sz="2000" i="1" dirty="0"/>
              <a:t>meslek mensupları (BİT hariç)</a:t>
            </a:r>
          </a:p>
          <a:p>
            <a:pPr marL="0" indent="0">
              <a:buNone/>
            </a:pPr>
            <a:r>
              <a:rPr lang="tr-TR" sz="2200" i="1" dirty="0"/>
              <a:t>	</a:t>
            </a: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42242DC6-9228-354C-A969-C711D0317253}"/>
              </a:ext>
            </a:extLst>
          </p:cNvPr>
          <p:cNvSpPr>
            <a:spLocks noGrp="1"/>
          </p:cNvSpPr>
          <p:nvPr>
            <p:ph type="sldNum" sz="quarter" idx="12"/>
          </p:nvPr>
        </p:nvSpPr>
        <p:spPr/>
        <p:txBody>
          <a:bodyPr/>
          <a:lstStyle/>
          <a:p>
            <a:fld id="{6E07B497-6590-0C4C-8939-85018B36AFED}" type="slidenum">
              <a:rPr lang="tr-TR" smtClean="0"/>
              <a:t>29</a:t>
            </a:fld>
            <a:endParaRPr lang="tr-TR"/>
          </a:p>
        </p:txBody>
      </p:sp>
      <p:pic>
        <p:nvPicPr>
          <p:cNvPr id="5" name="Resim 4" descr="kişi, iç mekan, tablo, oturma içeren bir resim&#10;&#10;Açıklama otomatik olarak oluşturuldu">
            <a:extLst>
              <a:ext uri="{FF2B5EF4-FFF2-40B4-BE49-F238E27FC236}">
                <a16:creationId xmlns:a16="http://schemas.microsoft.com/office/drawing/2014/main" id="{6A213FFD-7597-1341-8FD8-67AE9D4A22F7}"/>
              </a:ext>
            </a:extLst>
          </p:cNvPr>
          <p:cNvPicPr>
            <a:picLocks noChangeAspect="1"/>
          </p:cNvPicPr>
          <p:nvPr/>
        </p:nvPicPr>
        <p:blipFill>
          <a:blip r:embed="rId2"/>
          <a:stretch>
            <a:fillRect/>
          </a:stretch>
        </p:blipFill>
        <p:spPr>
          <a:xfrm>
            <a:off x="4584357" y="4214258"/>
            <a:ext cx="3714314" cy="2228589"/>
          </a:xfrm>
          <a:prstGeom prst="rect">
            <a:avLst/>
          </a:prstGeom>
        </p:spPr>
      </p:pic>
      <p:sp>
        <p:nvSpPr>
          <p:cNvPr id="6" name="Unvan 1"/>
          <p:cNvSpPr>
            <a:spLocks noGrp="1"/>
          </p:cNvSpPr>
          <p:nvPr>
            <p:ph type="title"/>
          </p:nvPr>
        </p:nvSpPr>
        <p:spPr>
          <a:xfrm>
            <a:off x="838200" y="365125"/>
            <a:ext cx="10515600" cy="870551"/>
          </a:xfrm>
        </p:spPr>
        <p:txBody>
          <a:bodyPr>
            <a:normAutofit/>
          </a:bodyPr>
          <a:lstStyle/>
          <a:p>
            <a:r>
              <a:rPr lang="tr-TR" sz="3600" b="1" dirty="0" smtClean="0">
                <a:solidFill>
                  <a:srgbClr val="FF0000"/>
                </a:solidFill>
              </a:rPr>
              <a:t>24   İş ve yönetim ile ilgili Profesyonel Meslek Mensupları</a:t>
            </a:r>
            <a:endParaRPr lang="tr-TR" sz="3600" dirty="0">
              <a:solidFill>
                <a:srgbClr val="FF0000"/>
              </a:solidFill>
            </a:endParaRPr>
          </a:p>
        </p:txBody>
      </p:sp>
    </p:spTree>
    <p:extLst>
      <p:ext uri="{BB962C8B-B14F-4D97-AF65-F5344CB8AC3E}">
        <p14:creationId xmlns:p14="http://schemas.microsoft.com/office/powerpoint/2010/main" val="362320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B97444-8482-2140-8A4A-4848E93661BC}"/>
              </a:ext>
            </a:extLst>
          </p:cNvPr>
          <p:cNvSpPr>
            <a:spLocks noGrp="1"/>
          </p:cNvSpPr>
          <p:nvPr>
            <p:ph type="title"/>
          </p:nvPr>
        </p:nvSpPr>
        <p:spPr>
          <a:xfrm>
            <a:off x="838200" y="365125"/>
            <a:ext cx="10515600" cy="909493"/>
          </a:xfrm>
        </p:spPr>
        <p:txBody>
          <a:bodyPr/>
          <a:lstStyle/>
          <a:p>
            <a:pPr algn="ctr"/>
            <a:r>
              <a:rPr lang="tr-TR" b="1" dirty="0">
                <a:solidFill>
                  <a:srgbClr val="FF0000"/>
                </a:solidFill>
                <a:latin typeface="Arial Black" panose="020B0A04020102020204" pitchFamily="34" charset="0"/>
              </a:rPr>
              <a:t>1. Meslek Sınıflandırması</a:t>
            </a:r>
            <a:endParaRPr lang="tr-TR" b="1" dirty="0">
              <a:latin typeface="Arial Black" panose="020B0A04020102020204" pitchFamily="34" charset="0"/>
            </a:endParaRPr>
          </a:p>
        </p:txBody>
      </p:sp>
      <p:sp>
        <p:nvSpPr>
          <p:cNvPr id="3" name="İçerik Yer Tutucusu 2">
            <a:extLst>
              <a:ext uri="{FF2B5EF4-FFF2-40B4-BE49-F238E27FC236}">
                <a16:creationId xmlns:a16="http://schemas.microsoft.com/office/drawing/2014/main" id="{891C0B13-F0CB-1149-9662-2DCD4E9DAC92}"/>
              </a:ext>
            </a:extLst>
          </p:cNvPr>
          <p:cNvSpPr>
            <a:spLocks noGrp="1"/>
          </p:cNvSpPr>
          <p:nvPr>
            <p:ph idx="1"/>
          </p:nvPr>
        </p:nvSpPr>
        <p:spPr>
          <a:xfrm>
            <a:off x="838200" y="1483879"/>
            <a:ext cx="10515600" cy="4351338"/>
          </a:xfrm>
        </p:spPr>
        <p:txBody>
          <a:bodyPr>
            <a:normAutofit/>
          </a:bodyPr>
          <a:lstStyle/>
          <a:p>
            <a:pPr marL="1080000" indent="-540000" algn="just">
              <a:spcBef>
                <a:spcPts val="1200"/>
              </a:spcBef>
              <a:buFont typeface="Wingdings" panose="05000000000000000000" pitchFamily="2" charset="2"/>
              <a:buChar char="q"/>
            </a:pPr>
            <a:r>
              <a:rPr lang="tr-TR" sz="2400" dirty="0" smtClean="0">
                <a:latin typeface="Cambria" panose="02040503050406030204" pitchFamily="18" charset="0"/>
              </a:rPr>
              <a:t>Meslekleri </a:t>
            </a:r>
            <a:r>
              <a:rPr lang="tr-TR" sz="2400" dirty="0" smtClean="0">
                <a:latin typeface="Cambria" panose="02040503050406030204" pitchFamily="18" charset="0"/>
              </a:rPr>
              <a:t>sistematik bir biçimde düzenlemek</a:t>
            </a:r>
          </a:p>
          <a:p>
            <a:pPr marL="1080000" indent="-540000" algn="just">
              <a:spcBef>
                <a:spcPts val="1200"/>
              </a:spcBef>
              <a:buFont typeface="Wingdings" panose="05000000000000000000" pitchFamily="2" charset="2"/>
              <a:buChar char="q"/>
            </a:pPr>
            <a:r>
              <a:rPr lang="tr-TR" sz="2400" dirty="0" smtClean="0">
                <a:latin typeface="Cambria" panose="02040503050406030204" pitchFamily="18" charset="0"/>
              </a:rPr>
              <a:t>Meslekler ve pozisyonlar hakkında </a:t>
            </a:r>
            <a:r>
              <a:rPr lang="tr-TR" sz="2400" dirty="0">
                <a:latin typeface="Cambria" panose="02040503050406030204" pitchFamily="18" charset="0"/>
              </a:rPr>
              <a:t>bilgi </a:t>
            </a:r>
            <a:r>
              <a:rPr lang="tr-TR" sz="2400" dirty="0" smtClean="0">
                <a:latin typeface="Cambria" panose="02040503050406030204" pitchFamily="18" charset="0"/>
              </a:rPr>
              <a:t>sunmak.</a:t>
            </a:r>
            <a:endParaRPr lang="tr-TR" sz="2400" dirty="0">
              <a:latin typeface="Cambria" panose="02040503050406030204" pitchFamily="18" charset="0"/>
            </a:endParaRPr>
          </a:p>
          <a:p>
            <a:pPr marL="0" indent="0" algn="just">
              <a:spcBef>
                <a:spcPts val="2400"/>
              </a:spcBef>
              <a:buNone/>
            </a:pPr>
            <a:r>
              <a:rPr lang="tr-TR" sz="2400" dirty="0">
                <a:latin typeface="Cambria" panose="02040503050406030204" pitchFamily="18" charset="0"/>
              </a:rPr>
              <a:t>İki ana kısımdan oluşmaktadır:</a:t>
            </a:r>
          </a:p>
          <a:p>
            <a:pPr marL="1080000" lvl="1" indent="-457200">
              <a:lnSpc>
                <a:spcPct val="80000"/>
              </a:lnSpc>
              <a:spcBef>
                <a:spcPts val="1200"/>
              </a:spcBef>
              <a:spcAft>
                <a:spcPts val="600"/>
              </a:spcAft>
              <a:buClr>
                <a:srgbClr val="FF3300"/>
              </a:buClr>
              <a:buFont typeface="+mj-lt"/>
              <a:buAutoNum type="arabicPeriod"/>
            </a:pPr>
            <a:r>
              <a:rPr lang="tr-TR" altLang="tr-TR" b="1" dirty="0" smtClean="0">
                <a:solidFill>
                  <a:srgbClr val="3333CC"/>
                </a:solidFill>
                <a:latin typeface="Cambria" panose="02040503050406030204" pitchFamily="18" charset="0"/>
              </a:rPr>
              <a:t>Açıklayıcı Ana Kısım</a:t>
            </a:r>
            <a:r>
              <a:rPr lang="tr-TR" altLang="tr-TR" b="1" dirty="0" smtClean="0">
                <a:latin typeface="Cambria" panose="02040503050406030204" pitchFamily="18" charset="0"/>
              </a:rPr>
              <a:t>:  </a:t>
            </a:r>
            <a:r>
              <a:rPr lang="tr-TR" altLang="tr-TR" dirty="0">
                <a:latin typeface="Cambria" panose="02040503050406030204" pitchFamily="18" charset="0"/>
              </a:rPr>
              <a:t>Meslek </a:t>
            </a:r>
            <a:r>
              <a:rPr lang="tr-TR" altLang="tr-TR" dirty="0" smtClean="0">
                <a:latin typeface="Cambria" panose="02040503050406030204" pitchFamily="18" charset="0"/>
              </a:rPr>
              <a:t>ve </a:t>
            </a:r>
            <a:r>
              <a:rPr lang="tr-TR" altLang="tr-TR" dirty="0">
                <a:latin typeface="Cambria" panose="02040503050406030204" pitchFamily="18" charset="0"/>
              </a:rPr>
              <a:t>meslek gruplarının başlıklarından oluşan kısımdır. Ana başlıklarda tanımlanan grupların görev ve sorumluluklarını da içerir. </a:t>
            </a:r>
            <a:endParaRPr lang="tr-TR" altLang="tr-TR" dirty="0">
              <a:solidFill>
                <a:srgbClr val="1F1A17"/>
              </a:solidFill>
              <a:latin typeface="Cambria" panose="02040503050406030204" pitchFamily="18" charset="0"/>
            </a:endParaRPr>
          </a:p>
          <a:p>
            <a:pPr marL="1080000" lvl="1" indent="-457200">
              <a:lnSpc>
                <a:spcPct val="80000"/>
              </a:lnSpc>
              <a:spcBef>
                <a:spcPts val="1200"/>
              </a:spcBef>
              <a:spcAft>
                <a:spcPts val="600"/>
              </a:spcAft>
              <a:buClr>
                <a:srgbClr val="FF3300"/>
              </a:buClr>
              <a:buFont typeface="+mj-lt"/>
              <a:buAutoNum type="arabicPeriod"/>
            </a:pPr>
            <a:r>
              <a:rPr lang="tr-TR" altLang="tr-TR" b="1" dirty="0" smtClean="0">
                <a:solidFill>
                  <a:srgbClr val="3333CC"/>
                </a:solidFill>
                <a:latin typeface="Cambria" panose="02040503050406030204" pitchFamily="18" charset="0"/>
              </a:rPr>
              <a:t>Sınıflandırma Sistemi</a:t>
            </a:r>
            <a:r>
              <a:rPr lang="tr-TR" altLang="tr-TR" b="1" dirty="0" smtClean="0">
                <a:latin typeface="Cambria" panose="02040503050406030204" pitchFamily="18" charset="0"/>
              </a:rPr>
              <a:t>: </a:t>
            </a:r>
            <a:r>
              <a:rPr lang="tr-TR" altLang="tr-TR" dirty="0">
                <a:solidFill>
                  <a:srgbClr val="1F1A17"/>
                </a:solidFill>
                <a:latin typeface="Cambria" panose="02040503050406030204" pitchFamily="18" charset="0"/>
              </a:rPr>
              <a:t>Meslek gruplarının ayrıntılarını içeren kısımdır. </a:t>
            </a:r>
            <a:endParaRPr lang="en-US" altLang="tr-TR" dirty="0">
              <a:solidFill>
                <a:srgbClr val="1F1A17"/>
              </a:solidFill>
              <a:latin typeface="Cambria" panose="02040503050406030204" pitchFamily="18" charset="0"/>
            </a:endParaRPr>
          </a:p>
        </p:txBody>
      </p:sp>
      <p:sp>
        <p:nvSpPr>
          <p:cNvPr id="4" name="Slayt Numarası Yer Tutucusu 3">
            <a:extLst>
              <a:ext uri="{FF2B5EF4-FFF2-40B4-BE49-F238E27FC236}">
                <a16:creationId xmlns:a16="http://schemas.microsoft.com/office/drawing/2014/main" id="{C2E1841B-4F0A-A441-B5BA-C9FBDE76085B}"/>
              </a:ext>
            </a:extLst>
          </p:cNvPr>
          <p:cNvSpPr>
            <a:spLocks noGrp="1"/>
          </p:cNvSpPr>
          <p:nvPr>
            <p:ph type="sldNum" sz="quarter" idx="12"/>
          </p:nvPr>
        </p:nvSpPr>
        <p:spPr/>
        <p:txBody>
          <a:bodyPr/>
          <a:lstStyle/>
          <a:p>
            <a:fld id="{6E07B497-6590-0C4C-8939-85018B36AFED}" type="slidenum">
              <a:rPr lang="tr-TR" smtClean="0"/>
              <a:t>3</a:t>
            </a:fld>
            <a:endParaRPr lang="tr-TR"/>
          </a:p>
        </p:txBody>
      </p:sp>
    </p:spTree>
    <p:extLst>
      <p:ext uri="{BB962C8B-B14F-4D97-AF65-F5344CB8AC3E}">
        <p14:creationId xmlns:p14="http://schemas.microsoft.com/office/powerpoint/2010/main" val="331931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CEEEE5-532A-5449-8509-BDB4A25B00FC}"/>
              </a:ext>
            </a:extLst>
          </p:cNvPr>
          <p:cNvSpPr>
            <a:spLocks noGrp="1"/>
          </p:cNvSpPr>
          <p:nvPr>
            <p:ph idx="1"/>
          </p:nvPr>
        </p:nvSpPr>
        <p:spPr>
          <a:xfrm>
            <a:off x="788506" y="1507524"/>
            <a:ext cx="7329883" cy="4456858"/>
          </a:xfrm>
        </p:spPr>
        <p:txBody>
          <a:bodyPr>
            <a:normAutofit/>
          </a:bodyPr>
          <a:lstStyle/>
          <a:p>
            <a:pPr marL="0" indent="0">
              <a:buNone/>
            </a:pPr>
            <a:r>
              <a:rPr lang="tr-TR" sz="2400" dirty="0" smtClean="0">
                <a:solidFill>
                  <a:schemeClr val="accent1"/>
                </a:solidFill>
              </a:rPr>
              <a:t>251   Yazılım </a:t>
            </a:r>
            <a:r>
              <a:rPr lang="tr-TR" sz="2400" dirty="0">
                <a:solidFill>
                  <a:schemeClr val="accent1"/>
                </a:solidFill>
              </a:rPr>
              <a:t>ve uygulama geliştiricileri ve analistleri</a:t>
            </a:r>
          </a:p>
          <a:p>
            <a:pPr marL="0" indent="0">
              <a:buNone/>
            </a:pPr>
            <a:r>
              <a:rPr lang="tr-TR" sz="2200" i="1" dirty="0"/>
              <a:t>	</a:t>
            </a:r>
            <a:r>
              <a:rPr lang="tr-TR" sz="2200" i="1" dirty="0" smtClean="0"/>
              <a:t>2513 </a:t>
            </a:r>
            <a:r>
              <a:rPr lang="tr-TR" sz="2200" i="1" dirty="0"/>
              <a:t>Web ve çoklu ortam geliştiricileri</a:t>
            </a:r>
          </a:p>
          <a:p>
            <a:pPr marL="0" indent="0">
              <a:buNone/>
            </a:pPr>
            <a:r>
              <a:rPr lang="tr-TR" sz="2400" dirty="0" smtClean="0">
                <a:solidFill>
                  <a:schemeClr val="accent1"/>
                </a:solidFill>
              </a:rPr>
              <a:t>252   Veri </a:t>
            </a:r>
            <a:r>
              <a:rPr lang="tr-TR" sz="2400" dirty="0">
                <a:solidFill>
                  <a:schemeClr val="accent1"/>
                </a:solidFill>
              </a:rPr>
              <a:t>tabanı ve bilgisayar ağları ile ilgili profesyonel meslek mensupları</a:t>
            </a:r>
          </a:p>
          <a:p>
            <a:pPr marL="0" indent="0">
              <a:buNone/>
            </a:pPr>
            <a:r>
              <a:rPr lang="tr-TR" sz="2200" i="1" dirty="0"/>
              <a:t>	</a:t>
            </a:r>
            <a:r>
              <a:rPr lang="tr-TR" sz="2200" i="1" dirty="0" smtClean="0"/>
              <a:t>2521 </a:t>
            </a:r>
            <a:r>
              <a:rPr lang="tr-TR" sz="2200" i="1" dirty="0"/>
              <a:t>Veri tabanı tasarımcıları ve yöneticileri</a:t>
            </a:r>
          </a:p>
          <a:p>
            <a:pPr marL="0" indent="0">
              <a:buNone/>
            </a:pPr>
            <a:r>
              <a:rPr lang="tr-TR" sz="2200" i="1" dirty="0"/>
              <a:t>	</a:t>
            </a:r>
            <a:r>
              <a:rPr lang="tr-TR" sz="2200" i="1" dirty="0" smtClean="0"/>
              <a:t>2522 </a:t>
            </a:r>
            <a:r>
              <a:rPr lang="tr-TR" sz="2200" i="1" dirty="0"/>
              <a:t>Sistem yöneticileri</a:t>
            </a:r>
          </a:p>
          <a:p>
            <a:pPr marL="0" indent="0">
              <a:buNone/>
            </a:pPr>
            <a:r>
              <a:rPr lang="tr-TR" sz="2200" i="1" dirty="0"/>
              <a:t>	</a:t>
            </a:r>
            <a:r>
              <a:rPr lang="tr-TR" sz="2200" i="1" dirty="0" smtClean="0"/>
              <a:t>2523 </a:t>
            </a:r>
            <a:r>
              <a:rPr lang="tr-TR" sz="2200" i="1" dirty="0"/>
              <a:t>Bilgisayar ağları ile ilgili profesyonel meslek mensupları </a:t>
            </a:r>
          </a:p>
          <a:p>
            <a:pPr marL="0" indent="0">
              <a:buNone/>
            </a:pPr>
            <a:r>
              <a:rPr lang="tr-TR" sz="2200" i="1" dirty="0"/>
              <a:t>	</a:t>
            </a:r>
            <a:r>
              <a:rPr lang="tr-TR" sz="2200" i="1" dirty="0" smtClean="0"/>
              <a:t>2529 </a:t>
            </a:r>
            <a:r>
              <a:rPr lang="tr-TR" sz="2200" i="1" dirty="0"/>
              <a:t>Başka yerde sınıflandırılmamış veri tabanı ve bilgisayar ağları ile ilgili profesyonel meslek mensupları</a:t>
            </a:r>
            <a:endParaRPr lang="tr-TR" sz="2200"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42242DC6-9228-354C-A969-C711D0317253}"/>
              </a:ext>
            </a:extLst>
          </p:cNvPr>
          <p:cNvSpPr>
            <a:spLocks noGrp="1"/>
          </p:cNvSpPr>
          <p:nvPr>
            <p:ph type="sldNum" sz="quarter" idx="12"/>
          </p:nvPr>
        </p:nvSpPr>
        <p:spPr/>
        <p:txBody>
          <a:bodyPr/>
          <a:lstStyle/>
          <a:p>
            <a:fld id="{6E07B497-6590-0C4C-8939-85018B36AFED}" type="slidenum">
              <a:rPr lang="tr-TR" smtClean="0"/>
              <a:t>30</a:t>
            </a:fld>
            <a:endParaRPr lang="tr-TR"/>
          </a:p>
        </p:txBody>
      </p:sp>
      <p:pic>
        <p:nvPicPr>
          <p:cNvPr id="8" name="Resim 7">
            <a:extLst>
              <a:ext uri="{FF2B5EF4-FFF2-40B4-BE49-F238E27FC236}">
                <a16:creationId xmlns:a16="http://schemas.microsoft.com/office/drawing/2014/main" id="{5B4FD366-5819-0E4C-9C02-91F51130CA84}"/>
              </a:ext>
            </a:extLst>
          </p:cNvPr>
          <p:cNvPicPr>
            <a:picLocks noChangeAspect="1"/>
          </p:cNvPicPr>
          <p:nvPr/>
        </p:nvPicPr>
        <p:blipFill>
          <a:blip r:embed="rId2"/>
          <a:stretch>
            <a:fillRect/>
          </a:stretch>
        </p:blipFill>
        <p:spPr>
          <a:xfrm>
            <a:off x="8118389" y="2373528"/>
            <a:ext cx="3683000" cy="2209800"/>
          </a:xfrm>
          <a:prstGeom prst="rect">
            <a:avLst/>
          </a:prstGeom>
        </p:spPr>
      </p:pic>
      <p:sp>
        <p:nvSpPr>
          <p:cNvPr id="5" name="Unvan 1"/>
          <p:cNvSpPr>
            <a:spLocks noGrp="1"/>
          </p:cNvSpPr>
          <p:nvPr>
            <p:ph type="title"/>
          </p:nvPr>
        </p:nvSpPr>
        <p:spPr>
          <a:xfrm>
            <a:off x="553994" y="340412"/>
            <a:ext cx="11135497" cy="870551"/>
          </a:xfrm>
        </p:spPr>
        <p:txBody>
          <a:bodyPr>
            <a:noAutofit/>
          </a:bodyPr>
          <a:lstStyle/>
          <a:p>
            <a:pPr algn="ctr"/>
            <a:r>
              <a:rPr lang="tr-TR" sz="3600" b="1" dirty="0" smtClean="0">
                <a:solidFill>
                  <a:srgbClr val="FF0000"/>
                </a:solidFill>
              </a:rPr>
              <a:t>25 </a:t>
            </a:r>
            <a:r>
              <a:rPr lang="tr-TR" sz="3600" b="1" dirty="0">
                <a:solidFill>
                  <a:srgbClr val="FF0000"/>
                </a:solidFill>
              </a:rPr>
              <a:t>Bilgi ve </a:t>
            </a:r>
            <a:r>
              <a:rPr lang="tr-TR" sz="3600" b="1" dirty="0" smtClean="0">
                <a:solidFill>
                  <a:srgbClr val="FF0000"/>
                </a:solidFill>
              </a:rPr>
              <a:t>İletişim Teknolojisi İle İlgili Profesyonel Meslek Mensupları</a:t>
            </a:r>
            <a:endParaRPr lang="tr-TR" sz="3600" dirty="0">
              <a:solidFill>
                <a:srgbClr val="FF0000"/>
              </a:solidFill>
            </a:endParaRPr>
          </a:p>
        </p:txBody>
      </p:sp>
    </p:spTree>
    <p:extLst>
      <p:ext uri="{BB962C8B-B14F-4D97-AF65-F5344CB8AC3E}">
        <p14:creationId xmlns:p14="http://schemas.microsoft.com/office/powerpoint/2010/main" val="3185289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CEEEE5-532A-5449-8509-BDB4A25B00FC}"/>
              </a:ext>
            </a:extLst>
          </p:cNvPr>
          <p:cNvSpPr>
            <a:spLocks noGrp="1"/>
          </p:cNvSpPr>
          <p:nvPr>
            <p:ph idx="1"/>
          </p:nvPr>
        </p:nvSpPr>
        <p:spPr>
          <a:xfrm>
            <a:off x="838200" y="1396314"/>
            <a:ext cx="10627760" cy="4716809"/>
          </a:xfrm>
        </p:spPr>
        <p:txBody>
          <a:bodyPr>
            <a:normAutofit fontScale="40000" lnSpcReduction="20000"/>
          </a:bodyPr>
          <a:lstStyle/>
          <a:p>
            <a:pPr marL="0" indent="0" algn="just">
              <a:spcBef>
                <a:spcPts val="600"/>
              </a:spcBef>
              <a:buNone/>
            </a:pPr>
            <a:r>
              <a:rPr lang="tr-TR" sz="4900" dirty="0" smtClean="0">
                <a:solidFill>
                  <a:schemeClr val="accent1"/>
                </a:solidFill>
              </a:rPr>
              <a:t>261   Hukuk </a:t>
            </a:r>
            <a:r>
              <a:rPr lang="tr-TR" sz="4900" dirty="0">
                <a:solidFill>
                  <a:schemeClr val="accent1"/>
                </a:solidFill>
              </a:rPr>
              <a:t>ile ilgili profesyonel meslek mensupları</a:t>
            </a:r>
          </a:p>
          <a:p>
            <a:pPr marL="0" indent="0" algn="just">
              <a:spcBef>
                <a:spcPts val="600"/>
              </a:spcBef>
              <a:buNone/>
            </a:pPr>
            <a:r>
              <a:rPr lang="tr-TR" sz="4900" i="1" dirty="0"/>
              <a:t>	</a:t>
            </a:r>
            <a:r>
              <a:rPr lang="tr-TR" sz="4900" i="1" dirty="0" smtClean="0"/>
              <a:t>2611 </a:t>
            </a:r>
            <a:r>
              <a:rPr lang="tr-TR" sz="4900" i="1" dirty="0"/>
              <a:t>Avukatlar ve savcılar</a:t>
            </a:r>
          </a:p>
          <a:p>
            <a:pPr marL="0" indent="0" algn="just">
              <a:spcBef>
                <a:spcPts val="600"/>
              </a:spcBef>
              <a:buNone/>
            </a:pPr>
            <a:r>
              <a:rPr lang="tr-TR" sz="4900" i="1" dirty="0"/>
              <a:t>	</a:t>
            </a:r>
            <a:r>
              <a:rPr lang="tr-TR" sz="4900" i="1" dirty="0" smtClean="0"/>
              <a:t>2612 </a:t>
            </a:r>
            <a:r>
              <a:rPr lang="tr-TR" sz="4900" i="1" dirty="0"/>
              <a:t>Hakimler</a:t>
            </a:r>
          </a:p>
          <a:p>
            <a:pPr marL="0" indent="0" algn="just">
              <a:spcBef>
                <a:spcPts val="600"/>
              </a:spcBef>
              <a:buNone/>
            </a:pPr>
            <a:r>
              <a:rPr lang="tr-TR" sz="4900" dirty="0" smtClean="0">
                <a:solidFill>
                  <a:schemeClr val="accent1"/>
                </a:solidFill>
              </a:rPr>
              <a:t>262   Kütüphaneciler</a:t>
            </a:r>
            <a:r>
              <a:rPr lang="tr-TR" sz="4900" dirty="0">
                <a:solidFill>
                  <a:schemeClr val="accent1"/>
                </a:solidFill>
              </a:rPr>
              <a:t>, arşivciler ve küratörler</a:t>
            </a:r>
          </a:p>
          <a:p>
            <a:pPr marL="0" indent="0" algn="just">
              <a:spcBef>
                <a:spcPts val="600"/>
              </a:spcBef>
              <a:buNone/>
            </a:pPr>
            <a:r>
              <a:rPr lang="tr-TR" sz="4900" dirty="0" smtClean="0">
                <a:solidFill>
                  <a:schemeClr val="accent1"/>
                </a:solidFill>
              </a:rPr>
              <a:t>263   Sosyal </a:t>
            </a:r>
            <a:r>
              <a:rPr lang="tr-TR" sz="4900" dirty="0">
                <a:solidFill>
                  <a:schemeClr val="accent1"/>
                </a:solidFill>
              </a:rPr>
              <a:t>ve din ile ilgili profesyonel meslek mensupları</a:t>
            </a:r>
          </a:p>
          <a:p>
            <a:pPr marL="0" indent="0">
              <a:spcBef>
                <a:spcPts val="600"/>
              </a:spcBef>
              <a:buNone/>
            </a:pPr>
            <a:r>
              <a:rPr lang="tr-TR" sz="4900" i="1" dirty="0"/>
              <a:t>	</a:t>
            </a:r>
            <a:r>
              <a:rPr lang="tr-TR" sz="4900" i="1" dirty="0" smtClean="0"/>
              <a:t>2631 </a:t>
            </a:r>
            <a:r>
              <a:rPr lang="tr-TR" sz="4900" i="1" dirty="0"/>
              <a:t>Ekonomistler</a:t>
            </a:r>
          </a:p>
          <a:p>
            <a:pPr marL="0" indent="0">
              <a:spcBef>
                <a:spcPts val="600"/>
              </a:spcBef>
              <a:buNone/>
            </a:pPr>
            <a:r>
              <a:rPr lang="tr-TR" sz="4900" i="1" dirty="0"/>
              <a:t>	</a:t>
            </a:r>
            <a:r>
              <a:rPr lang="tr-TR" sz="4900" i="1" dirty="0" smtClean="0"/>
              <a:t>2632 </a:t>
            </a:r>
            <a:r>
              <a:rPr lang="tr-TR" sz="4900" i="1" dirty="0"/>
              <a:t>Sosyologlar, antropologlar ve ilgili profesyonel meslek mensupları</a:t>
            </a:r>
          </a:p>
          <a:p>
            <a:pPr marL="0" indent="0">
              <a:spcBef>
                <a:spcPts val="600"/>
              </a:spcBef>
              <a:buNone/>
            </a:pPr>
            <a:r>
              <a:rPr lang="tr-TR" sz="4900" i="1" dirty="0"/>
              <a:t>	</a:t>
            </a:r>
            <a:r>
              <a:rPr lang="tr-TR" sz="4900" i="1" dirty="0" smtClean="0"/>
              <a:t>2633 </a:t>
            </a:r>
            <a:r>
              <a:rPr lang="tr-TR" sz="4900" i="1" dirty="0"/>
              <a:t>Felsefeciler, tarihçiler ve siyaset bilimciler</a:t>
            </a:r>
          </a:p>
          <a:p>
            <a:pPr marL="0" indent="0">
              <a:spcBef>
                <a:spcPts val="600"/>
              </a:spcBef>
              <a:buNone/>
            </a:pPr>
            <a:r>
              <a:rPr lang="tr-TR" sz="4900" i="1" dirty="0"/>
              <a:t>	</a:t>
            </a:r>
            <a:r>
              <a:rPr lang="tr-TR" sz="4900" i="1" dirty="0" smtClean="0"/>
              <a:t>2634 </a:t>
            </a:r>
            <a:r>
              <a:rPr lang="tr-TR" sz="4900" i="1" dirty="0"/>
              <a:t>Psikologlar</a:t>
            </a:r>
          </a:p>
          <a:p>
            <a:pPr marL="0" indent="0">
              <a:spcBef>
                <a:spcPts val="600"/>
              </a:spcBef>
              <a:buNone/>
            </a:pPr>
            <a:r>
              <a:rPr lang="tr-TR" sz="4900" i="1" dirty="0"/>
              <a:t>	</a:t>
            </a:r>
            <a:r>
              <a:rPr lang="tr-TR" sz="4900" i="1" dirty="0" smtClean="0"/>
              <a:t>2635 </a:t>
            </a:r>
            <a:r>
              <a:rPr lang="tr-TR" sz="4900" i="1" dirty="0"/>
              <a:t>Sosyal hizmet ve danışmanlık ile ilgili profesyonel meslek mensupları</a:t>
            </a:r>
          </a:p>
          <a:p>
            <a:pPr marL="0" indent="0">
              <a:spcBef>
                <a:spcPts val="600"/>
              </a:spcBef>
              <a:buNone/>
            </a:pPr>
            <a:r>
              <a:rPr lang="tr-TR" sz="4900" i="1" dirty="0"/>
              <a:t>	</a:t>
            </a:r>
            <a:r>
              <a:rPr lang="tr-TR" sz="4900" i="1" dirty="0" smtClean="0"/>
              <a:t>2636 </a:t>
            </a:r>
            <a:r>
              <a:rPr lang="tr-TR" sz="4900" i="1" dirty="0"/>
              <a:t>Din ile ilgili profesyonel meslek mensuplar</a:t>
            </a:r>
          </a:p>
          <a:p>
            <a:pPr marL="0" indent="0">
              <a:spcBef>
                <a:spcPts val="600"/>
              </a:spcBef>
              <a:buNone/>
            </a:pPr>
            <a:r>
              <a:rPr lang="tr-TR" sz="4900" dirty="0" smtClean="0">
                <a:solidFill>
                  <a:schemeClr val="accent1"/>
                </a:solidFill>
              </a:rPr>
              <a:t>264   Yazarlar</a:t>
            </a:r>
            <a:r>
              <a:rPr lang="tr-TR" sz="4900" dirty="0">
                <a:solidFill>
                  <a:schemeClr val="accent1"/>
                </a:solidFill>
              </a:rPr>
              <a:t>, gazeteciler ve dilbilimciler</a:t>
            </a:r>
          </a:p>
          <a:p>
            <a:pPr marL="0" indent="0">
              <a:spcBef>
                <a:spcPts val="600"/>
              </a:spcBef>
              <a:buNone/>
            </a:pPr>
            <a:r>
              <a:rPr lang="tr-TR" sz="4900" dirty="0" smtClean="0">
                <a:solidFill>
                  <a:schemeClr val="accent1"/>
                </a:solidFill>
              </a:rPr>
              <a:t>265   Yaratıcı </a:t>
            </a:r>
            <a:r>
              <a:rPr lang="tr-TR" sz="4900" dirty="0">
                <a:solidFill>
                  <a:schemeClr val="accent1"/>
                </a:solidFill>
              </a:rPr>
              <a:t>sanatçılar ve sahne sanatçıları</a:t>
            </a:r>
            <a:endParaRPr lang="tr-TR" sz="4900" dirty="0"/>
          </a:p>
          <a:p>
            <a:pPr marL="0" indent="0" algn="just">
              <a:spcBef>
                <a:spcPts val="600"/>
              </a:spcBef>
              <a:buNone/>
            </a:pPr>
            <a:r>
              <a:rPr lang="tr-TR" sz="4900" dirty="0"/>
              <a:t>	</a:t>
            </a:r>
            <a:r>
              <a:rPr lang="tr-TR" sz="4900" i="1" dirty="0" smtClean="0"/>
              <a:t>2654 </a:t>
            </a:r>
            <a:r>
              <a:rPr lang="tr-TR" sz="4900" i="1" dirty="0"/>
              <a:t>Film, sahne vb. yönetmenleri ve yapımcıları</a:t>
            </a:r>
          </a:p>
          <a:p>
            <a:pPr marL="0" indent="0" algn="just">
              <a:spcBef>
                <a:spcPts val="600"/>
              </a:spcBef>
              <a:buNone/>
            </a:pPr>
            <a:r>
              <a:rPr lang="tr-TR" sz="4900" i="1" dirty="0"/>
              <a:t>	</a:t>
            </a:r>
            <a:r>
              <a:rPr lang="tr-TR" sz="4900" i="1" dirty="0" smtClean="0"/>
              <a:t>2655 </a:t>
            </a:r>
            <a:r>
              <a:rPr lang="tr-TR" sz="4900" i="1" dirty="0"/>
              <a:t>Aktörler</a:t>
            </a:r>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42242DC6-9228-354C-A969-C711D0317253}"/>
              </a:ext>
            </a:extLst>
          </p:cNvPr>
          <p:cNvSpPr>
            <a:spLocks noGrp="1"/>
          </p:cNvSpPr>
          <p:nvPr>
            <p:ph type="sldNum" sz="quarter" idx="12"/>
          </p:nvPr>
        </p:nvSpPr>
        <p:spPr/>
        <p:txBody>
          <a:bodyPr/>
          <a:lstStyle/>
          <a:p>
            <a:fld id="{6E07B497-6590-0C4C-8939-85018B36AFED}" type="slidenum">
              <a:rPr lang="tr-TR" smtClean="0"/>
              <a:t>31</a:t>
            </a:fld>
            <a:endParaRPr lang="tr-TR"/>
          </a:p>
        </p:txBody>
      </p:sp>
      <p:sp>
        <p:nvSpPr>
          <p:cNvPr id="5" name="Unvan 1"/>
          <p:cNvSpPr>
            <a:spLocks noGrp="1"/>
          </p:cNvSpPr>
          <p:nvPr>
            <p:ph type="title"/>
          </p:nvPr>
        </p:nvSpPr>
        <p:spPr>
          <a:xfrm>
            <a:off x="553994" y="340412"/>
            <a:ext cx="10911965" cy="870551"/>
          </a:xfrm>
        </p:spPr>
        <p:txBody>
          <a:bodyPr>
            <a:noAutofit/>
          </a:bodyPr>
          <a:lstStyle/>
          <a:p>
            <a:pPr algn="ctr"/>
            <a:r>
              <a:rPr lang="tr-TR" sz="3600" b="1" dirty="0" smtClean="0">
                <a:solidFill>
                  <a:srgbClr val="FF0000"/>
                </a:solidFill>
              </a:rPr>
              <a:t>26 </a:t>
            </a:r>
            <a:r>
              <a:rPr lang="tr-TR" sz="3600" b="1" dirty="0">
                <a:solidFill>
                  <a:srgbClr val="FF0000"/>
                </a:solidFill>
              </a:rPr>
              <a:t>Hukuk, sosyal ve kültür </a:t>
            </a:r>
            <a:r>
              <a:rPr lang="tr-TR" sz="3600" b="1" dirty="0" smtClean="0">
                <a:solidFill>
                  <a:srgbClr val="FF0000"/>
                </a:solidFill>
              </a:rPr>
              <a:t>İle İlgili Profesyonel Meslek Mensupları</a:t>
            </a:r>
            <a:endParaRPr lang="tr-TR" sz="3600" dirty="0">
              <a:solidFill>
                <a:srgbClr val="FF0000"/>
              </a:solidFill>
            </a:endParaRPr>
          </a:p>
        </p:txBody>
      </p:sp>
    </p:spTree>
    <p:extLst>
      <p:ext uri="{BB962C8B-B14F-4D97-AF65-F5344CB8AC3E}">
        <p14:creationId xmlns:p14="http://schemas.microsoft.com/office/powerpoint/2010/main" val="222190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D6266F-3351-407E-AA76-A71DB3F6CF34}"/>
              </a:ext>
            </a:extLst>
          </p:cNvPr>
          <p:cNvSpPr>
            <a:spLocks noGrp="1"/>
          </p:cNvSpPr>
          <p:nvPr>
            <p:ph type="title"/>
          </p:nvPr>
        </p:nvSpPr>
        <p:spPr/>
        <p:txBody>
          <a:bodyPr/>
          <a:lstStyle/>
          <a:p>
            <a:pPr algn="ctr"/>
            <a:r>
              <a:rPr lang="tr-TR" b="1" dirty="0">
                <a:solidFill>
                  <a:srgbClr val="FF0000"/>
                </a:solidFill>
              </a:rPr>
              <a:t>3. Teknisyenler, teknikerler ve yardımcı profesyonel meslek mensupları</a:t>
            </a:r>
          </a:p>
        </p:txBody>
      </p:sp>
      <p:sp>
        <p:nvSpPr>
          <p:cNvPr id="3" name="İçerik Yer Tutucusu 2">
            <a:extLst>
              <a:ext uri="{FF2B5EF4-FFF2-40B4-BE49-F238E27FC236}">
                <a16:creationId xmlns:a16="http://schemas.microsoft.com/office/drawing/2014/main" id="{A9D7FA74-01E9-4772-B889-14D850325C54}"/>
              </a:ext>
            </a:extLst>
          </p:cNvPr>
          <p:cNvSpPr>
            <a:spLocks noGrp="1"/>
          </p:cNvSpPr>
          <p:nvPr>
            <p:ph idx="1"/>
          </p:nvPr>
        </p:nvSpPr>
        <p:spPr>
          <a:xfrm>
            <a:off x="838201" y="1825624"/>
            <a:ext cx="5770418" cy="4530725"/>
          </a:xfrm>
        </p:spPr>
        <p:txBody>
          <a:bodyPr>
            <a:normAutofit lnSpcReduction="10000"/>
          </a:bodyPr>
          <a:lstStyle/>
          <a:p>
            <a:pPr marL="0" indent="0">
              <a:buNone/>
            </a:pPr>
            <a:r>
              <a:rPr lang="tr-TR" dirty="0"/>
              <a:t>Teknisyenler, teknikerler ve yardımcı profesyonel meslek mensupları; araştırma, bilimsel veya sanatsal kavramlar ile uygulama yöntemlerinin kullanımı ile kamu veya iş yönetmelikleriyle bağlantılı </a:t>
            </a:r>
            <a:r>
              <a:rPr lang="tr-TR" dirty="0">
                <a:solidFill>
                  <a:srgbClr val="FF0000"/>
                </a:solidFill>
              </a:rPr>
              <a:t>teknik ve benzeri görevleri </a:t>
            </a:r>
            <a:r>
              <a:rPr lang="tr-TR" dirty="0"/>
              <a:t>yaparlar. </a:t>
            </a:r>
          </a:p>
          <a:p>
            <a:pPr marL="0" indent="0">
              <a:buNone/>
            </a:pPr>
            <a:endParaRPr lang="tr-TR" dirty="0"/>
          </a:p>
          <a:p>
            <a:pPr marL="0" indent="0">
              <a:buNone/>
            </a:pPr>
            <a:r>
              <a:rPr lang="tr-TR" dirty="0"/>
              <a:t>Bu ana gruptaki mesleklerin çoğu</a:t>
            </a:r>
            <a:r>
              <a:rPr lang="tr-TR" dirty="0">
                <a:solidFill>
                  <a:srgbClr val="FF0000"/>
                </a:solidFill>
              </a:rPr>
              <a:t>, </a:t>
            </a:r>
            <a:r>
              <a:rPr lang="tr-TR" dirty="0" err="1">
                <a:solidFill>
                  <a:srgbClr val="FF0000"/>
                </a:solidFill>
              </a:rPr>
              <a:t>ISCO`nun</a:t>
            </a:r>
            <a:r>
              <a:rPr lang="tr-TR" dirty="0">
                <a:solidFill>
                  <a:srgbClr val="FF0000"/>
                </a:solidFill>
              </a:rPr>
              <a:t> üçüncü beceri seviyesinde yer alan becerileri </a:t>
            </a:r>
            <a:r>
              <a:rPr lang="tr-TR" dirty="0"/>
              <a:t>gerektirir. </a:t>
            </a:r>
          </a:p>
          <a:p>
            <a:pPr marL="0" indent="0">
              <a:buNone/>
            </a:pPr>
            <a:endParaRPr lang="tr-TR" dirty="0"/>
          </a:p>
        </p:txBody>
      </p:sp>
      <p:sp>
        <p:nvSpPr>
          <p:cNvPr id="4" name="Slayt Numarası Yer Tutucusu 3">
            <a:extLst>
              <a:ext uri="{FF2B5EF4-FFF2-40B4-BE49-F238E27FC236}">
                <a16:creationId xmlns:a16="http://schemas.microsoft.com/office/drawing/2014/main" id="{8F52EDD3-7A36-4CB9-BB03-DD99E7AA8187}"/>
              </a:ext>
            </a:extLst>
          </p:cNvPr>
          <p:cNvSpPr>
            <a:spLocks noGrp="1"/>
          </p:cNvSpPr>
          <p:nvPr>
            <p:ph type="sldNum" sz="quarter" idx="12"/>
          </p:nvPr>
        </p:nvSpPr>
        <p:spPr/>
        <p:txBody>
          <a:bodyPr/>
          <a:lstStyle/>
          <a:p>
            <a:fld id="{6E07B497-6590-0C4C-8939-85018B36AFED}" type="slidenum">
              <a:rPr lang="tr-TR" smtClean="0"/>
              <a:t>32</a:t>
            </a:fld>
            <a:endParaRPr lang="tr-TR"/>
          </a:p>
        </p:txBody>
      </p:sp>
      <p:pic>
        <p:nvPicPr>
          <p:cNvPr id="6" name="Resim 5">
            <a:extLst>
              <a:ext uri="{FF2B5EF4-FFF2-40B4-BE49-F238E27FC236}">
                <a16:creationId xmlns:a16="http://schemas.microsoft.com/office/drawing/2014/main" id="{B42C35C3-92AE-7040-A98E-4BE95A4752D7}"/>
              </a:ext>
            </a:extLst>
          </p:cNvPr>
          <p:cNvPicPr>
            <a:picLocks noChangeAspect="1"/>
          </p:cNvPicPr>
          <p:nvPr/>
        </p:nvPicPr>
        <p:blipFill>
          <a:blip r:embed="rId2"/>
          <a:stretch>
            <a:fillRect/>
          </a:stretch>
        </p:blipFill>
        <p:spPr>
          <a:xfrm>
            <a:off x="7403757" y="2443205"/>
            <a:ext cx="3810000" cy="2540000"/>
          </a:xfrm>
          <a:prstGeom prst="rect">
            <a:avLst/>
          </a:prstGeom>
        </p:spPr>
      </p:pic>
    </p:spTree>
    <p:extLst>
      <p:ext uri="{BB962C8B-B14F-4D97-AF65-F5344CB8AC3E}">
        <p14:creationId xmlns:p14="http://schemas.microsoft.com/office/powerpoint/2010/main" val="1716056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800" b="1" dirty="0">
                <a:solidFill>
                  <a:srgbClr val="FF0000"/>
                </a:solidFill>
              </a:rPr>
              <a:t>Teknisyenler, teknikerler ve yardımcı profesyonel meslek mensupları tarafından yapılan görevler, genellikle şunları kapsamaktadır</a:t>
            </a:r>
            <a:r>
              <a:rPr lang="tr-TR" sz="2800" b="1" dirty="0" smtClean="0">
                <a:solidFill>
                  <a:srgbClr val="FF0000"/>
                </a:solidFill>
              </a:rPr>
              <a:t>:</a:t>
            </a:r>
            <a:endParaRPr lang="tr-TR" sz="2800" b="1" dirty="0"/>
          </a:p>
        </p:txBody>
      </p:sp>
      <p:sp>
        <p:nvSpPr>
          <p:cNvPr id="3" name="İçerik Yer Tutucusu 2"/>
          <p:cNvSpPr>
            <a:spLocks noGrp="1"/>
          </p:cNvSpPr>
          <p:nvPr>
            <p:ph idx="1"/>
          </p:nvPr>
        </p:nvSpPr>
        <p:spPr/>
        <p:txBody>
          <a:bodyPr/>
          <a:lstStyle/>
          <a:p>
            <a:pPr marL="288000" lvl="1" indent="-288000">
              <a:spcBef>
                <a:spcPts val="1200"/>
              </a:spcBef>
            </a:pPr>
            <a:r>
              <a:rPr lang="tr-TR" dirty="0"/>
              <a:t>Mühendislik ve teknoloji dahil fizik bilimleri, tıp dahil yaşam bilimleri ve sosyal bilimler ile beşeri bilimlerdeki araştırma, kavram ve uygulama yöntemlerinin kullanımı ile bağlantılı teknik işlerin sorumluluğunun üstlenilmesi ve yürütülmesi; </a:t>
            </a:r>
          </a:p>
          <a:p>
            <a:pPr marL="288000" lvl="1" indent="-288000">
              <a:spcBef>
                <a:spcPts val="1200"/>
              </a:spcBef>
            </a:pPr>
            <a:r>
              <a:rPr lang="tr-TR" dirty="0"/>
              <a:t>Ticaret, finans, kamu yasa ve yönetmeliklerinin uygulanması dahil yönetime ilişkin işler ile sosyal hizmetlerle ilgili çeşitli teknik hizmetlerin başlatılması ve yürütülmesi; </a:t>
            </a:r>
          </a:p>
          <a:p>
            <a:pPr marL="288000" lvl="1" indent="-288000">
              <a:spcBef>
                <a:spcPts val="1200"/>
              </a:spcBef>
            </a:pPr>
            <a:r>
              <a:rPr lang="tr-TR" dirty="0"/>
              <a:t>Sanat ve eğlence etkinlikleri için teknik destek sağlanması; sportif faaliyetlere katılımda bulunulması; </a:t>
            </a:r>
          </a:p>
          <a:p>
            <a:pPr marL="288000" lvl="1" indent="-288000">
              <a:spcBef>
                <a:spcPts val="1200"/>
              </a:spcBef>
            </a:pPr>
            <a:r>
              <a:rPr lang="tr-TR" dirty="0"/>
              <a:t>Din ile ilgili bazı görevlerin yapılması. </a:t>
            </a:r>
          </a:p>
          <a:p>
            <a:pPr marL="288000" lvl="1" indent="-288000">
              <a:spcBef>
                <a:spcPts val="1200"/>
              </a:spcBef>
            </a:pPr>
            <a:r>
              <a:rPr lang="tr-TR" dirty="0"/>
              <a:t>Diğer çalışanların denetlenmesi de kapsama dahil edilebilir. </a:t>
            </a:r>
          </a:p>
        </p:txBody>
      </p:sp>
    </p:spTree>
    <p:extLst>
      <p:ext uri="{BB962C8B-B14F-4D97-AF65-F5344CB8AC3E}">
        <p14:creationId xmlns:p14="http://schemas.microsoft.com/office/powerpoint/2010/main" val="1228060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D6266F-3351-407E-AA76-A71DB3F6CF34}"/>
              </a:ext>
            </a:extLst>
          </p:cNvPr>
          <p:cNvSpPr>
            <a:spLocks noGrp="1"/>
          </p:cNvSpPr>
          <p:nvPr>
            <p:ph type="title"/>
          </p:nvPr>
        </p:nvSpPr>
        <p:spPr/>
        <p:txBody>
          <a:bodyPr/>
          <a:lstStyle/>
          <a:p>
            <a:r>
              <a:rPr lang="tr-TR" b="1" dirty="0">
                <a:solidFill>
                  <a:srgbClr val="FF0000"/>
                </a:solidFill>
              </a:rPr>
              <a:t>3. Teknisyenler, Teknikerler ve Yardımcı Profesyonel Meslek Mensupları</a:t>
            </a:r>
          </a:p>
        </p:txBody>
      </p:sp>
      <p:sp>
        <p:nvSpPr>
          <p:cNvPr id="3" name="İçerik Yer Tutucusu 2">
            <a:extLst>
              <a:ext uri="{FF2B5EF4-FFF2-40B4-BE49-F238E27FC236}">
                <a16:creationId xmlns:a16="http://schemas.microsoft.com/office/drawing/2014/main" id="{A9D7FA74-01E9-4772-B889-14D850325C54}"/>
              </a:ext>
            </a:extLst>
          </p:cNvPr>
          <p:cNvSpPr>
            <a:spLocks noGrp="1"/>
          </p:cNvSpPr>
          <p:nvPr>
            <p:ph idx="1"/>
          </p:nvPr>
        </p:nvSpPr>
        <p:spPr>
          <a:xfrm>
            <a:off x="838199" y="1989437"/>
            <a:ext cx="10801865" cy="4187525"/>
          </a:xfrm>
        </p:spPr>
        <p:txBody>
          <a:bodyPr>
            <a:normAutofit/>
          </a:bodyPr>
          <a:lstStyle/>
          <a:p>
            <a:pPr marL="720000" indent="-720000">
              <a:lnSpc>
                <a:spcPct val="100000"/>
              </a:lnSpc>
              <a:spcBef>
                <a:spcPts val="1200"/>
              </a:spcBef>
              <a:buFont typeface="+mj-lt"/>
              <a:buAutoNum type="arabicPeriod" startAt="31"/>
            </a:pPr>
            <a:r>
              <a:rPr lang="tr-TR" b="1" dirty="0" smtClean="0">
                <a:solidFill>
                  <a:schemeClr val="accent1">
                    <a:lumMod val="75000"/>
                  </a:schemeClr>
                </a:solidFill>
              </a:rPr>
              <a:t>Bilim </a:t>
            </a:r>
            <a:r>
              <a:rPr lang="tr-TR" b="1" dirty="0">
                <a:solidFill>
                  <a:schemeClr val="accent1">
                    <a:lumMod val="75000"/>
                  </a:schemeClr>
                </a:solidFill>
              </a:rPr>
              <a:t>ve mühendislik ile ilgili yardımcı profesyonel meslek mensupları</a:t>
            </a:r>
          </a:p>
          <a:p>
            <a:pPr marL="720000" indent="-720000">
              <a:lnSpc>
                <a:spcPct val="100000"/>
              </a:lnSpc>
              <a:spcBef>
                <a:spcPts val="1200"/>
              </a:spcBef>
              <a:buFont typeface="+mj-lt"/>
              <a:buAutoNum type="arabicPeriod" startAt="31"/>
            </a:pPr>
            <a:r>
              <a:rPr lang="tr-TR" b="1" dirty="0" smtClean="0">
                <a:solidFill>
                  <a:schemeClr val="accent1">
                    <a:lumMod val="75000"/>
                  </a:schemeClr>
                </a:solidFill>
              </a:rPr>
              <a:t>Yardımcı </a:t>
            </a:r>
            <a:r>
              <a:rPr lang="tr-TR" b="1" dirty="0">
                <a:solidFill>
                  <a:schemeClr val="accent1">
                    <a:lumMod val="75000"/>
                  </a:schemeClr>
                </a:solidFill>
              </a:rPr>
              <a:t>sağlık </a:t>
            </a:r>
            <a:r>
              <a:rPr lang="tr-TR" b="1" dirty="0" smtClean="0">
                <a:solidFill>
                  <a:schemeClr val="accent1">
                    <a:lumMod val="75000"/>
                  </a:schemeClr>
                </a:solidFill>
              </a:rPr>
              <a:t>profesyonelleri</a:t>
            </a:r>
          </a:p>
          <a:p>
            <a:pPr marL="720000" indent="-720000">
              <a:lnSpc>
                <a:spcPct val="100000"/>
              </a:lnSpc>
              <a:spcBef>
                <a:spcPts val="1200"/>
              </a:spcBef>
              <a:buFont typeface="+mj-lt"/>
              <a:buAutoNum type="arabicPeriod" startAt="31"/>
            </a:pPr>
            <a:r>
              <a:rPr lang="tr-TR" b="1" dirty="0" smtClean="0">
                <a:solidFill>
                  <a:schemeClr val="accent1">
                    <a:lumMod val="75000"/>
                  </a:schemeClr>
                </a:solidFill>
              </a:rPr>
              <a:t>İş </a:t>
            </a:r>
            <a:r>
              <a:rPr lang="tr-TR" b="1" dirty="0">
                <a:solidFill>
                  <a:schemeClr val="accent1">
                    <a:lumMod val="75000"/>
                  </a:schemeClr>
                </a:solidFill>
              </a:rPr>
              <a:t>ve idare ile ilgili yardımcı profesyonel meslek mensupları</a:t>
            </a:r>
          </a:p>
          <a:p>
            <a:pPr marL="720000" indent="-720000">
              <a:lnSpc>
                <a:spcPct val="100000"/>
              </a:lnSpc>
              <a:spcBef>
                <a:spcPts val="1200"/>
              </a:spcBef>
              <a:buFont typeface="+mj-lt"/>
              <a:buAutoNum type="arabicPeriod" startAt="31"/>
            </a:pPr>
            <a:r>
              <a:rPr lang="tr-TR" b="1" dirty="0" smtClean="0">
                <a:solidFill>
                  <a:schemeClr val="accent1">
                    <a:lumMod val="75000"/>
                  </a:schemeClr>
                </a:solidFill>
              </a:rPr>
              <a:t>Hukuk</a:t>
            </a:r>
            <a:r>
              <a:rPr lang="tr-TR" b="1" dirty="0">
                <a:solidFill>
                  <a:schemeClr val="accent1">
                    <a:lumMod val="75000"/>
                  </a:schemeClr>
                </a:solidFill>
              </a:rPr>
              <a:t>, sosyal, kültür ve benzeri alanlar ile ilgili yardımcı profesyonel meslek mensupları</a:t>
            </a:r>
          </a:p>
          <a:p>
            <a:pPr marL="720000" indent="-720000">
              <a:lnSpc>
                <a:spcPct val="100000"/>
              </a:lnSpc>
              <a:spcBef>
                <a:spcPts val="1200"/>
              </a:spcBef>
              <a:buFont typeface="+mj-lt"/>
              <a:buAutoNum type="arabicPeriod" startAt="31"/>
            </a:pPr>
            <a:r>
              <a:rPr lang="tr-TR" b="1" dirty="0" smtClean="0">
                <a:solidFill>
                  <a:schemeClr val="accent1">
                    <a:lumMod val="75000"/>
                  </a:schemeClr>
                </a:solidFill>
              </a:rPr>
              <a:t>Bilgi </a:t>
            </a:r>
            <a:r>
              <a:rPr lang="tr-TR" b="1" dirty="0">
                <a:solidFill>
                  <a:schemeClr val="accent1">
                    <a:lumMod val="75000"/>
                  </a:schemeClr>
                </a:solidFill>
              </a:rPr>
              <a:t>ve iletişim teknisyenleri</a:t>
            </a:r>
          </a:p>
          <a:p>
            <a:pPr marL="0" indent="0">
              <a:buNone/>
            </a:pPr>
            <a:endParaRPr lang="tr-TR" dirty="0"/>
          </a:p>
        </p:txBody>
      </p:sp>
      <p:sp>
        <p:nvSpPr>
          <p:cNvPr id="4" name="Slayt Numarası Yer Tutucusu 3">
            <a:extLst>
              <a:ext uri="{FF2B5EF4-FFF2-40B4-BE49-F238E27FC236}">
                <a16:creationId xmlns:a16="http://schemas.microsoft.com/office/drawing/2014/main" id="{8F52EDD3-7A36-4CB9-BB03-DD99E7AA8187}"/>
              </a:ext>
            </a:extLst>
          </p:cNvPr>
          <p:cNvSpPr>
            <a:spLocks noGrp="1"/>
          </p:cNvSpPr>
          <p:nvPr>
            <p:ph type="sldNum" sz="quarter" idx="12"/>
          </p:nvPr>
        </p:nvSpPr>
        <p:spPr/>
        <p:txBody>
          <a:bodyPr/>
          <a:lstStyle/>
          <a:p>
            <a:fld id="{6E07B497-6590-0C4C-8939-85018B36AFED}" type="slidenum">
              <a:rPr lang="tr-TR" smtClean="0"/>
              <a:t>34</a:t>
            </a:fld>
            <a:endParaRPr lang="tr-TR"/>
          </a:p>
        </p:txBody>
      </p:sp>
    </p:spTree>
    <p:extLst>
      <p:ext uri="{BB962C8B-B14F-4D97-AF65-F5344CB8AC3E}">
        <p14:creationId xmlns:p14="http://schemas.microsoft.com/office/powerpoint/2010/main" val="792482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D7FA74-01E9-4772-B889-14D850325C54}"/>
              </a:ext>
            </a:extLst>
          </p:cNvPr>
          <p:cNvSpPr>
            <a:spLocks noGrp="1"/>
          </p:cNvSpPr>
          <p:nvPr>
            <p:ph idx="1"/>
          </p:nvPr>
        </p:nvSpPr>
        <p:spPr>
          <a:xfrm>
            <a:off x="838201" y="1581665"/>
            <a:ext cx="9850394" cy="4572000"/>
          </a:xfrm>
        </p:spPr>
        <p:txBody>
          <a:bodyPr>
            <a:normAutofit/>
          </a:bodyPr>
          <a:lstStyle/>
          <a:p>
            <a:pPr marL="0" indent="0">
              <a:spcBef>
                <a:spcPts val="1200"/>
              </a:spcBef>
              <a:buNone/>
            </a:pPr>
            <a:r>
              <a:rPr lang="tr-TR" sz="2200" dirty="0" smtClean="0">
                <a:solidFill>
                  <a:schemeClr val="accent1"/>
                </a:solidFill>
              </a:rPr>
              <a:t>311   Fizik </a:t>
            </a:r>
            <a:r>
              <a:rPr lang="tr-TR" sz="2200" dirty="0">
                <a:solidFill>
                  <a:schemeClr val="accent1"/>
                </a:solidFill>
              </a:rPr>
              <a:t>ve mühendislik bilimleri teknisyenleri</a:t>
            </a:r>
          </a:p>
          <a:p>
            <a:pPr marL="0" indent="0" algn="just">
              <a:spcBef>
                <a:spcPts val="0"/>
              </a:spcBef>
              <a:buNone/>
            </a:pPr>
            <a:r>
              <a:rPr lang="tr-TR" sz="2600" i="1" dirty="0"/>
              <a:t>	</a:t>
            </a:r>
            <a:r>
              <a:rPr lang="tr-TR" sz="2000" i="1" dirty="0" smtClean="0"/>
              <a:t>3118 </a:t>
            </a:r>
            <a:r>
              <a:rPr lang="tr-TR" sz="2000" i="1" dirty="0"/>
              <a:t>Teknik </a:t>
            </a:r>
            <a:r>
              <a:rPr lang="tr-TR" sz="2000" i="1" dirty="0" smtClean="0"/>
              <a:t>ressamlar</a:t>
            </a:r>
          </a:p>
          <a:p>
            <a:pPr marL="0" lvl="2" indent="0">
              <a:spcBef>
                <a:spcPts val="1200"/>
              </a:spcBef>
              <a:buNone/>
            </a:pPr>
            <a:r>
              <a:rPr lang="tr-TR" sz="2200" dirty="0" smtClean="0">
                <a:solidFill>
                  <a:schemeClr val="accent1"/>
                </a:solidFill>
              </a:rPr>
              <a:t>312   Maden, imalat ve inşaat süpervizörleri</a:t>
            </a:r>
          </a:p>
          <a:p>
            <a:pPr marL="0" indent="0">
              <a:spcBef>
                <a:spcPts val="1200"/>
              </a:spcBef>
              <a:buNone/>
            </a:pPr>
            <a:r>
              <a:rPr lang="tr-TR" sz="2200" dirty="0" smtClean="0">
                <a:solidFill>
                  <a:schemeClr val="accent1"/>
                </a:solidFill>
              </a:rPr>
              <a:t>313   İşlem </a:t>
            </a:r>
            <a:r>
              <a:rPr lang="tr-TR" sz="2200" dirty="0">
                <a:solidFill>
                  <a:schemeClr val="accent1"/>
                </a:solidFill>
              </a:rPr>
              <a:t>kontrol teknisyenleri</a:t>
            </a:r>
          </a:p>
          <a:p>
            <a:pPr marL="0" indent="0">
              <a:spcBef>
                <a:spcPts val="0"/>
              </a:spcBef>
              <a:buNone/>
            </a:pPr>
            <a:r>
              <a:rPr lang="tr-TR" sz="2000" i="1" dirty="0"/>
              <a:t>	</a:t>
            </a:r>
            <a:r>
              <a:rPr lang="tr-TR" sz="2000" i="1" dirty="0" smtClean="0"/>
              <a:t>3134 </a:t>
            </a:r>
            <a:r>
              <a:rPr lang="tr-TR" sz="2000" i="1" dirty="0"/>
              <a:t>Petrol ve doğal gaz rafine tesisi operatörleri</a:t>
            </a:r>
          </a:p>
          <a:p>
            <a:pPr marL="0" indent="0">
              <a:spcBef>
                <a:spcPts val="1200"/>
              </a:spcBef>
              <a:buNone/>
            </a:pPr>
            <a:r>
              <a:rPr lang="tr-TR" sz="2200" dirty="0" smtClean="0">
                <a:solidFill>
                  <a:schemeClr val="accent1"/>
                </a:solidFill>
              </a:rPr>
              <a:t>314   Yaşam </a:t>
            </a:r>
            <a:r>
              <a:rPr lang="tr-TR" sz="2200" dirty="0">
                <a:solidFill>
                  <a:schemeClr val="accent1"/>
                </a:solidFill>
              </a:rPr>
              <a:t>bilimleri teknisyenleri ve ilgili yardımcı profesyonel meslek mensupları</a:t>
            </a:r>
          </a:p>
          <a:p>
            <a:pPr marL="0" indent="0" algn="just">
              <a:spcBef>
                <a:spcPts val="0"/>
              </a:spcBef>
              <a:buNone/>
            </a:pPr>
            <a:r>
              <a:rPr lang="tr-TR" sz="2000" dirty="0">
                <a:solidFill>
                  <a:schemeClr val="accent1"/>
                </a:solidFill>
              </a:rPr>
              <a:t>	</a:t>
            </a:r>
            <a:r>
              <a:rPr lang="tr-TR" sz="2000" i="1" dirty="0" smtClean="0"/>
              <a:t>3141 </a:t>
            </a:r>
            <a:r>
              <a:rPr lang="tr-TR" sz="2000" i="1" dirty="0"/>
              <a:t>Yaşam bilimleri teknisyenleri (tıp hariç)</a:t>
            </a:r>
          </a:p>
          <a:p>
            <a:pPr marL="0" indent="0" algn="just">
              <a:spcBef>
                <a:spcPts val="0"/>
              </a:spcBef>
              <a:buNone/>
            </a:pPr>
            <a:r>
              <a:rPr lang="tr-TR" sz="2000" i="1" dirty="0"/>
              <a:t>	</a:t>
            </a:r>
            <a:r>
              <a:rPr lang="tr-TR" sz="2000" i="1" dirty="0" smtClean="0"/>
              <a:t>3142 </a:t>
            </a:r>
            <a:r>
              <a:rPr lang="tr-TR" sz="2000" i="1" dirty="0"/>
              <a:t>Tarım teknisyenleri</a:t>
            </a:r>
            <a:endParaRPr lang="tr-TR" sz="2200" dirty="0">
              <a:solidFill>
                <a:schemeClr val="accent1"/>
              </a:solidFill>
            </a:endParaRPr>
          </a:p>
          <a:p>
            <a:pPr marL="0" indent="0">
              <a:spcBef>
                <a:spcPts val="1200"/>
              </a:spcBef>
              <a:buNone/>
            </a:pPr>
            <a:r>
              <a:rPr lang="tr-TR" sz="2200" dirty="0" smtClean="0">
                <a:solidFill>
                  <a:schemeClr val="accent1"/>
                </a:solidFill>
              </a:rPr>
              <a:t>315   Gemi </a:t>
            </a:r>
            <a:r>
              <a:rPr lang="tr-TR" sz="2200" dirty="0">
                <a:solidFill>
                  <a:schemeClr val="accent1"/>
                </a:solidFill>
              </a:rPr>
              <a:t>ve hava taşıt kontrolörleri ve teknisyenleri</a:t>
            </a:r>
          </a:p>
          <a:p>
            <a:pPr marL="0" indent="0">
              <a:spcBef>
                <a:spcPts val="0"/>
              </a:spcBef>
              <a:buNone/>
            </a:pPr>
            <a:r>
              <a:rPr lang="tr-TR" sz="2200" dirty="0">
                <a:solidFill>
                  <a:schemeClr val="accent1"/>
                </a:solidFill>
              </a:rPr>
              <a:t>	</a:t>
            </a:r>
            <a:r>
              <a:rPr lang="tr-TR" sz="2000" i="1" dirty="0" smtClean="0"/>
              <a:t>3151 </a:t>
            </a:r>
            <a:r>
              <a:rPr lang="tr-TR" sz="2000" i="1" dirty="0"/>
              <a:t>Gemi makinistleri</a:t>
            </a:r>
          </a:p>
        </p:txBody>
      </p:sp>
      <p:sp>
        <p:nvSpPr>
          <p:cNvPr id="4" name="Slayt Numarası Yer Tutucusu 3">
            <a:extLst>
              <a:ext uri="{FF2B5EF4-FFF2-40B4-BE49-F238E27FC236}">
                <a16:creationId xmlns:a16="http://schemas.microsoft.com/office/drawing/2014/main" id="{8F52EDD3-7A36-4CB9-BB03-DD99E7AA8187}"/>
              </a:ext>
            </a:extLst>
          </p:cNvPr>
          <p:cNvSpPr>
            <a:spLocks noGrp="1"/>
          </p:cNvSpPr>
          <p:nvPr>
            <p:ph type="sldNum" sz="quarter" idx="12"/>
          </p:nvPr>
        </p:nvSpPr>
        <p:spPr/>
        <p:txBody>
          <a:bodyPr/>
          <a:lstStyle/>
          <a:p>
            <a:fld id="{6E07B497-6590-0C4C-8939-85018B36AFED}" type="slidenum">
              <a:rPr lang="tr-TR" smtClean="0"/>
              <a:t>35</a:t>
            </a:fld>
            <a:endParaRPr lang="tr-TR"/>
          </a:p>
        </p:txBody>
      </p:sp>
      <p:pic>
        <p:nvPicPr>
          <p:cNvPr id="5" name="Resim 4" descr="iç mekan, kişi, tablo, mutfak içeren bir resim&#10;&#10;Açıklama otomatik olarak oluşturuldu">
            <a:extLst>
              <a:ext uri="{FF2B5EF4-FFF2-40B4-BE49-F238E27FC236}">
                <a16:creationId xmlns:a16="http://schemas.microsoft.com/office/drawing/2014/main" id="{578A7DA0-A073-D84D-9558-3994C2AF11AF}"/>
              </a:ext>
            </a:extLst>
          </p:cNvPr>
          <p:cNvPicPr>
            <a:picLocks noChangeAspect="1"/>
          </p:cNvPicPr>
          <p:nvPr/>
        </p:nvPicPr>
        <p:blipFill>
          <a:blip r:embed="rId2"/>
          <a:stretch>
            <a:fillRect/>
          </a:stretch>
        </p:blipFill>
        <p:spPr>
          <a:xfrm>
            <a:off x="7650094" y="340412"/>
            <a:ext cx="4281554" cy="2655416"/>
          </a:xfrm>
          <a:prstGeom prst="rect">
            <a:avLst/>
          </a:prstGeom>
        </p:spPr>
      </p:pic>
      <p:sp>
        <p:nvSpPr>
          <p:cNvPr id="6" name="Unvan 1"/>
          <p:cNvSpPr>
            <a:spLocks noGrp="1"/>
          </p:cNvSpPr>
          <p:nvPr>
            <p:ph type="title"/>
          </p:nvPr>
        </p:nvSpPr>
        <p:spPr>
          <a:xfrm>
            <a:off x="553995" y="340412"/>
            <a:ext cx="6662352" cy="870551"/>
          </a:xfrm>
        </p:spPr>
        <p:txBody>
          <a:bodyPr>
            <a:normAutofit fontScale="90000"/>
          </a:bodyPr>
          <a:lstStyle/>
          <a:p>
            <a:r>
              <a:rPr lang="tr-TR" sz="3600" b="1" dirty="0" smtClean="0">
                <a:solidFill>
                  <a:srgbClr val="FF0000"/>
                </a:solidFill>
              </a:rPr>
              <a:t>31 </a:t>
            </a:r>
            <a:r>
              <a:rPr lang="tr-TR" sz="3600" b="1" dirty="0">
                <a:solidFill>
                  <a:srgbClr val="FF0000"/>
                </a:solidFill>
              </a:rPr>
              <a:t>Bilim ve mühendislik </a:t>
            </a:r>
            <a:r>
              <a:rPr lang="tr-TR" sz="3600" b="1" dirty="0" smtClean="0">
                <a:solidFill>
                  <a:srgbClr val="FF0000"/>
                </a:solidFill>
              </a:rPr>
              <a:t>İle İlgili Profesyonel Meslek Mensupları</a:t>
            </a:r>
            <a:endParaRPr lang="tr-TR" sz="3600" dirty="0">
              <a:solidFill>
                <a:srgbClr val="FF0000"/>
              </a:solidFill>
            </a:endParaRPr>
          </a:p>
        </p:txBody>
      </p:sp>
    </p:spTree>
    <p:extLst>
      <p:ext uri="{BB962C8B-B14F-4D97-AF65-F5344CB8AC3E}">
        <p14:creationId xmlns:p14="http://schemas.microsoft.com/office/powerpoint/2010/main" val="3900931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D7FA74-01E9-4772-B889-14D850325C54}"/>
              </a:ext>
            </a:extLst>
          </p:cNvPr>
          <p:cNvSpPr>
            <a:spLocks noGrp="1"/>
          </p:cNvSpPr>
          <p:nvPr>
            <p:ph idx="1"/>
          </p:nvPr>
        </p:nvSpPr>
        <p:spPr>
          <a:xfrm>
            <a:off x="553995" y="1155143"/>
            <a:ext cx="10679130" cy="4805363"/>
          </a:xfrm>
        </p:spPr>
        <p:txBody>
          <a:bodyPr>
            <a:normAutofit lnSpcReduction="10000"/>
          </a:bodyPr>
          <a:lstStyle/>
          <a:p>
            <a:pPr marL="0" indent="0" algn="just">
              <a:spcBef>
                <a:spcPts val="1200"/>
              </a:spcBef>
              <a:buNone/>
            </a:pPr>
            <a:r>
              <a:rPr lang="tr-TR" dirty="0" smtClean="0">
                <a:solidFill>
                  <a:schemeClr val="accent1"/>
                </a:solidFill>
              </a:rPr>
              <a:t>321   Tıp </a:t>
            </a:r>
            <a:r>
              <a:rPr lang="tr-TR" dirty="0">
                <a:solidFill>
                  <a:schemeClr val="accent1"/>
                </a:solidFill>
              </a:rPr>
              <a:t>teknisyenleri ve eczacılık </a:t>
            </a:r>
            <a:r>
              <a:rPr lang="tr-TR" dirty="0" smtClean="0">
                <a:solidFill>
                  <a:schemeClr val="accent1"/>
                </a:solidFill>
              </a:rPr>
              <a:t>teknisyenleri</a:t>
            </a:r>
          </a:p>
          <a:p>
            <a:pPr marL="1260000" indent="0" algn="just">
              <a:spcBef>
                <a:spcPts val="0"/>
              </a:spcBef>
              <a:buNone/>
            </a:pPr>
            <a:r>
              <a:rPr lang="tr-TR" sz="2400" i="1" dirty="0" smtClean="0"/>
              <a:t>3211 Tıbbi görüntüleme ve tedavi edici cihazlar teknisyenleri</a:t>
            </a:r>
          </a:p>
          <a:p>
            <a:pPr marL="1260000" indent="0" algn="just">
              <a:spcBef>
                <a:spcPts val="0"/>
              </a:spcBef>
              <a:buNone/>
            </a:pPr>
            <a:r>
              <a:rPr lang="tr-TR" sz="2400" i="1" dirty="0" smtClean="0"/>
              <a:t>3212 </a:t>
            </a:r>
            <a:r>
              <a:rPr lang="tr-TR" sz="2400" i="1" dirty="0"/>
              <a:t>Tıbbi laboratuvar ve patoloji laboratuvarı </a:t>
            </a:r>
            <a:r>
              <a:rPr lang="tr-TR" sz="2400" i="1" dirty="0" smtClean="0"/>
              <a:t>teknisyenleri</a:t>
            </a:r>
          </a:p>
          <a:p>
            <a:pPr marL="1260000" indent="0" algn="just">
              <a:spcBef>
                <a:spcPts val="0"/>
              </a:spcBef>
              <a:buNone/>
            </a:pPr>
            <a:r>
              <a:rPr lang="tr-TR" sz="2400" i="1" dirty="0" smtClean="0"/>
              <a:t>3213 </a:t>
            </a:r>
            <a:r>
              <a:rPr lang="tr-TR" sz="2400" i="1" dirty="0"/>
              <a:t>Eczacılık teknisyenleri ve </a:t>
            </a:r>
            <a:r>
              <a:rPr lang="tr-TR" sz="2400" i="1" dirty="0" smtClean="0"/>
              <a:t>yardımcıları</a:t>
            </a:r>
          </a:p>
          <a:p>
            <a:pPr marL="1260000" indent="0" algn="just">
              <a:spcBef>
                <a:spcPts val="0"/>
              </a:spcBef>
              <a:buNone/>
            </a:pPr>
            <a:r>
              <a:rPr lang="tr-TR" sz="2400" i="1" dirty="0" smtClean="0"/>
              <a:t>3214 </a:t>
            </a:r>
            <a:r>
              <a:rPr lang="tr-TR" sz="2400" i="1" dirty="0"/>
              <a:t>Tıbbi protez ve diş protez teknisyenleri</a:t>
            </a:r>
            <a:endParaRPr lang="tr-TR" sz="2400" i="1" dirty="0">
              <a:solidFill>
                <a:schemeClr val="accent1"/>
              </a:solidFill>
            </a:endParaRPr>
          </a:p>
          <a:p>
            <a:pPr marL="0" indent="0" algn="just">
              <a:spcBef>
                <a:spcPts val="1200"/>
              </a:spcBef>
              <a:buNone/>
            </a:pPr>
            <a:r>
              <a:rPr lang="tr-TR" dirty="0" smtClean="0">
                <a:solidFill>
                  <a:schemeClr val="accent1"/>
                </a:solidFill>
              </a:rPr>
              <a:t>322   Hemşirelik </a:t>
            </a:r>
            <a:r>
              <a:rPr lang="tr-TR" dirty="0">
                <a:solidFill>
                  <a:schemeClr val="accent1"/>
                </a:solidFill>
              </a:rPr>
              <a:t>ve ebelik yardımcı profesyonelleri</a:t>
            </a:r>
          </a:p>
          <a:p>
            <a:pPr marL="1260000" indent="0" algn="just">
              <a:spcBef>
                <a:spcPts val="0"/>
              </a:spcBef>
              <a:buNone/>
            </a:pPr>
            <a:r>
              <a:rPr lang="tr-TR" sz="2400" i="1" dirty="0" smtClean="0"/>
              <a:t>3221 </a:t>
            </a:r>
            <a:r>
              <a:rPr lang="tr-TR" sz="2400" i="1" dirty="0"/>
              <a:t>Hemşirelik yardımcı profesyonelleri</a:t>
            </a:r>
          </a:p>
          <a:p>
            <a:pPr marL="1260000" indent="0" algn="just">
              <a:spcBef>
                <a:spcPts val="0"/>
              </a:spcBef>
              <a:buNone/>
            </a:pPr>
            <a:r>
              <a:rPr lang="tr-TR" sz="2400" i="1" dirty="0" smtClean="0"/>
              <a:t>3222 </a:t>
            </a:r>
            <a:r>
              <a:rPr lang="tr-TR" sz="2400" i="1" dirty="0"/>
              <a:t>Ebelik yardımcı profesyonelleri</a:t>
            </a:r>
            <a:endParaRPr lang="tr-TR" sz="2400" dirty="0">
              <a:solidFill>
                <a:schemeClr val="accent1"/>
              </a:solidFill>
            </a:endParaRPr>
          </a:p>
          <a:p>
            <a:pPr marL="0" indent="0" algn="just">
              <a:spcBef>
                <a:spcPts val="1200"/>
              </a:spcBef>
              <a:buNone/>
            </a:pPr>
            <a:r>
              <a:rPr lang="tr-TR" dirty="0" smtClean="0">
                <a:solidFill>
                  <a:schemeClr val="accent1"/>
                </a:solidFill>
              </a:rPr>
              <a:t>323   Geleneksel </a:t>
            </a:r>
            <a:r>
              <a:rPr lang="tr-TR" dirty="0">
                <a:solidFill>
                  <a:schemeClr val="accent1"/>
                </a:solidFill>
              </a:rPr>
              <a:t>ve tamamlayıcı tıp yardımcı profesyonelleri</a:t>
            </a:r>
          </a:p>
          <a:p>
            <a:pPr marL="1260000" indent="0" algn="just">
              <a:spcBef>
                <a:spcPts val="0"/>
              </a:spcBef>
              <a:buNone/>
            </a:pPr>
            <a:r>
              <a:rPr lang="tr-TR" sz="2400" i="1" dirty="0" smtClean="0"/>
              <a:t>3230 </a:t>
            </a:r>
            <a:r>
              <a:rPr lang="tr-TR" sz="2400" i="1" dirty="0"/>
              <a:t>Geleneksel ve tamamlayıcı tıp yardımcı profesyonelleri</a:t>
            </a:r>
            <a:endParaRPr lang="tr-TR" sz="2400" i="1" dirty="0">
              <a:solidFill>
                <a:schemeClr val="accent1"/>
              </a:solidFill>
            </a:endParaRPr>
          </a:p>
          <a:p>
            <a:pPr marL="0" indent="0" algn="just">
              <a:spcBef>
                <a:spcPts val="1200"/>
              </a:spcBef>
              <a:buNone/>
            </a:pPr>
            <a:r>
              <a:rPr lang="tr-TR" dirty="0" smtClean="0">
                <a:solidFill>
                  <a:schemeClr val="accent1"/>
                </a:solidFill>
              </a:rPr>
              <a:t>324   Veteriner </a:t>
            </a:r>
            <a:r>
              <a:rPr lang="tr-TR" dirty="0">
                <a:solidFill>
                  <a:schemeClr val="accent1"/>
                </a:solidFill>
              </a:rPr>
              <a:t>teknisyenleri ve yardımcıları </a:t>
            </a:r>
          </a:p>
          <a:p>
            <a:pPr marL="1260000" indent="0" algn="just">
              <a:spcBef>
                <a:spcPts val="0"/>
              </a:spcBef>
              <a:buNone/>
            </a:pPr>
            <a:r>
              <a:rPr lang="tr-TR" sz="2400" i="1" dirty="0" smtClean="0"/>
              <a:t>3240 </a:t>
            </a:r>
            <a:r>
              <a:rPr lang="tr-TR" sz="2400" i="1" dirty="0"/>
              <a:t>Veteriner teknisyenleri ve yardımcıları</a:t>
            </a:r>
            <a:endParaRPr lang="tr-TR" sz="2400" dirty="0">
              <a:solidFill>
                <a:schemeClr val="accent1"/>
              </a:solidFill>
            </a:endParaRPr>
          </a:p>
          <a:p>
            <a:pPr marL="0" indent="0" algn="just">
              <a:spcBef>
                <a:spcPts val="1200"/>
              </a:spcBef>
              <a:buNone/>
            </a:pPr>
            <a:r>
              <a:rPr lang="tr-TR" dirty="0" smtClean="0">
                <a:solidFill>
                  <a:schemeClr val="accent1"/>
                </a:solidFill>
              </a:rPr>
              <a:t>325   Diğer </a:t>
            </a:r>
            <a:r>
              <a:rPr lang="tr-TR" dirty="0">
                <a:solidFill>
                  <a:schemeClr val="accent1"/>
                </a:solidFill>
              </a:rPr>
              <a:t>yardımcı sağlık </a:t>
            </a:r>
            <a:r>
              <a:rPr lang="tr-TR" dirty="0" smtClean="0">
                <a:solidFill>
                  <a:schemeClr val="accent1"/>
                </a:solidFill>
              </a:rPr>
              <a:t>profesyonelleri</a:t>
            </a:r>
            <a:endParaRPr lang="tr-TR" dirty="0">
              <a:solidFill>
                <a:schemeClr val="accent1"/>
              </a:solidFill>
            </a:endParaRPr>
          </a:p>
          <a:p>
            <a:pPr marL="0" indent="0">
              <a:buNone/>
            </a:pPr>
            <a:endParaRPr lang="tr-TR" dirty="0"/>
          </a:p>
        </p:txBody>
      </p:sp>
      <p:sp>
        <p:nvSpPr>
          <p:cNvPr id="4" name="Slayt Numarası Yer Tutucusu 3">
            <a:extLst>
              <a:ext uri="{FF2B5EF4-FFF2-40B4-BE49-F238E27FC236}">
                <a16:creationId xmlns:a16="http://schemas.microsoft.com/office/drawing/2014/main" id="{8F52EDD3-7A36-4CB9-BB03-DD99E7AA8187}"/>
              </a:ext>
            </a:extLst>
          </p:cNvPr>
          <p:cNvSpPr>
            <a:spLocks noGrp="1"/>
          </p:cNvSpPr>
          <p:nvPr>
            <p:ph type="sldNum" sz="quarter" idx="12"/>
          </p:nvPr>
        </p:nvSpPr>
        <p:spPr/>
        <p:txBody>
          <a:bodyPr/>
          <a:lstStyle/>
          <a:p>
            <a:fld id="{6E07B497-6590-0C4C-8939-85018B36AFED}" type="slidenum">
              <a:rPr lang="tr-TR" smtClean="0"/>
              <a:t>36</a:t>
            </a:fld>
            <a:endParaRPr lang="tr-TR"/>
          </a:p>
        </p:txBody>
      </p:sp>
      <p:sp>
        <p:nvSpPr>
          <p:cNvPr id="5" name="Unvan 1"/>
          <p:cNvSpPr>
            <a:spLocks noGrp="1"/>
          </p:cNvSpPr>
          <p:nvPr>
            <p:ph type="title"/>
          </p:nvPr>
        </p:nvSpPr>
        <p:spPr>
          <a:xfrm>
            <a:off x="553995" y="247522"/>
            <a:ext cx="10245810" cy="870551"/>
          </a:xfrm>
        </p:spPr>
        <p:txBody>
          <a:bodyPr>
            <a:normAutofit/>
          </a:bodyPr>
          <a:lstStyle/>
          <a:p>
            <a:r>
              <a:rPr lang="tr-TR" sz="3600" b="1" dirty="0" smtClean="0">
                <a:solidFill>
                  <a:srgbClr val="FF0000"/>
                </a:solidFill>
              </a:rPr>
              <a:t>32 Yardımcı Sağlık Profesyonelleri</a:t>
            </a:r>
            <a:endParaRPr lang="tr-TR" sz="3600" dirty="0">
              <a:solidFill>
                <a:srgbClr val="FF0000"/>
              </a:solidFill>
            </a:endParaRPr>
          </a:p>
        </p:txBody>
      </p:sp>
    </p:spTree>
    <p:extLst>
      <p:ext uri="{BB962C8B-B14F-4D97-AF65-F5344CB8AC3E}">
        <p14:creationId xmlns:p14="http://schemas.microsoft.com/office/powerpoint/2010/main" val="117968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D7FA74-01E9-4772-B889-14D850325C54}"/>
              </a:ext>
            </a:extLst>
          </p:cNvPr>
          <p:cNvSpPr>
            <a:spLocks noGrp="1"/>
          </p:cNvSpPr>
          <p:nvPr>
            <p:ph idx="1"/>
          </p:nvPr>
        </p:nvSpPr>
        <p:spPr>
          <a:xfrm>
            <a:off x="838200" y="1136822"/>
            <a:ext cx="10679130" cy="5040141"/>
          </a:xfrm>
        </p:spPr>
        <p:txBody>
          <a:bodyPr>
            <a:normAutofit/>
          </a:bodyPr>
          <a:lstStyle/>
          <a:p>
            <a:pPr marL="0" indent="0" algn="just">
              <a:spcBef>
                <a:spcPts val="1200"/>
              </a:spcBef>
              <a:buNone/>
            </a:pPr>
            <a:r>
              <a:rPr lang="tr-TR" sz="2400" dirty="0" smtClean="0">
                <a:solidFill>
                  <a:schemeClr val="accent1"/>
                </a:solidFill>
              </a:rPr>
              <a:t>331   Finans </a:t>
            </a:r>
            <a:r>
              <a:rPr lang="tr-TR" sz="2400" dirty="0">
                <a:solidFill>
                  <a:schemeClr val="accent1"/>
                </a:solidFill>
              </a:rPr>
              <a:t>ve matematiksel işler ile ilgili yardımcı profesyonel meslek mensupları</a:t>
            </a:r>
          </a:p>
          <a:p>
            <a:pPr marL="0" indent="0" algn="just">
              <a:spcBef>
                <a:spcPts val="0"/>
              </a:spcBef>
              <a:buNone/>
            </a:pPr>
            <a:r>
              <a:rPr lang="tr-TR" sz="2200" i="1" dirty="0"/>
              <a:t>	</a:t>
            </a:r>
            <a:r>
              <a:rPr lang="tr-TR" sz="2200" i="1" dirty="0" smtClean="0"/>
              <a:t>3315 </a:t>
            </a:r>
            <a:r>
              <a:rPr lang="tr-TR" sz="2200" i="1" dirty="0"/>
              <a:t>Değer ve hasar tespit eksperleri</a:t>
            </a:r>
            <a:endParaRPr lang="tr-TR" sz="2200" i="1" dirty="0">
              <a:solidFill>
                <a:schemeClr val="accent1"/>
              </a:solidFill>
            </a:endParaRPr>
          </a:p>
          <a:p>
            <a:pPr marL="0" indent="0" algn="just">
              <a:spcBef>
                <a:spcPts val="1200"/>
              </a:spcBef>
              <a:buNone/>
            </a:pPr>
            <a:r>
              <a:rPr lang="tr-TR" sz="2400" dirty="0" smtClean="0">
                <a:solidFill>
                  <a:schemeClr val="accent1"/>
                </a:solidFill>
              </a:rPr>
              <a:t>332   Satış </a:t>
            </a:r>
            <a:r>
              <a:rPr lang="tr-TR" sz="2400" dirty="0">
                <a:solidFill>
                  <a:schemeClr val="accent1"/>
                </a:solidFill>
              </a:rPr>
              <a:t>ve satın alma temsilcileri ve aracıları (brokerler)</a:t>
            </a:r>
          </a:p>
          <a:p>
            <a:pPr marL="0" indent="0" algn="just">
              <a:spcBef>
                <a:spcPts val="0"/>
              </a:spcBef>
              <a:buNone/>
            </a:pPr>
            <a:r>
              <a:rPr lang="tr-TR" sz="2200" i="1" dirty="0"/>
              <a:t>	</a:t>
            </a:r>
            <a:r>
              <a:rPr lang="tr-TR" sz="2200" i="1" dirty="0" smtClean="0"/>
              <a:t>3321 </a:t>
            </a:r>
            <a:r>
              <a:rPr lang="tr-TR" sz="2200" i="1" dirty="0"/>
              <a:t>Sigorta temsilcileri</a:t>
            </a:r>
          </a:p>
          <a:p>
            <a:pPr marL="0" indent="0" algn="just">
              <a:spcBef>
                <a:spcPts val="1200"/>
              </a:spcBef>
              <a:buNone/>
            </a:pPr>
            <a:r>
              <a:rPr lang="tr-TR" sz="2400" dirty="0" smtClean="0">
                <a:solidFill>
                  <a:schemeClr val="accent1"/>
                </a:solidFill>
              </a:rPr>
              <a:t>333   İş </a:t>
            </a:r>
            <a:r>
              <a:rPr lang="tr-TR" sz="2400" dirty="0">
                <a:solidFill>
                  <a:schemeClr val="accent1"/>
                </a:solidFill>
              </a:rPr>
              <a:t>hizmetleri aracıları</a:t>
            </a:r>
          </a:p>
          <a:p>
            <a:pPr marL="0" indent="0" algn="just">
              <a:spcBef>
                <a:spcPts val="0"/>
              </a:spcBef>
              <a:buNone/>
            </a:pPr>
            <a:r>
              <a:rPr lang="tr-TR" sz="2400" i="1" dirty="0">
                <a:solidFill>
                  <a:schemeClr val="accent1"/>
                </a:solidFill>
              </a:rPr>
              <a:t>	</a:t>
            </a:r>
            <a:r>
              <a:rPr lang="tr-TR" sz="2200" i="1" dirty="0" smtClean="0"/>
              <a:t>3331 </a:t>
            </a:r>
            <a:r>
              <a:rPr lang="tr-TR" sz="2200" i="1" dirty="0"/>
              <a:t>Gümrükleme ve sevkiyat aracıları</a:t>
            </a:r>
          </a:p>
          <a:p>
            <a:pPr marL="0" indent="0" algn="just">
              <a:spcBef>
                <a:spcPts val="0"/>
              </a:spcBef>
              <a:buNone/>
            </a:pPr>
            <a:r>
              <a:rPr lang="tr-TR" sz="2200" i="1" dirty="0"/>
              <a:t>	</a:t>
            </a:r>
            <a:r>
              <a:rPr lang="tr-TR" sz="2200" i="1" dirty="0" smtClean="0"/>
              <a:t>3332 </a:t>
            </a:r>
            <a:r>
              <a:rPr lang="tr-TR" sz="2200" i="1" dirty="0"/>
              <a:t>Konferans ve etkinlik düzenleyiciler</a:t>
            </a:r>
          </a:p>
          <a:p>
            <a:pPr marL="0" indent="0" algn="just">
              <a:spcBef>
                <a:spcPts val="1200"/>
              </a:spcBef>
              <a:buNone/>
            </a:pPr>
            <a:r>
              <a:rPr lang="tr-TR" sz="2400" dirty="0" smtClean="0">
                <a:solidFill>
                  <a:schemeClr val="accent1"/>
                </a:solidFill>
              </a:rPr>
              <a:t>334   İdari </a:t>
            </a:r>
            <a:r>
              <a:rPr lang="tr-TR" sz="2400" dirty="0">
                <a:solidFill>
                  <a:schemeClr val="accent1"/>
                </a:solidFill>
              </a:rPr>
              <a:t>ve belli bir alanda uzmanlaşmış sekreterler</a:t>
            </a:r>
          </a:p>
          <a:p>
            <a:pPr marL="0" indent="0" algn="just">
              <a:spcBef>
                <a:spcPts val="0"/>
              </a:spcBef>
              <a:buNone/>
            </a:pPr>
            <a:r>
              <a:rPr lang="tr-TR" sz="2400" i="1" dirty="0"/>
              <a:t>	</a:t>
            </a:r>
            <a:r>
              <a:rPr lang="tr-TR" sz="2200" i="1" dirty="0" smtClean="0"/>
              <a:t>3344 </a:t>
            </a:r>
            <a:r>
              <a:rPr lang="tr-TR" sz="2200" i="1" dirty="0"/>
              <a:t>Tıbbi sekreterler</a:t>
            </a:r>
          </a:p>
          <a:p>
            <a:pPr marL="0" indent="0" algn="just">
              <a:spcBef>
                <a:spcPts val="1200"/>
              </a:spcBef>
              <a:buNone/>
            </a:pPr>
            <a:r>
              <a:rPr lang="tr-TR" sz="2400" dirty="0" smtClean="0">
                <a:solidFill>
                  <a:schemeClr val="accent1"/>
                </a:solidFill>
              </a:rPr>
              <a:t>335   Düzenleyici </a:t>
            </a:r>
            <a:r>
              <a:rPr lang="tr-TR" sz="2400" dirty="0">
                <a:solidFill>
                  <a:schemeClr val="accent1"/>
                </a:solidFill>
              </a:rPr>
              <a:t>devlet ile ilgili alanlardaki yardımcı profesyonel meslek </a:t>
            </a:r>
            <a:r>
              <a:rPr lang="tr-TR" sz="2400" dirty="0" smtClean="0">
                <a:solidFill>
                  <a:schemeClr val="accent1"/>
                </a:solidFill>
              </a:rPr>
              <a:t>mensupları</a:t>
            </a:r>
            <a:endParaRPr lang="tr-TR" sz="2400" dirty="0">
              <a:solidFill>
                <a:schemeClr val="accent1"/>
              </a:solidFill>
            </a:endParaRPr>
          </a:p>
          <a:p>
            <a:pPr marL="0" indent="0" algn="just">
              <a:spcBef>
                <a:spcPts val="0"/>
              </a:spcBef>
              <a:buNone/>
            </a:pPr>
            <a:r>
              <a:rPr lang="tr-TR" sz="2000" i="1" dirty="0"/>
              <a:t>	</a:t>
            </a:r>
            <a:r>
              <a:rPr lang="tr-TR" sz="2200" i="1" dirty="0" smtClean="0"/>
              <a:t>3351 </a:t>
            </a:r>
            <a:r>
              <a:rPr lang="tr-TR" sz="2200" i="1" dirty="0"/>
              <a:t>Gümrük ve sınır kontrolörleri</a:t>
            </a:r>
          </a:p>
          <a:p>
            <a:pPr marL="0" indent="0" algn="just">
              <a:spcBef>
                <a:spcPts val="0"/>
              </a:spcBef>
              <a:buNone/>
            </a:pPr>
            <a:r>
              <a:rPr lang="tr-TR" sz="2200" i="1" dirty="0"/>
              <a:t>	</a:t>
            </a:r>
            <a:r>
              <a:rPr lang="tr-TR" sz="2200" i="1" dirty="0" smtClean="0"/>
              <a:t>3352 </a:t>
            </a:r>
            <a:r>
              <a:rPr lang="tr-TR" sz="2200" i="1" dirty="0"/>
              <a:t>Vergi memurları </a:t>
            </a:r>
            <a:endParaRPr lang="tr-TR" sz="2400" dirty="0">
              <a:solidFill>
                <a:schemeClr val="accent1"/>
              </a:solidFill>
            </a:endParaRPr>
          </a:p>
        </p:txBody>
      </p:sp>
      <p:sp>
        <p:nvSpPr>
          <p:cNvPr id="4" name="Slayt Numarası Yer Tutucusu 3">
            <a:extLst>
              <a:ext uri="{FF2B5EF4-FFF2-40B4-BE49-F238E27FC236}">
                <a16:creationId xmlns:a16="http://schemas.microsoft.com/office/drawing/2014/main" id="{8F52EDD3-7A36-4CB9-BB03-DD99E7AA8187}"/>
              </a:ext>
            </a:extLst>
          </p:cNvPr>
          <p:cNvSpPr>
            <a:spLocks noGrp="1"/>
          </p:cNvSpPr>
          <p:nvPr>
            <p:ph type="sldNum" sz="quarter" idx="12"/>
          </p:nvPr>
        </p:nvSpPr>
        <p:spPr/>
        <p:txBody>
          <a:bodyPr/>
          <a:lstStyle/>
          <a:p>
            <a:fld id="{6E07B497-6590-0C4C-8939-85018B36AFED}" type="slidenum">
              <a:rPr lang="tr-TR" smtClean="0"/>
              <a:t>37</a:t>
            </a:fld>
            <a:endParaRPr lang="tr-TR"/>
          </a:p>
        </p:txBody>
      </p:sp>
      <p:sp>
        <p:nvSpPr>
          <p:cNvPr id="5" name="Unvan 1"/>
          <p:cNvSpPr>
            <a:spLocks noGrp="1"/>
          </p:cNvSpPr>
          <p:nvPr>
            <p:ph type="title"/>
          </p:nvPr>
        </p:nvSpPr>
        <p:spPr>
          <a:xfrm>
            <a:off x="553995" y="247522"/>
            <a:ext cx="10245810" cy="870551"/>
          </a:xfrm>
        </p:spPr>
        <p:txBody>
          <a:bodyPr>
            <a:normAutofit fontScale="90000"/>
          </a:bodyPr>
          <a:lstStyle/>
          <a:p>
            <a:r>
              <a:rPr lang="tr-TR" sz="3600" b="1" dirty="0" smtClean="0">
                <a:solidFill>
                  <a:srgbClr val="FF0000"/>
                </a:solidFill>
              </a:rPr>
              <a:t>33 İş ve İdare İle İlgili Yardımcı Profesyonel Meslek Mensupları</a:t>
            </a:r>
            <a:endParaRPr lang="tr-TR" sz="3600" dirty="0">
              <a:solidFill>
                <a:srgbClr val="FF0000"/>
              </a:solidFill>
            </a:endParaRPr>
          </a:p>
        </p:txBody>
      </p:sp>
    </p:spTree>
    <p:extLst>
      <p:ext uri="{BB962C8B-B14F-4D97-AF65-F5344CB8AC3E}">
        <p14:creationId xmlns:p14="http://schemas.microsoft.com/office/powerpoint/2010/main" val="2444892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D7FA74-01E9-4772-B889-14D850325C54}"/>
              </a:ext>
            </a:extLst>
          </p:cNvPr>
          <p:cNvSpPr>
            <a:spLocks noGrp="1"/>
          </p:cNvSpPr>
          <p:nvPr>
            <p:ph idx="1"/>
          </p:nvPr>
        </p:nvSpPr>
        <p:spPr>
          <a:xfrm>
            <a:off x="731823" y="1546520"/>
            <a:ext cx="6447454" cy="4557080"/>
          </a:xfrm>
        </p:spPr>
        <p:txBody>
          <a:bodyPr>
            <a:normAutofit/>
          </a:bodyPr>
          <a:lstStyle/>
          <a:p>
            <a:pPr marL="648000" indent="-648000">
              <a:spcBef>
                <a:spcPts val="1200"/>
              </a:spcBef>
              <a:buFont typeface="+mj-lt"/>
              <a:buAutoNum type="arabicPeriod" startAt="341"/>
            </a:pPr>
            <a:r>
              <a:rPr lang="tr-TR" sz="2400" dirty="0" smtClean="0">
                <a:solidFill>
                  <a:schemeClr val="accent1"/>
                </a:solidFill>
              </a:rPr>
              <a:t>Hukuk</a:t>
            </a:r>
            <a:r>
              <a:rPr lang="tr-TR" sz="2400" dirty="0">
                <a:solidFill>
                  <a:schemeClr val="accent1"/>
                </a:solidFill>
              </a:rPr>
              <a:t>, sosyal ve din ile ilgili yardımcı profesyonel meslek mensupları</a:t>
            </a:r>
          </a:p>
          <a:p>
            <a:pPr marL="648000" indent="-648000">
              <a:spcBef>
                <a:spcPts val="1200"/>
              </a:spcBef>
              <a:buFont typeface="+mj-lt"/>
              <a:buAutoNum type="arabicPeriod" startAt="341"/>
            </a:pPr>
            <a:r>
              <a:rPr lang="tr-TR" sz="2400" dirty="0" smtClean="0">
                <a:solidFill>
                  <a:schemeClr val="accent1"/>
                </a:solidFill>
              </a:rPr>
              <a:t>Spor </a:t>
            </a:r>
            <a:r>
              <a:rPr lang="tr-TR" sz="2400" dirty="0">
                <a:solidFill>
                  <a:schemeClr val="accent1"/>
                </a:solidFill>
              </a:rPr>
              <a:t>ve </a:t>
            </a:r>
            <a:r>
              <a:rPr lang="tr-TR" sz="2400" dirty="0" err="1">
                <a:solidFill>
                  <a:schemeClr val="accent1"/>
                </a:solidFill>
              </a:rPr>
              <a:t>fitness</a:t>
            </a:r>
            <a:r>
              <a:rPr lang="tr-TR" sz="2400" dirty="0">
                <a:solidFill>
                  <a:schemeClr val="accent1"/>
                </a:solidFill>
              </a:rPr>
              <a:t> çalışanları</a:t>
            </a:r>
          </a:p>
          <a:p>
            <a:pPr marL="0" indent="0">
              <a:spcBef>
                <a:spcPts val="0"/>
              </a:spcBef>
              <a:buNone/>
            </a:pPr>
            <a:r>
              <a:rPr lang="tr-TR" sz="2400" i="1" dirty="0">
                <a:solidFill>
                  <a:schemeClr val="accent1"/>
                </a:solidFill>
              </a:rPr>
              <a:t>	</a:t>
            </a:r>
            <a:r>
              <a:rPr lang="tr-TR" sz="2400" i="1" dirty="0" smtClean="0"/>
              <a:t>3421 </a:t>
            </a:r>
            <a:r>
              <a:rPr lang="tr-TR" sz="2400" i="1" dirty="0"/>
              <a:t>Atletler ve </a:t>
            </a:r>
            <a:r>
              <a:rPr lang="tr-TR" sz="2400" i="1" dirty="0" smtClean="0"/>
              <a:t>sporcular</a:t>
            </a:r>
          </a:p>
          <a:p>
            <a:pPr marL="720000" indent="-720000">
              <a:spcBef>
                <a:spcPts val="1200"/>
              </a:spcBef>
              <a:buFont typeface="+mj-lt"/>
              <a:buAutoNum type="arabicPeriod" startAt="343"/>
            </a:pPr>
            <a:r>
              <a:rPr lang="tr-TR" sz="2400" dirty="0" smtClean="0">
                <a:solidFill>
                  <a:schemeClr val="accent1"/>
                </a:solidFill>
              </a:rPr>
              <a:t>Sanat</a:t>
            </a:r>
            <a:r>
              <a:rPr lang="tr-TR" sz="2400" dirty="0">
                <a:solidFill>
                  <a:schemeClr val="accent1"/>
                </a:solidFill>
              </a:rPr>
              <a:t>, kültür ve mutfak ile ilgili yardımcı profesyonel meslek mensupları</a:t>
            </a:r>
          </a:p>
          <a:p>
            <a:pPr marL="0" indent="0">
              <a:spcBef>
                <a:spcPts val="0"/>
              </a:spcBef>
              <a:buNone/>
            </a:pPr>
            <a:r>
              <a:rPr lang="tr-TR" sz="2400" i="1" dirty="0"/>
              <a:t>	</a:t>
            </a:r>
            <a:r>
              <a:rPr lang="tr-TR" sz="2400" i="1" dirty="0" smtClean="0"/>
              <a:t>3431 </a:t>
            </a:r>
            <a:r>
              <a:rPr lang="tr-TR" sz="2400" i="1" dirty="0"/>
              <a:t>Fotoğrafçılar</a:t>
            </a:r>
          </a:p>
          <a:p>
            <a:pPr marL="0" indent="0">
              <a:spcBef>
                <a:spcPts val="0"/>
              </a:spcBef>
              <a:buNone/>
            </a:pPr>
            <a:r>
              <a:rPr lang="tr-TR" sz="2400" i="1" dirty="0"/>
              <a:t>	</a:t>
            </a:r>
            <a:r>
              <a:rPr lang="tr-TR" sz="2400" i="1" dirty="0" smtClean="0"/>
              <a:t>3432 </a:t>
            </a:r>
            <a:r>
              <a:rPr lang="tr-TR" sz="2400" i="1" dirty="0"/>
              <a:t>İç tasarımcılar ve dekoratörler</a:t>
            </a:r>
          </a:p>
          <a:p>
            <a:pPr marL="0" indent="0" algn="just">
              <a:buNone/>
            </a:pPr>
            <a:endParaRPr lang="tr-TR" sz="2000" i="1" dirty="0"/>
          </a:p>
        </p:txBody>
      </p:sp>
      <p:sp>
        <p:nvSpPr>
          <p:cNvPr id="4" name="Slayt Numarası Yer Tutucusu 3">
            <a:extLst>
              <a:ext uri="{FF2B5EF4-FFF2-40B4-BE49-F238E27FC236}">
                <a16:creationId xmlns:a16="http://schemas.microsoft.com/office/drawing/2014/main" id="{8F52EDD3-7A36-4CB9-BB03-DD99E7AA8187}"/>
              </a:ext>
            </a:extLst>
          </p:cNvPr>
          <p:cNvSpPr>
            <a:spLocks noGrp="1"/>
          </p:cNvSpPr>
          <p:nvPr>
            <p:ph type="sldNum" sz="quarter" idx="12"/>
          </p:nvPr>
        </p:nvSpPr>
        <p:spPr/>
        <p:txBody>
          <a:bodyPr/>
          <a:lstStyle/>
          <a:p>
            <a:fld id="{6E07B497-6590-0C4C-8939-85018B36AFED}" type="slidenum">
              <a:rPr lang="tr-TR" smtClean="0"/>
              <a:t>38</a:t>
            </a:fld>
            <a:endParaRPr lang="tr-TR"/>
          </a:p>
        </p:txBody>
      </p:sp>
      <p:pic>
        <p:nvPicPr>
          <p:cNvPr id="5" name="Resim 4" descr="kişi, kadın, kız, genç içeren bir resim&#10;&#10;Açıklama otomatik olarak oluşturuldu">
            <a:extLst>
              <a:ext uri="{FF2B5EF4-FFF2-40B4-BE49-F238E27FC236}">
                <a16:creationId xmlns:a16="http://schemas.microsoft.com/office/drawing/2014/main" id="{8A4D23AA-0A5C-D643-93E7-D60CD2C57AAE}"/>
              </a:ext>
            </a:extLst>
          </p:cNvPr>
          <p:cNvPicPr>
            <a:picLocks noChangeAspect="1"/>
          </p:cNvPicPr>
          <p:nvPr/>
        </p:nvPicPr>
        <p:blipFill>
          <a:blip r:embed="rId2"/>
          <a:stretch>
            <a:fillRect/>
          </a:stretch>
        </p:blipFill>
        <p:spPr>
          <a:xfrm>
            <a:off x="7644754" y="2266902"/>
            <a:ext cx="3539497" cy="2353887"/>
          </a:xfrm>
          <a:prstGeom prst="rect">
            <a:avLst/>
          </a:prstGeom>
        </p:spPr>
      </p:pic>
      <p:sp>
        <p:nvSpPr>
          <p:cNvPr id="6" name="Unvan 1"/>
          <p:cNvSpPr>
            <a:spLocks noGrp="1"/>
          </p:cNvSpPr>
          <p:nvPr>
            <p:ph type="title"/>
          </p:nvPr>
        </p:nvSpPr>
        <p:spPr>
          <a:xfrm>
            <a:off x="504567" y="440529"/>
            <a:ext cx="7613821" cy="870551"/>
          </a:xfrm>
        </p:spPr>
        <p:txBody>
          <a:bodyPr>
            <a:normAutofit fontScale="90000"/>
          </a:bodyPr>
          <a:lstStyle/>
          <a:p>
            <a:r>
              <a:rPr lang="tr-TR" sz="3600" b="1" dirty="0" smtClean="0">
                <a:solidFill>
                  <a:srgbClr val="FF0000"/>
                </a:solidFill>
              </a:rPr>
              <a:t>34 Hukuk, Sosyal, Kültür Ve Benzeri Alanlar </a:t>
            </a:r>
            <a:r>
              <a:rPr lang="tr-TR" sz="3600" b="1" dirty="0" smtClean="0">
                <a:solidFill>
                  <a:schemeClr val="accent1">
                    <a:lumMod val="75000"/>
                  </a:schemeClr>
                </a:solidFill>
              </a:rPr>
              <a:t>İle İlgili </a:t>
            </a:r>
            <a:r>
              <a:rPr lang="tr-TR" sz="3600" b="1" dirty="0" smtClean="0">
                <a:solidFill>
                  <a:srgbClr val="FF0000"/>
                </a:solidFill>
              </a:rPr>
              <a:t>Yardımcı Profesyonel </a:t>
            </a:r>
            <a:r>
              <a:rPr lang="tr-TR" sz="3600" b="1" dirty="0" smtClean="0">
                <a:solidFill>
                  <a:schemeClr val="accent1">
                    <a:lumMod val="75000"/>
                  </a:schemeClr>
                </a:solidFill>
              </a:rPr>
              <a:t>Meslek Mensupları</a:t>
            </a:r>
            <a:endParaRPr lang="tr-TR" sz="3600" dirty="0">
              <a:solidFill>
                <a:schemeClr val="accent1">
                  <a:lumMod val="75000"/>
                </a:schemeClr>
              </a:solidFill>
            </a:endParaRPr>
          </a:p>
        </p:txBody>
      </p:sp>
    </p:spTree>
    <p:extLst>
      <p:ext uri="{BB962C8B-B14F-4D97-AF65-F5344CB8AC3E}">
        <p14:creationId xmlns:p14="http://schemas.microsoft.com/office/powerpoint/2010/main" val="940703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D7FA74-01E9-4772-B889-14D850325C54}"/>
              </a:ext>
            </a:extLst>
          </p:cNvPr>
          <p:cNvSpPr>
            <a:spLocks noGrp="1"/>
          </p:cNvSpPr>
          <p:nvPr>
            <p:ph idx="1"/>
          </p:nvPr>
        </p:nvSpPr>
        <p:spPr>
          <a:xfrm>
            <a:off x="838200" y="1520687"/>
            <a:ext cx="6506817" cy="3796748"/>
          </a:xfrm>
        </p:spPr>
        <p:txBody>
          <a:bodyPr>
            <a:normAutofit/>
          </a:bodyPr>
          <a:lstStyle/>
          <a:p>
            <a:pPr marL="0" indent="0">
              <a:buNone/>
            </a:pPr>
            <a:endParaRPr lang="tr-TR" sz="2400" dirty="0">
              <a:solidFill>
                <a:schemeClr val="accent1"/>
              </a:solidFill>
            </a:endParaRPr>
          </a:p>
          <a:p>
            <a:pPr marL="720000" indent="-720000">
              <a:spcBef>
                <a:spcPts val="1200"/>
              </a:spcBef>
              <a:buFont typeface="+mj-lt"/>
              <a:buAutoNum type="arabicPeriod" startAt="351"/>
            </a:pPr>
            <a:r>
              <a:rPr lang="tr-TR" sz="2200" dirty="0" smtClean="0">
                <a:solidFill>
                  <a:schemeClr val="accent1"/>
                </a:solidFill>
              </a:rPr>
              <a:t>Bilgi </a:t>
            </a:r>
            <a:r>
              <a:rPr lang="tr-TR" sz="2200" dirty="0">
                <a:solidFill>
                  <a:schemeClr val="accent1"/>
                </a:solidFill>
              </a:rPr>
              <a:t>ve iletişim teknolojileri işletim ve kullanıcı destek teknisyenleri</a:t>
            </a:r>
          </a:p>
          <a:p>
            <a:pPr marL="1260000" indent="0">
              <a:spcBef>
                <a:spcPts val="0"/>
              </a:spcBef>
              <a:buNone/>
            </a:pPr>
            <a:r>
              <a:rPr lang="tr-TR" sz="2000" i="1" dirty="0" smtClean="0"/>
              <a:t>3513 </a:t>
            </a:r>
            <a:r>
              <a:rPr lang="tr-TR" sz="2000" i="1" dirty="0"/>
              <a:t>Bilgisayar ağ ve sistem teknisyenleri</a:t>
            </a:r>
          </a:p>
          <a:p>
            <a:pPr marL="1260000" indent="0">
              <a:spcBef>
                <a:spcPts val="0"/>
              </a:spcBef>
              <a:buNone/>
            </a:pPr>
            <a:r>
              <a:rPr lang="tr-TR" sz="2000" i="1" dirty="0" smtClean="0"/>
              <a:t>3514 </a:t>
            </a:r>
            <a:r>
              <a:rPr lang="tr-TR" sz="2000" i="1" dirty="0"/>
              <a:t>Web teknisyenleri</a:t>
            </a:r>
            <a:endParaRPr lang="tr-TR" sz="2400" dirty="0">
              <a:solidFill>
                <a:schemeClr val="accent1"/>
              </a:solidFill>
            </a:endParaRPr>
          </a:p>
          <a:p>
            <a:pPr marL="720000" indent="-720000">
              <a:spcBef>
                <a:spcPts val="1200"/>
              </a:spcBef>
              <a:buFont typeface="+mj-lt"/>
              <a:buAutoNum type="arabicPeriod" startAt="352"/>
            </a:pPr>
            <a:r>
              <a:rPr lang="tr-TR" sz="2200" dirty="0" smtClean="0">
                <a:solidFill>
                  <a:schemeClr val="accent1"/>
                </a:solidFill>
              </a:rPr>
              <a:t>Telekomünikasyon </a:t>
            </a:r>
            <a:r>
              <a:rPr lang="tr-TR" sz="2200" dirty="0">
                <a:solidFill>
                  <a:schemeClr val="accent1"/>
                </a:solidFill>
              </a:rPr>
              <a:t>ve yayın teknisyenleri</a:t>
            </a:r>
          </a:p>
          <a:p>
            <a:pPr marL="1260000" indent="0">
              <a:spcBef>
                <a:spcPts val="0"/>
              </a:spcBef>
              <a:buNone/>
            </a:pPr>
            <a:r>
              <a:rPr lang="tr-TR" sz="2000" i="1" dirty="0" smtClean="0"/>
              <a:t>3521 </a:t>
            </a:r>
            <a:r>
              <a:rPr lang="tr-TR" sz="2000" i="1" dirty="0"/>
              <a:t>Yayın ve ses-görüntü teknisyenleri</a:t>
            </a:r>
          </a:p>
          <a:p>
            <a:pPr marL="0" indent="0">
              <a:buNone/>
            </a:pPr>
            <a:endParaRPr lang="tr-TR" sz="2400" dirty="0">
              <a:solidFill>
                <a:schemeClr val="accent1"/>
              </a:solidFill>
            </a:endParaRPr>
          </a:p>
        </p:txBody>
      </p:sp>
      <p:sp>
        <p:nvSpPr>
          <p:cNvPr id="4" name="Slayt Numarası Yer Tutucusu 3">
            <a:extLst>
              <a:ext uri="{FF2B5EF4-FFF2-40B4-BE49-F238E27FC236}">
                <a16:creationId xmlns:a16="http://schemas.microsoft.com/office/drawing/2014/main" id="{8F52EDD3-7A36-4CB9-BB03-DD99E7AA8187}"/>
              </a:ext>
            </a:extLst>
          </p:cNvPr>
          <p:cNvSpPr>
            <a:spLocks noGrp="1"/>
          </p:cNvSpPr>
          <p:nvPr>
            <p:ph type="sldNum" sz="quarter" idx="12"/>
          </p:nvPr>
        </p:nvSpPr>
        <p:spPr/>
        <p:txBody>
          <a:bodyPr/>
          <a:lstStyle/>
          <a:p>
            <a:fld id="{6E07B497-6590-0C4C-8939-85018B36AFED}" type="slidenum">
              <a:rPr lang="tr-TR" smtClean="0"/>
              <a:t>39</a:t>
            </a:fld>
            <a:endParaRPr lang="tr-TR"/>
          </a:p>
        </p:txBody>
      </p:sp>
      <p:pic>
        <p:nvPicPr>
          <p:cNvPr id="5" name="Resim 4" descr="adam, kişi, kesme, bilgisayar içeren bir resim&#10;&#10;Açıklama otomatik olarak oluşturuldu">
            <a:extLst>
              <a:ext uri="{FF2B5EF4-FFF2-40B4-BE49-F238E27FC236}">
                <a16:creationId xmlns:a16="http://schemas.microsoft.com/office/drawing/2014/main" id="{58E56F99-62BB-714C-B20D-0081C5583A33}"/>
              </a:ext>
            </a:extLst>
          </p:cNvPr>
          <p:cNvPicPr>
            <a:picLocks noChangeAspect="1"/>
          </p:cNvPicPr>
          <p:nvPr/>
        </p:nvPicPr>
        <p:blipFill>
          <a:blip r:embed="rId2"/>
          <a:stretch>
            <a:fillRect/>
          </a:stretch>
        </p:blipFill>
        <p:spPr>
          <a:xfrm>
            <a:off x="7345017" y="1781432"/>
            <a:ext cx="4254500" cy="3048000"/>
          </a:xfrm>
          <a:prstGeom prst="rect">
            <a:avLst/>
          </a:prstGeom>
        </p:spPr>
      </p:pic>
      <p:sp>
        <p:nvSpPr>
          <p:cNvPr id="6" name="Unvan 1"/>
          <p:cNvSpPr>
            <a:spLocks noGrp="1"/>
          </p:cNvSpPr>
          <p:nvPr>
            <p:ph type="title"/>
          </p:nvPr>
        </p:nvSpPr>
        <p:spPr>
          <a:xfrm>
            <a:off x="504567" y="440529"/>
            <a:ext cx="7613821" cy="870551"/>
          </a:xfrm>
        </p:spPr>
        <p:txBody>
          <a:bodyPr>
            <a:normAutofit/>
          </a:bodyPr>
          <a:lstStyle/>
          <a:p>
            <a:r>
              <a:rPr lang="tr-TR" sz="3600" b="1" dirty="0" smtClean="0">
                <a:solidFill>
                  <a:srgbClr val="FF0000"/>
                </a:solidFill>
              </a:rPr>
              <a:t>35 Bilgi ve İletişim Teknisyenleri</a:t>
            </a:r>
            <a:endParaRPr lang="tr-TR" sz="3600" dirty="0">
              <a:solidFill>
                <a:schemeClr val="accent1">
                  <a:lumMod val="75000"/>
                </a:schemeClr>
              </a:solidFill>
            </a:endParaRPr>
          </a:p>
        </p:txBody>
      </p:sp>
    </p:spTree>
    <p:extLst>
      <p:ext uri="{BB962C8B-B14F-4D97-AF65-F5344CB8AC3E}">
        <p14:creationId xmlns:p14="http://schemas.microsoft.com/office/powerpoint/2010/main" val="381994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820E4-77B1-9541-A75A-FB2C9927E189}"/>
              </a:ext>
            </a:extLst>
          </p:cNvPr>
          <p:cNvSpPr>
            <a:spLocks noGrp="1"/>
          </p:cNvSpPr>
          <p:nvPr>
            <p:ph type="title"/>
          </p:nvPr>
        </p:nvSpPr>
        <p:spPr>
          <a:xfrm>
            <a:off x="838200" y="365125"/>
            <a:ext cx="7772400" cy="944691"/>
          </a:xfrm>
        </p:spPr>
        <p:txBody>
          <a:bodyPr>
            <a:normAutofit/>
          </a:bodyPr>
          <a:lstStyle/>
          <a:p>
            <a:pPr algn="ctr"/>
            <a:r>
              <a:rPr lang="tr-TR" sz="4000" b="1" dirty="0">
                <a:solidFill>
                  <a:srgbClr val="FF0000"/>
                </a:solidFill>
                <a:latin typeface="Arial Black" panose="020B0A04020102020204" pitchFamily="34" charset="0"/>
              </a:rPr>
              <a:t>2. </a:t>
            </a:r>
            <a:r>
              <a:rPr lang="tr-TR" sz="4000" b="1" dirty="0" smtClean="0">
                <a:solidFill>
                  <a:srgbClr val="FF0000"/>
                </a:solidFill>
                <a:latin typeface="Arial Black" panose="020B0A04020102020204" pitchFamily="34" charset="0"/>
              </a:rPr>
              <a:t>Kullanım </a:t>
            </a:r>
            <a:r>
              <a:rPr lang="tr-TR" sz="4000" b="1" dirty="0">
                <a:solidFill>
                  <a:srgbClr val="FF0000"/>
                </a:solidFill>
                <a:latin typeface="Arial Black" panose="020B0A04020102020204" pitchFamily="34" charset="0"/>
              </a:rPr>
              <a:t>Amaçları</a:t>
            </a:r>
          </a:p>
        </p:txBody>
      </p:sp>
      <p:sp>
        <p:nvSpPr>
          <p:cNvPr id="3" name="İçerik Yer Tutucusu 2">
            <a:extLst>
              <a:ext uri="{FF2B5EF4-FFF2-40B4-BE49-F238E27FC236}">
                <a16:creationId xmlns:a16="http://schemas.microsoft.com/office/drawing/2014/main" id="{1717B86A-C02A-294E-9BAE-A5EDD75F33C7}"/>
              </a:ext>
            </a:extLst>
          </p:cNvPr>
          <p:cNvSpPr>
            <a:spLocks noGrp="1"/>
          </p:cNvSpPr>
          <p:nvPr>
            <p:ph idx="1"/>
          </p:nvPr>
        </p:nvSpPr>
        <p:spPr>
          <a:xfrm>
            <a:off x="838200" y="1594022"/>
            <a:ext cx="9071919" cy="4139513"/>
          </a:xfrm>
        </p:spPr>
        <p:txBody>
          <a:bodyPr>
            <a:normAutofit lnSpcReduction="10000"/>
          </a:bodyPr>
          <a:lstStyle/>
          <a:p>
            <a:pPr marL="514350" indent="-514350">
              <a:spcBef>
                <a:spcPts val="1200"/>
              </a:spcBef>
              <a:spcAft>
                <a:spcPts val="600"/>
              </a:spcAft>
              <a:buFont typeface="+mj-lt"/>
              <a:buAutoNum type="arabicPeriod"/>
            </a:pPr>
            <a:r>
              <a:rPr lang="tr-TR" sz="2600" dirty="0" smtClean="0"/>
              <a:t>Meslekler </a:t>
            </a:r>
            <a:r>
              <a:rPr lang="tr-TR" sz="2600" dirty="0"/>
              <a:t>hakkındaki </a:t>
            </a:r>
            <a:r>
              <a:rPr lang="tr-TR" sz="2600" dirty="0">
                <a:solidFill>
                  <a:srgbClr val="FF0000"/>
                </a:solidFill>
              </a:rPr>
              <a:t>bilgilerin standart</a:t>
            </a:r>
            <a:r>
              <a:rPr lang="tr-TR" sz="2600" dirty="0"/>
              <a:t> bir yapıya kavuşturularak </a:t>
            </a:r>
            <a:r>
              <a:rPr lang="tr-TR" sz="2600" dirty="0" smtClean="0">
                <a:solidFill>
                  <a:srgbClr val="FF0000"/>
                </a:solidFill>
              </a:rPr>
              <a:t>ulusal</a:t>
            </a:r>
            <a:r>
              <a:rPr lang="tr-TR" sz="2600" dirty="0" smtClean="0"/>
              <a:t> </a:t>
            </a:r>
            <a:r>
              <a:rPr lang="tr-TR" sz="2600" dirty="0"/>
              <a:t>gerekse </a:t>
            </a:r>
            <a:r>
              <a:rPr lang="tr-TR" sz="2600" dirty="0">
                <a:solidFill>
                  <a:srgbClr val="FF0000"/>
                </a:solidFill>
              </a:rPr>
              <a:t>uluslararası</a:t>
            </a:r>
            <a:r>
              <a:rPr lang="tr-TR" sz="2600" dirty="0"/>
              <a:t> </a:t>
            </a:r>
            <a:r>
              <a:rPr lang="tr-TR" sz="2600" dirty="0" smtClean="0"/>
              <a:t>paylaşımını </a:t>
            </a:r>
            <a:r>
              <a:rPr lang="tr-TR" sz="2600" dirty="0" smtClean="0"/>
              <a:t>sağlamak.</a:t>
            </a:r>
            <a:endParaRPr lang="tr-TR" sz="2600" dirty="0" smtClean="0"/>
          </a:p>
          <a:p>
            <a:pPr marL="514350" indent="-514350">
              <a:spcBef>
                <a:spcPts val="1200"/>
              </a:spcBef>
              <a:spcAft>
                <a:spcPts val="600"/>
              </a:spcAft>
              <a:buFont typeface="+mj-lt"/>
              <a:buAutoNum type="arabicPeriod"/>
            </a:pPr>
            <a:r>
              <a:rPr lang="tr-TR" sz="2600" dirty="0" smtClean="0"/>
              <a:t>İş </a:t>
            </a:r>
            <a:r>
              <a:rPr lang="tr-TR" sz="2600" dirty="0"/>
              <a:t>gücü piyasasının gereksinim duyduğu </a:t>
            </a:r>
            <a:r>
              <a:rPr lang="tr-TR" sz="2600" dirty="0">
                <a:solidFill>
                  <a:srgbClr val="FF0000"/>
                </a:solidFill>
              </a:rPr>
              <a:t>resmi istatistiksel </a:t>
            </a:r>
            <a:r>
              <a:rPr lang="tr-TR" sz="2600" dirty="0"/>
              <a:t>bilgileri belirli bir yapı içinde toplamak ve </a:t>
            </a:r>
            <a:r>
              <a:rPr lang="tr-TR" sz="2600" dirty="0" smtClean="0"/>
              <a:t>kullanmak.</a:t>
            </a:r>
          </a:p>
          <a:p>
            <a:pPr marL="514350" indent="-514350">
              <a:spcBef>
                <a:spcPts val="1200"/>
              </a:spcBef>
              <a:spcAft>
                <a:spcPts val="600"/>
              </a:spcAft>
              <a:buFont typeface="+mj-lt"/>
              <a:buAutoNum type="arabicPeriod"/>
            </a:pPr>
            <a:r>
              <a:rPr lang="tr-TR" sz="2600" dirty="0" smtClean="0"/>
              <a:t>Kariyer danışanlarına </a:t>
            </a:r>
            <a:r>
              <a:rPr lang="tr-TR" sz="2600" dirty="0">
                <a:solidFill>
                  <a:srgbClr val="FF0000"/>
                </a:solidFill>
              </a:rPr>
              <a:t>mesleklerle ilgili </a:t>
            </a:r>
            <a:r>
              <a:rPr lang="tr-TR" sz="2600" dirty="0" smtClean="0">
                <a:solidFill>
                  <a:srgbClr val="FF0000"/>
                </a:solidFill>
              </a:rPr>
              <a:t>veri </a:t>
            </a:r>
            <a:r>
              <a:rPr lang="tr-TR" sz="2600" dirty="0" smtClean="0"/>
              <a:t>sağlamak.</a:t>
            </a:r>
            <a:endParaRPr lang="tr-TR" sz="2600" dirty="0"/>
          </a:p>
          <a:p>
            <a:pPr marL="0" indent="0" algn="ctr">
              <a:spcBef>
                <a:spcPts val="2400"/>
              </a:spcBef>
              <a:buNone/>
            </a:pPr>
            <a:r>
              <a:rPr lang="tr-TR" dirty="0">
                <a:solidFill>
                  <a:srgbClr val="00B0F0"/>
                </a:solidFill>
              </a:rPr>
              <a:t>Bu sınıflandırma sistemleri, özellikle bilgisayar destekli mesleki rehberlik sistemlerinin mesleki bilgi altyapısını oluşturmaktadır. </a:t>
            </a:r>
          </a:p>
        </p:txBody>
      </p:sp>
      <p:sp>
        <p:nvSpPr>
          <p:cNvPr id="4" name="Slayt Numarası Yer Tutucusu 3">
            <a:extLst>
              <a:ext uri="{FF2B5EF4-FFF2-40B4-BE49-F238E27FC236}">
                <a16:creationId xmlns:a16="http://schemas.microsoft.com/office/drawing/2014/main" id="{43D31575-F188-3242-B51F-0D93EBE6A2B4}"/>
              </a:ext>
            </a:extLst>
          </p:cNvPr>
          <p:cNvSpPr>
            <a:spLocks noGrp="1"/>
          </p:cNvSpPr>
          <p:nvPr>
            <p:ph type="sldNum" sz="quarter" idx="12"/>
          </p:nvPr>
        </p:nvSpPr>
        <p:spPr/>
        <p:txBody>
          <a:bodyPr/>
          <a:lstStyle/>
          <a:p>
            <a:fld id="{6E07B497-6590-0C4C-8939-85018B36AFED}" type="slidenum">
              <a:rPr lang="tr-TR" smtClean="0"/>
              <a:t>4</a:t>
            </a:fld>
            <a:endParaRPr lang="tr-TR"/>
          </a:p>
        </p:txBody>
      </p:sp>
      <p:pic>
        <p:nvPicPr>
          <p:cNvPr id="8" name="Resim 7" descr="tablo, gömlek içeren bir resim&#10;&#10;Açıklama otomatik olarak oluşturuldu">
            <a:extLst>
              <a:ext uri="{FF2B5EF4-FFF2-40B4-BE49-F238E27FC236}">
                <a16:creationId xmlns:a16="http://schemas.microsoft.com/office/drawing/2014/main" id="{83111649-440E-6D4A-9D24-406FDA628A44}"/>
              </a:ext>
            </a:extLst>
          </p:cNvPr>
          <p:cNvPicPr>
            <a:picLocks noChangeAspect="1"/>
          </p:cNvPicPr>
          <p:nvPr/>
        </p:nvPicPr>
        <p:blipFill>
          <a:blip r:embed="rId2"/>
          <a:stretch>
            <a:fillRect/>
          </a:stretch>
        </p:blipFill>
        <p:spPr>
          <a:xfrm>
            <a:off x="8836779" y="837470"/>
            <a:ext cx="3219296" cy="2630189"/>
          </a:xfrm>
          <a:prstGeom prst="rect">
            <a:avLst/>
          </a:prstGeom>
        </p:spPr>
      </p:pic>
    </p:spTree>
    <p:extLst>
      <p:ext uri="{BB962C8B-B14F-4D97-AF65-F5344CB8AC3E}">
        <p14:creationId xmlns:p14="http://schemas.microsoft.com/office/powerpoint/2010/main" val="3527803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B0179-D46F-4AFB-B381-3374C2594620}"/>
              </a:ext>
            </a:extLst>
          </p:cNvPr>
          <p:cNvSpPr>
            <a:spLocks noGrp="1"/>
          </p:cNvSpPr>
          <p:nvPr>
            <p:ph type="title"/>
          </p:nvPr>
        </p:nvSpPr>
        <p:spPr/>
        <p:txBody>
          <a:bodyPr/>
          <a:lstStyle/>
          <a:p>
            <a:pPr algn="ctr"/>
            <a:r>
              <a:rPr lang="tr-TR" b="1" dirty="0">
                <a:solidFill>
                  <a:srgbClr val="FF0000"/>
                </a:solidFill>
              </a:rPr>
              <a:t>4. Büro Hizmetlerinde Çalışan Elemanlar</a:t>
            </a:r>
          </a:p>
        </p:txBody>
      </p:sp>
      <p:sp>
        <p:nvSpPr>
          <p:cNvPr id="3" name="İçerik Yer Tutucusu 2">
            <a:extLst>
              <a:ext uri="{FF2B5EF4-FFF2-40B4-BE49-F238E27FC236}">
                <a16:creationId xmlns:a16="http://schemas.microsoft.com/office/drawing/2014/main" id="{A5360821-0E86-4ECC-B99F-437602E486AF}"/>
              </a:ext>
            </a:extLst>
          </p:cNvPr>
          <p:cNvSpPr>
            <a:spLocks noGrp="1"/>
          </p:cNvSpPr>
          <p:nvPr>
            <p:ph idx="1"/>
          </p:nvPr>
        </p:nvSpPr>
        <p:spPr>
          <a:xfrm>
            <a:off x="838200" y="1825625"/>
            <a:ext cx="5747951" cy="4241543"/>
          </a:xfrm>
        </p:spPr>
        <p:txBody>
          <a:bodyPr>
            <a:normAutofit/>
          </a:bodyPr>
          <a:lstStyle/>
          <a:p>
            <a:pPr marL="0" indent="0">
              <a:spcBef>
                <a:spcPts val="1200"/>
              </a:spcBef>
              <a:spcAft>
                <a:spcPts val="600"/>
              </a:spcAft>
              <a:buNone/>
            </a:pPr>
            <a:r>
              <a:rPr lang="tr-TR" sz="2600" dirty="0"/>
              <a:t>Büro hizmetlerinde çalışan elemanlar; parasal işlemler, seyahat düzenlemeleri, bilgi ve randevu istekleri ile bağlantılı bir takım büro görevleri yapar, </a:t>
            </a:r>
            <a:r>
              <a:rPr lang="tr-TR" sz="2600" dirty="0">
                <a:solidFill>
                  <a:srgbClr val="FF0000"/>
                </a:solidFill>
              </a:rPr>
              <a:t>bilgileri kaydeder, düzenler, saklar, hesaplar ve erişim sağlarlar. </a:t>
            </a:r>
          </a:p>
          <a:p>
            <a:pPr marL="0" indent="0">
              <a:spcBef>
                <a:spcPts val="1200"/>
              </a:spcBef>
              <a:spcAft>
                <a:spcPts val="600"/>
              </a:spcAft>
              <a:buNone/>
            </a:pPr>
            <a:r>
              <a:rPr lang="tr-TR" sz="2600" dirty="0"/>
              <a:t>Bu ana grupta yer alan mesleklerin birçoğunda yapılan işlerle ilgili yeterlilik</a:t>
            </a:r>
            <a:r>
              <a:rPr lang="tr-TR" sz="2600" dirty="0">
                <a:solidFill>
                  <a:srgbClr val="FF0000"/>
                </a:solidFill>
              </a:rPr>
              <a:t>, ikinci ISCO beceri seviyesinde yer alan becerileri </a:t>
            </a:r>
            <a:r>
              <a:rPr lang="tr-TR" sz="2600" dirty="0"/>
              <a:t>gerektirir.</a:t>
            </a:r>
          </a:p>
          <a:p>
            <a:pPr marL="0" indent="0">
              <a:buNone/>
            </a:pPr>
            <a:endParaRPr lang="tr-TR" dirty="0"/>
          </a:p>
        </p:txBody>
      </p:sp>
      <p:sp>
        <p:nvSpPr>
          <p:cNvPr id="4" name="Slayt Numarası Yer Tutucusu 3">
            <a:extLst>
              <a:ext uri="{FF2B5EF4-FFF2-40B4-BE49-F238E27FC236}">
                <a16:creationId xmlns:a16="http://schemas.microsoft.com/office/drawing/2014/main" id="{30C5FE3E-17DB-452D-AF76-63C9C8B8E110}"/>
              </a:ext>
            </a:extLst>
          </p:cNvPr>
          <p:cNvSpPr>
            <a:spLocks noGrp="1"/>
          </p:cNvSpPr>
          <p:nvPr>
            <p:ph type="sldNum" sz="quarter" idx="12"/>
          </p:nvPr>
        </p:nvSpPr>
        <p:spPr/>
        <p:txBody>
          <a:bodyPr/>
          <a:lstStyle/>
          <a:p>
            <a:fld id="{6E07B497-6590-0C4C-8939-85018B36AFED}" type="slidenum">
              <a:rPr lang="tr-TR" smtClean="0"/>
              <a:t>40</a:t>
            </a:fld>
            <a:endParaRPr lang="tr-TR"/>
          </a:p>
        </p:txBody>
      </p:sp>
      <p:pic>
        <p:nvPicPr>
          <p:cNvPr id="6" name="Resim 5" descr="iç mekan, kişi, kadın, dik içeren bir resim&#10;&#10;Açıklama otomatik olarak oluşturuldu">
            <a:extLst>
              <a:ext uri="{FF2B5EF4-FFF2-40B4-BE49-F238E27FC236}">
                <a16:creationId xmlns:a16="http://schemas.microsoft.com/office/drawing/2014/main" id="{984DB0D5-3AA5-E94D-84A9-009E4381BA64}"/>
              </a:ext>
            </a:extLst>
          </p:cNvPr>
          <p:cNvPicPr>
            <a:picLocks noChangeAspect="1"/>
          </p:cNvPicPr>
          <p:nvPr/>
        </p:nvPicPr>
        <p:blipFill>
          <a:blip r:embed="rId2"/>
          <a:stretch>
            <a:fillRect/>
          </a:stretch>
        </p:blipFill>
        <p:spPr>
          <a:xfrm>
            <a:off x="7112000" y="2270125"/>
            <a:ext cx="4241800" cy="3048000"/>
          </a:xfrm>
          <a:prstGeom prst="rect">
            <a:avLst/>
          </a:prstGeom>
        </p:spPr>
      </p:pic>
    </p:spTree>
    <p:extLst>
      <p:ext uri="{BB962C8B-B14F-4D97-AF65-F5344CB8AC3E}">
        <p14:creationId xmlns:p14="http://schemas.microsoft.com/office/powerpoint/2010/main" val="3136081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B0179-D46F-4AFB-B381-3374C2594620}"/>
              </a:ext>
            </a:extLst>
          </p:cNvPr>
          <p:cNvSpPr>
            <a:spLocks noGrp="1"/>
          </p:cNvSpPr>
          <p:nvPr>
            <p:ph type="title"/>
          </p:nvPr>
        </p:nvSpPr>
        <p:spPr/>
        <p:txBody>
          <a:bodyPr/>
          <a:lstStyle/>
          <a:p>
            <a:pPr algn="ctr"/>
            <a:r>
              <a:rPr lang="tr-TR" b="1" dirty="0">
                <a:solidFill>
                  <a:srgbClr val="FF0000"/>
                </a:solidFill>
              </a:rPr>
              <a:t>4. Büro Hizmetlerinde Çalışan Elemanlar</a:t>
            </a:r>
          </a:p>
        </p:txBody>
      </p:sp>
      <p:sp>
        <p:nvSpPr>
          <p:cNvPr id="3" name="İçerik Yer Tutucusu 2">
            <a:extLst>
              <a:ext uri="{FF2B5EF4-FFF2-40B4-BE49-F238E27FC236}">
                <a16:creationId xmlns:a16="http://schemas.microsoft.com/office/drawing/2014/main" id="{A5360821-0E86-4ECC-B99F-437602E486AF}"/>
              </a:ext>
            </a:extLst>
          </p:cNvPr>
          <p:cNvSpPr>
            <a:spLocks noGrp="1"/>
          </p:cNvSpPr>
          <p:nvPr>
            <p:ph idx="1"/>
          </p:nvPr>
        </p:nvSpPr>
        <p:spPr>
          <a:xfrm>
            <a:off x="838200" y="1825625"/>
            <a:ext cx="6069227" cy="3994407"/>
          </a:xfrm>
        </p:spPr>
        <p:txBody>
          <a:bodyPr>
            <a:normAutofit/>
          </a:bodyPr>
          <a:lstStyle/>
          <a:p>
            <a:pPr marL="0" indent="0">
              <a:buNone/>
            </a:pPr>
            <a:r>
              <a:rPr lang="tr-TR" dirty="0"/>
              <a:t>Büro hizmetlerinde çalışan elemanlar tarafından yapılan görevler genellikle şunları kapsamaktadır: </a:t>
            </a:r>
          </a:p>
          <a:p>
            <a:pPr marL="720000" lvl="1" indent="-360000">
              <a:buFont typeface="Wingdings" panose="05000000000000000000" pitchFamily="2" charset="2"/>
              <a:buChar char="ü"/>
            </a:pPr>
            <a:r>
              <a:rPr lang="tr-TR" dirty="0" smtClean="0"/>
              <a:t>Steno </a:t>
            </a:r>
            <a:r>
              <a:rPr lang="tr-TR" dirty="0"/>
              <a:t>ve daktilo ile yazı yazılması, kelime işlemciler ile diğer büro makinelerinin kullanılması; </a:t>
            </a:r>
          </a:p>
          <a:p>
            <a:pPr marL="720000" lvl="1" indent="-360000">
              <a:buFont typeface="Wingdings" panose="05000000000000000000" pitchFamily="2" charset="2"/>
              <a:buChar char="ü"/>
            </a:pPr>
            <a:r>
              <a:rPr lang="tr-TR" dirty="0" smtClean="0"/>
              <a:t>Bilgisayarlara </a:t>
            </a:r>
            <a:r>
              <a:rPr lang="tr-TR" dirty="0"/>
              <a:t>veri girilmesi; </a:t>
            </a:r>
          </a:p>
          <a:p>
            <a:pPr marL="720000" lvl="1" indent="-360000">
              <a:buFont typeface="Wingdings" panose="05000000000000000000" pitchFamily="2" charset="2"/>
              <a:buChar char="ü"/>
            </a:pPr>
            <a:r>
              <a:rPr lang="tr-TR" dirty="0" smtClean="0"/>
              <a:t>Sekreterlik </a:t>
            </a:r>
            <a:r>
              <a:rPr lang="tr-TR" dirty="0"/>
              <a:t>görevlerinin yapılması; sayısal verilerin kaydedilmesi ve hesaplanması; </a:t>
            </a:r>
          </a:p>
        </p:txBody>
      </p:sp>
      <p:sp>
        <p:nvSpPr>
          <p:cNvPr id="4" name="Slayt Numarası Yer Tutucusu 3">
            <a:extLst>
              <a:ext uri="{FF2B5EF4-FFF2-40B4-BE49-F238E27FC236}">
                <a16:creationId xmlns:a16="http://schemas.microsoft.com/office/drawing/2014/main" id="{30C5FE3E-17DB-452D-AF76-63C9C8B8E110}"/>
              </a:ext>
            </a:extLst>
          </p:cNvPr>
          <p:cNvSpPr>
            <a:spLocks noGrp="1"/>
          </p:cNvSpPr>
          <p:nvPr>
            <p:ph type="sldNum" sz="quarter" idx="12"/>
          </p:nvPr>
        </p:nvSpPr>
        <p:spPr/>
        <p:txBody>
          <a:bodyPr/>
          <a:lstStyle/>
          <a:p>
            <a:fld id="{6E07B497-6590-0C4C-8939-85018B36AFED}" type="slidenum">
              <a:rPr lang="tr-TR" smtClean="0"/>
              <a:t>41</a:t>
            </a:fld>
            <a:endParaRPr lang="tr-TR"/>
          </a:p>
        </p:txBody>
      </p:sp>
      <p:pic>
        <p:nvPicPr>
          <p:cNvPr id="6" name="Resim 5" descr="oda içeren bir resim&#10;&#10;Açıklama otomatik olarak oluşturuldu">
            <a:extLst>
              <a:ext uri="{FF2B5EF4-FFF2-40B4-BE49-F238E27FC236}">
                <a16:creationId xmlns:a16="http://schemas.microsoft.com/office/drawing/2014/main" id="{9AED4B3F-9173-B84A-9DE8-F9BDA03239D0}"/>
              </a:ext>
            </a:extLst>
          </p:cNvPr>
          <p:cNvPicPr>
            <a:picLocks noChangeAspect="1"/>
          </p:cNvPicPr>
          <p:nvPr/>
        </p:nvPicPr>
        <p:blipFill>
          <a:blip r:embed="rId2"/>
          <a:stretch>
            <a:fillRect/>
          </a:stretch>
        </p:blipFill>
        <p:spPr>
          <a:xfrm>
            <a:off x="7929454" y="1542605"/>
            <a:ext cx="3727995" cy="3733730"/>
          </a:xfrm>
          <a:prstGeom prst="rect">
            <a:avLst/>
          </a:prstGeom>
        </p:spPr>
      </p:pic>
    </p:spTree>
    <p:extLst>
      <p:ext uri="{BB962C8B-B14F-4D97-AF65-F5344CB8AC3E}">
        <p14:creationId xmlns:p14="http://schemas.microsoft.com/office/powerpoint/2010/main" val="1570508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B0179-D46F-4AFB-B381-3374C2594620}"/>
              </a:ext>
            </a:extLst>
          </p:cNvPr>
          <p:cNvSpPr>
            <a:spLocks noGrp="1"/>
          </p:cNvSpPr>
          <p:nvPr>
            <p:ph type="title"/>
          </p:nvPr>
        </p:nvSpPr>
        <p:spPr/>
        <p:txBody>
          <a:bodyPr/>
          <a:lstStyle/>
          <a:p>
            <a:pPr algn="ctr"/>
            <a:r>
              <a:rPr lang="tr-TR" b="1" dirty="0">
                <a:solidFill>
                  <a:srgbClr val="FF0000"/>
                </a:solidFill>
              </a:rPr>
              <a:t>4. Büro Hizmetlerinde Çalışan Elemanlar</a:t>
            </a:r>
          </a:p>
        </p:txBody>
      </p:sp>
      <p:sp>
        <p:nvSpPr>
          <p:cNvPr id="3" name="İçerik Yer Tutucusu 2">
            <a:extLst>
              <a:ext uri="{FF2B5EF4-FFF2-40B4-BE49-F238E27FC236}">
                <a16:creationId xmlns:a16="http://schemas.microsoft.com/office/drawing/2014/main" id="{A5360821-0E86-4ECC-B99F-437602E486AF}"/>
              </a:ext>
            </a:extLst>
          </p:cNvPr>
          <p:cNvSpPr>
            <a:spLocks noGrp="1"/>
          </p:cNvSpPr>
          <p:nvPr>
            <p:ph idx="1"/>
          </p:nvPr>
        </p:nvSpPr>
        <p:spPr>
          <a:xfrm>
            <a:off x="838199" y="1825625"/>
            <a:ext cx="10344665" cy="4365110"/>
          </a:xfrm>
        </p:spPr>
        <p:txBody>
          <a:bodyPr>
            <a:normAutofit fontScale="92500" lnSpcReduction="10000"/>
          </a:bodyPr>
          <a:lstStyle/>
          <a:p>
            <a:pPr lvl="1">
              <a:spcBef>
                <a:spcPts val="1200"/>
              </a:spcBef>
            </a:pPr>
            <a:r>
              <a:rPr lang="tr-TR" dirty="0"/>
              <a:t>Stok, üretim ve ulaştırma ile ilgili kayıtların tutulması; yolcu ve yük taşımacılığı ile ilgili kayıtların tutulması; </a:t>
            </a:r>
          </a:p>
          <a:p>
            <a:pPr lvl="1">
              <a:spcBef>
                <a:spcPts val="1200"/>
              </a:spcBef>
            </a:pPr>
            <a:r>
              <a:rPr lang="tr-TR" dirty="0"/>
              <a:t>Kütüphanelerdeki büro görevlerinin yapılması; dokümanların dosyalanması;</a:t>
            </a:r>
          </a:p>
          <a:p>
            <a:pPr lvl="1">
              <a:spcBef>
                <a:spcPts val="1200"/>
              </a:spcBef>
            </a:pPr>
            <a:r>
              <a:rPr lang="tr-TR" dirty="0"/>
              <a:t>Posta hizmetleri ile ilgili görevlerin yapılması;</a:t>
            </a:r>
          </a:p>
          <a:p>
            <a:pPr lvl="1">
              <a:spcBef>
                <a:spcPts val="1200"/>
              </a:spcBef>
            </a:pPr>
            <a:r>
              <a:rPr lang="tr-TR" dirty="0"/>
              <a:t>Basımı yapılacak malzemenin hazırlanması ve kontrol edilmesi;</a:t>
            </a:r>
          </a:p>
          <a:p>
            <a:pPr lvl="1">
              <a:spcBef>
                <a:spcPts val="1200"/>
              </a:spcBef>
            </a:pPr>
            <a:r>
              <a:rPr lang="tr-TR" dirty="0"/>
              <a:t>Okuyamayan ve yazamayan kişilerin yazışmalarına yardım edilmesi; </a:t>
            </a:r>
          </a:p>
          <a:p>
            <a:pPr lvl="1">
              <a:spcBef>
                <a:spcPts val="1200"/>
              </a:spcBef>
            </a:pPr>
            <a:r>
              <a:rPr lang="tr-TR" dirty="0"/>
              <a:t>Parasal işlemlerinin yapılması;</a:t>
            </a:r>
          </a:p>
          <a:p>
            <a:pPr lvl="1">
              <a:spcBef>
                <a:spcPts val="1200"/>
              </a:spcBef>
            </a:pPr>
            <a:r>
              <a:rPr lang="tr-TR" dirty="0"/>
              <a:t>Seyahat düzenlemesi ile ilgili işlerin yapılması;</a:t>
            </a:r>
          </a:p>
          <a:p>
            <a:pPr lvl="1">
              <a:spcBef>
                <a:spcPts val="1200"/>
              </a:spcBef>
            </a:pPr>
            <a:r>
              <a:rPr lang="tr-TR" dirty="0"/>
              <a:t> Müşteriler tarafından istenilen bilgilerin sağlanması ve randevuların verilmesi;</a:t>
            </a:r>
          </a:p>
          <a:p>
            <a:pPr lvl="1">
              <a:spcBef>
                <a:spcPts val="1200"/>
              </a:spcBef>
            </a:pPr>
            <a:r>
              <a:rPr lang="tr-TR" dirty="0"/>
              <a:t>Telefon santralının işletilmesi. Diğer çalışanların denetlenmesi de kapsama dahil edilebilir.</a:t>
            </a:r>
          </a:p>
        </p:txBody>
      </p:sp>
      <p:sp>
        <p:nvSpPr>
          <p:cNvPr id="4" name="Slayt Numarası Yer Tutucusu 3">
            <a:extLst>
              <a:ext uri="{FF2B5EF4-FFF2-40B4-BE49-F238E27FC236}">
                <a16:creationId xmlns:a16="http://schemas.microsoft.com/office/drawing/2014/main" id="{30C5FE3E-17DB-452D-AF76-63C9C8B8E110}"/>
              </a:ext>
            </a:extLst>
          </p:cNvPr>
          <p:cNvSpPr>
            <a:spLocks noGrp="1"/>
          </p:cNvSpPr>
          <p:nvPr>
            <p:ph type="sldNum" sz="quarter" idx="12"/>
          </p:nvPr>
        </p:nvSpPr>
        <p:spPr/>
        <p:txBody>
          <a:bodyPr/>
          <a:lstStyle/>
          <a:p>
            <a:fld id="{6E07B497-6590-0C4C-8939-85018B36AFED}" type="slidenum">
              <a:rPr lang="tr-TR" smtClean="0"/>
              <a:t>42</a:t>
            </a:fld>
            <a:endParaRPr lang="tr-TR"/>
          </a:p>
        </p:txBody>
      </p:sp>
    </p:spTree>
    <p:extLst>
      <p:ext uri="{BB962C8B-B14F-4D97-AF65-F5344CB8AC3E}">
        <p14:creationId xmlns:p14="http://schemas.microsoft.com/office/powerpoint/2010/main" val="4243263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B0179-D46F-4AFB-B381-3374C2594620}"/>
              </a:ext>
            </a:extLst>
          </p:cNvPr>
          <p:cNvSpPr>
            <a:spLocks noGrp="1"/>
          </p:cNvSpPr>
          <p:nvPr>
            <p:ph type="title"/>
          </p:nvPr>
        </p:nvSpPr>
        <p:spPr/>
        <p:txBody>
          <a:bodyPr/>
          <a:lstStyle/>
          <a:p>
            <a:pPr algn="ctr"/>
            <a:r>
              <a:rPr lang="tr-TR" b="1" dirty="0">
                <a:solidFill>
                  <a:srgbClr val="FF0000"/>
                </a:solidFill>
              </a:rPr>
              <a:t>4. Büro Hizmetlerinde Çalışan Elemanlar</a:t>
            </a:r>
          </a:p>
        </p:txBody>
      </p:sp>
      <p:sp>
        <p:nvSpPr>
          <p:cNvPr id="3" name="İçerik Yer Tutucusu 2">
            <a:extLst>
              <a:ext uri="{FF2B5EF4-FFF2-40B4-BE49-F238E27FC236}">
                <a16:creationId xmlns:a16="http://schemas.microsoft.com/office/drawing/2014/main" id="{A5360821-0E86-4ECC-B99F-437602E486AF}"/>
              </a:ext>
            </a:extLst>
          </p:cNvPr>
          <p:cNvSpPr>
            <a:spLocks noGrp="1"/>
          </p:cNvSpPr>
          <p:nvPr>
            <p:ph idx="1"/>
          </p:nvPr>
        </p:nvSpPr>
        <p:spPr>
          <a:xfrm>
            <a:off x="838200" y="1825625"/>
            <a:ext cx="10812694" cy="2448424"/>
          </a:xfrm>
        </p:spPr>
        <p:txBody>
          <a:bodyPr>
            <a:normAutofit/>
          </a:bodyPr>
          <a:lstStyle/>
          <a:p>
            <a:pPr marL="0" indent="0" algn="just">
              <a:buNone/>
            </a:pPr>
            <a:r>
              <a:rPr lang="tr-TR" b="1" dirty="0" smtClean="0">
                <a:solidFill>
                  <a:schemeClr val="accent1">
                    <a:lumMod val="75000"/>
                  </a:schemeClr>
                </a:solidFill>
              </a:rPr>
              <a:t>41 Genel Büro Elemanları İle Klavye Kullanan Büro Elemanları</a:t>
            </a:r>
          </a:p>
          <a:p>
            <a:pPr marL="0" indent="0" algn="just">
              <a:buNone/>
            </a:pPr>
            <a:r>
              <a:rPr lang="tr-TR" b="1" dirty="0" smtClean="0">
                <a:solidFill>
                  <a:schemeClr val="accent1">
                    <a:lumMod val="75000"/>
                  </a:schemeClr>
                </a:solidFill>
              </a:rPr>
              <a:t>42 Müşteri Hizmetlerinde Çalışan Elemanlar </a:t>
            </a:r>
          </a:p>
          <a:p>
            <a:pPr marL="0" indent="0" algn="just">
              <a:buNone/>
            </a:pPr>
            <a:r>
              <a:rPr lang="tr-TR" b="1" dirty="0" smtClean="0">
                <a:solidFill>
                  <a:schemeClr val="accent1">
                    <a:lumMod val="75000"/>
                  </a:schemeClr>
                </a:solidFill>
              </a:rPr>
              <a:t>43 Sayısal İşlemler Yapan Ve Malzeme Kayıtları Tutan Büro Elemanları</a:t>
            </a:r>
          </a:p>
          <a:p>
            <a:pPr marL="0" indent="0" algn="just">
              <a:buNone/>
            </a:pPr>
            <a:r>
              <a:rPr lang="tr-TR" b="1" dirty="0" smtClean="0">
                <a:solidFill>
                  <a:schemeClr val="accent1">
                    <a:lumMod val="75000"/>
                  </a:schemeClr>
                </a:solidFill>
              </a:rPr>
              <a:t>44 Diğer Büro Hizmetlerinde Çalışan Elemanlar</a:t>
            </a:r>
            <a:endParaRPr lang="tr-TR" b="1" dirty="0">
              <a:solidFill>
                <a:schemeClr val="accent1">
                  <a:lumMod val="75000"/>
                </a:schemeClr>
              </a:solidFill>
            </a:endParaRPr>
          </a:p>
        </p:txBody>
      </p:sp>
      <p:sp>
        <p:nvSpPr>
          <p:cNvPr id="4" name="Slayt Numarası Yer Tutucusu 3">
            <a:extLst>
              <a:ext uri="{FF2B5EF4-FFF2-40B4-BE49-F238E27FC236}">
                <a16:creationId xmlns:a16="http://schemas.microsoft.com/office/drawing/2014/main" id="{30C5FE3E-17DB-452D-AF76-63C9C8B8E110}"/>
              </a:ext>
            </a:extLst>
          </p:cNvPr>
          <p:cNvSpPr>
            <a:spLocks noGrp="1"/>
          </p:cNvSpPr>
          <p:nvPr>
            <p:ph type="sldNum" sz="quarter" idx="12"/>
          </p:nvPr>
        </p:nvSpPr>
        <p:spPr/>
        <p:txBody>
          <a:bodyPr/>
          <a:lstStyle/>
          <a:p>
            <a:fld id="{6E07B497-6590-0C4C-8939-85018B36AFED}" type="slidenum">
              <a:rPr lang="tr-TR" smtClean="0"/>
              <a:t>43</a:t>
            </a:fld>
            <a:endParaRPr lang="tr-TR"/>
          </a:p>
        </p:txBody>
      </p:sp>
    </p:spTree>
    <p:extLst>
      <p:ext uri="{BB962C8B-B14F-4D97-AF65-F5344CB8AC3E}">
        <p14:creationId xmlns:p14="http://schemas.microsoft.com/office/powerpoint/2010/main" val="3413340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360821-0E86-4ECC-B99F-437602E486AF}"/>
              </a:ext>
            </a:extLst>
          </p:cNvPr>
          <p:cNvSpPr>
            <a:spLocks noGrp="1"/>
          </p:cNvSpPr>
          <p:nvPr>
            <p:ph idx="1"/>
          </p:nvPr>
        </p:nvSpPr>
        <p:spPr>
          <a:xfrm>
            <a:off x="445309" y="509154"/>
            <a:ext cx="10774626" cy="5642264"/>
          </a:xfrm>
        </p:spPr>
        <p:txBody>
          <a:bodyPr>
            <a:normAutofit fontScale="70000" lnSpcReduction="20000"/>
          </a:bodyPr>
          <a:lstStyle/>
          <a:p>
            <a:pPr marL="0" indent="0" algn="just">
              <a:spcBef>
                <a:spcPts val="1200"/>
              </a:spcBef>
              <a:spcAft>
                <a:spcPts val="1200"/>
              </a:spcAft>
              <a:buNone/>
            </a:pPr>
            <a:r>
              <a:rPr lang="tr-TR" sz="3600" b="1" dirty="0" smtClean="0">
                <a:solidFill>
                  <a:srgbClr val="FF0000"/>
                </a:solidFill>
              </a:rPr>
              <a:t>41   Genel Büro Elemanları İle Klavye Kullanan Büro Elemanları</a:t>
            </a:r>
          </a:p>
          <a:p>
            <a:pPr marL="540000" indent="0" algn="just">
              <a:spcBef>
                <a:spcPts val="0"/>
              </a:spcBef>
              <a:buNone/>
            </a:pPr>
            <a:r>
              <a:rPr lang="tr-TR" sz="3600" dirty="0" smtClean="0">
                <a:solidFill>
                  <a:schemeClr val="accent1"/>
                </a:solidFill>
              </a:rPr>
              <a:t>411   Genel büro elemanları</a:t>
            </a:r>
          </a:p>
          <a:p>
            <a:pPr marL="540000" indent="0" algn="just">
              <a:spcBef>
                <a:spcPts val="0"/>
              </a:spcBef>
              <a:buNone/>
            </a:pPr>
            <a:r>
              <a:rPr lang="tr-TR" sz="3600" dirty="0" smtClean="0">
                <a:solidFill>
                  <a:schemeClr val="accent1"/>
                </a:solidFill>
              </a:rPr>
              <a:t>412   Sekreterler </a:t>
            </a:r>
            <a:r>
              <a:rPr lang="tr-TR" sz="3600" dirty="0">
                <a:solidFill>
                  <a:schemeClr val="accent1"/>
                </a:solidFill>
              </a:rPr>
              <a:t>(genel)</a:t>
            </a:r>
          </a:p>
          <a:p>
            <a:pPr marL="540000" indent="0" algn="just">
              <a:spcBef>
                <a:spcPts val="0"/>
              </a:spcBef>
              <a:buNone/>
            </a:pPr>
            <a:r>
              <a:rPr lang="tr-TR" sz="3600" dirty="0" smtClean="0">
                <a:solidFill>
                  <a:schemeClr val="accent1"/>
                </a:solidFill>
              </a:rPr>
              <a:t>413   Klavye </a:t>
            </a:r>
            <a:r>
              <a:rPr lang="tr-TR" sz="3600" dirty="0">
                <a:solidFill>
                  <a:schemeClr val="accent1"/>
                </a:solidFill>
              </a:rPr>
              <a:t>kullanan </a:t>
            </a:r>
            <a:r>
              <a:rPr lang="tr-TR" sz="3600" dirty="0" smtClean="0">
                <a:solidFill>
                  <a:schemeClr val="accent1"/>
                </a:solidFill>
              </a:rPr>
              <a:t>operatörler</a:t>
            </a:r>
          </a:p>
          <a:p>
            <a:pPr marL="720000" indent="0" algn="just">
              <a:spcBef>
                <a:spcPts val="0"/>
              </a:spcBef>
              <a:buNone/>
            </a:pPr>
            <a:r>
              <a:rPr lang="tr-TR" sz="3600" i="1" dirty="0" smtClean="0"/>
              <a:t>		4131 Daktilograflar ve kelime işlem operatörleri</a:t>
            </a:r>
          </a:p>
          <a:p>
            <a:pPr marL="0" indent="0" algn="just">
              <a:spcBef>
                <a:spcPts val="1200"/>
              </a:spcBef>
              <a:buNone/>
            </a:pPr>
            <a:r>
              <a:rPr lang="tr-TR" sz="3600" b="1" dirty="0" smtClean="0">
                <a:solidFill>
                  <a:srgbClr val="FF0000"/>
                </a:solidFill>
              </a:rPr>
              <a:t>42   Müşteri Hizmetlerinde Çalışan Elemanlar </a:t>
            </a:r>
          </a:p>
          <a:p>
            <a:pPr marL="540000" indent="0">
              <a:spcBef>
                <a:spcPts val="0"/>
              </a:spcBef>
              <a:buNone/>
            </a:pPr>
            <a:r>
              <a:rPr lang="tr-TR" sz="3600" dirty="0" smtClean="0">
                <a:solidFill>
                  <a:schemeClr val="accent1"/>
                </a:solidFill>
              </a:rPr>
              <a:t>421   Veznedarlar</a:t>
            </a:r>
            <a:r>
              <a:rPr lang="tr-TR" sz="3600" dirty="0">
                <a:solidFill>
                  <a:schemeClr val="accent1"/>
                </a:solidFill>
              </a:rPr>
              <a:t>, tahsilatçılar ve benzer </a:t>
            </a:r>
            <a:r>
              <a:rPr lang="tr-TR" sz="3600" dirty="0" smtClean="0">
                <a:solidFill>
                  <a:schemeClr val="accent1"/>
                </a:solidFill>
              </a:rPr>
              <a:t>elemanlar</a:t>
            </a:r>
          </a:p>
          <a:p>
            <a:pPr marL="1080000" indent="0">
              <a:spcBef>
                <a:spcPts val="0"/>
              </a:spcBef>
              <a:buNone/>
            </a:pPr>
            <a:r>
              <a:rPr lang="tr-TR" sz="3600" i="1" dirty="0" smtClean="0"/>
              <a:t>	4212 </a:t>
            </a:r>
            <a:r>
              <a:rPr lang="tr-TR" sz="3600" i="1" dirty="0"/>
              <a:t>Bahisçiler, krupiyeler ve kumar oyunları ile ilgili çalışanlar</a:t>
            </a:r>
          </a:p>
          <a:p>
            <a:pPr marL="540000" indent="0">
              <a:spcBef>
                <a:spcPts val="0"/>
              </a:spcBef>
              <a:buNone/>
            </a:pPr>
            <a:r>
              <a:rPr lang="tr-TR" sz="3600" dirty="0" smtClean="0">
                <a:solidFill>
                  <a:schemeClr val="accent1"/>
                </a:solidFill>
              </a:rPr>
              <a:t>422   Müşteri </a:t>
            </a:r>
            <a:r>
              <a:rPr lang="tr-TR" sz="3600" dirty="0">
                <a:solidFill>
                  <a:schemeClr val="accent1"/>
                </a:solidFill>
              </a:rPr>
              <a:t>danışma elemanları</a:t>
            </a:r>
          </a:p>
          <a:p>
            <a:pPr marL="0" indent="0" algn="just">
              <a:spcBef>
                <a:spcPts val="0"/>
              </a:spcBef>
              <a:buNone/>
            </a:pPr>
            <a:r>
              <a:rPr lang="tr-TR" sz="3600" i="1" dirty="0"/>
              <a:t>		4227 Araştırma ve piyasa araştırması anketörleri</a:t>
            </a:r>
          </a:p>
          <a:p>
            <a:pPr marL="0" indent="0">
              <a:spcBef>
                <a:spcPts val="1200"/>
              </a:spcBef>
              <a:buNone/>
            </a:pPr>
            <a:r>
              <a:rPr lang="tr-TR" sz="3600" b="1" dirty="0" smtClean="0">
                <a:solidFill>
                  <a:srgbClr val="FF0000"/>
                </a:solidFill>
              </a:rPr>
              <a:t>43   Sayısal İşlemler Yapan Ve Malzeme Kayıtları Tutan Büro Elemanları</a:t>
            </a:r>
          </a:p>
          <a:p>
            <a:pPr marL="540000" indent="0">
              <a:spcBef>
                <a:spcPts val="0"/>
              </a:spcBef>
              <a:buNone/>
            </a:pPr>
            <a:r>
              <a:rPr lang="tr-TR" sz="3600" dirty="0" smtClean="0">
                <a:solidFill>
                  <a:schemeClr val="accent1"/>
                </a:solidFill>
              </a:rPr>
              <a:t>431   Sayısal </a:t>
            </a:r>
            <a:r>
              <a:rPr lang="tr-TR" sz="3600" dirty="0">
                <a:solidFill>
                  <a:schemeClr val="accent1"/>
                </a:solidFill>
              </a:rPr>
              <a:t>işlemler yapan büro elemanları</a:t>
            </a:r>
          </a:p>
          <a:p>
            <a:pPr marL="0" indent="0" algn="just">
              <a:spcBef>
                <a:spcPts val="0"/>
              </a:spcBef>
              <a:buNone/>
            </a:pPr>
            <a:r>
              <a:rPr lang="tr-TR" sz="3600" i="1" dirty="0"/>
              <a:t>		4313 Bordro hazırlayan büro elemanları</a:t>
            </a:r>
          </a:p>
          <a:p>
            <a:pPr marL="540000" indent="0">
              <a:spcBef>
                <a:spcPts val="0"/>
              </a:spcBef>
              <a:buNone/>
            </a:pPr>
            <a:r>
              <a:rPr lang="tr-TR" sz="3600" dirty="0" smtClean="0">
                <a:solidFill>
                  <a:schemeClr val="accent1"/>
                </a:solidFill>
              </a:rPr>
              <a:t>432   Malzeme </a:t>
            </a:r>
            <a:r>
              <a:rPr lang="tr-TR" sz="3600" dirty="0">
                <a:solidFill>
                  <a:schemeClr val="accent1"/>
                </a:solidFill>
              </a:rPr>
              <a:t>kayıtları ve taşımacılık ile ilgili büro elemanları</a:t>
            </a:r>
          </a:p>
          <a:p>
            <a:pPr marL="0" indent="0" algn="just">
              <a:spcBef>
                <a:spcPts val="0"/>
              </a:spcBef>
              <a:buNone/>
            </a:pPr>
            <a:r>
              <a:rPr lang="tr-TR" sz="3600" i="1" dirty="0"/>
              <a:t>		4321 Stok büro elemanları</a:t>
            </a:r>
          </a:p>
          <a:p>
            <a:pPr marL="0" indent="0" algn="just">
              <a:spcBef>
                <a:spcPts val="1200"/>
              </a:spcBef>
              <a:buNone/>
            </a:pPr>
            <a:r>
              <a:rPr lang="tr-TR" sz="3600" b="1" dirty="0" smtClean="0">
                <a:solidFill>
                  <a:srgbClr val="FF0000"/>
                </a:solidFill>
              </a:rPr>
              <a:t>44   Diğer Büro Hizmetlerinde Çalışan Elemanlar</a:t>
            </a:r>
          </a:p>
          <a:p>
            <a:pPr marL="540000" indent="0" algn="just">
              <a:spcBef>
                <a:spcPts val="0"/>
              </a:spcBef>
              <a:buNone/>
            </a:pPr>
            <a:r>
              <a:rPr lang="tr-TR" sz="3600" dirty="0" smtClean="0">
                <a:solidFill>
                  <a:schemeClr val="accent1"/>
                </a:solidFill>
              </a:rPr>
              <a:t>441   Diğer </a:t>
            </a:r>
            <a:r>
              <a:rPr lang="tr-TR" sz="3600" dirty="0">
                <a:solidFill>
                  <a:schemeClr val="accent1"/>
                </a:solidFill>
              </a:rPr>
              <a:t>büro hizmetlerinde çalışan elemanlar</a:t>
            </a:r>
          </a:p>
          <a:p>
            <a:pPr marL="0" indent="0" algn="just">
              <a:spcBef>
                <a:spcPts val="0"/>
              </a:spcBef>
              <a:buNone/>
            </a:pPr>
            <a:r>
              <a:rPr lang="tr-TR" sz="4000" i="1" dirty="0"/>
              <a:t>		4411 Kütüphane büro elemanları</a:t>
            </a:r>
          </a:p>
        </p:txBody>
      </p:sp>
      <p:sp>
        <p:nvSpPr>
          <p:cNvPr id="4" name="Slayt Numarası Yer Tutucusu 3">
            <a:extLst>
              <a:ext uri="{FF2B5EF4-FFF2-40B4-BE49-F238E27FC236}">
                <a16:creationId xmlns:a16="http://schemas.microsoft.com/office/drawing/2014/main" id="{30C5FE3E-17DB-452D-AF76-63C9C8B8E110}"/>
              </a:ext>
            </a:extLst>
          </p:cNvPr>
          <p:cNvSpPr>
            <a:spLocks noGrp="1"/>
          </p:cNvSpPr>
          <p:nvPr>
            <p:ph type="sldNum" sz="quarter" idx="12"/>
          </p:nvPr>
        </p:nvSpPr>
        <p:spPr/>
        <p:txBody>
          <a:bodyPr/>
          <a:lstStyle/>
          <a:p>
            <a:fld id="{6E07B497-6590-0C4C-8939-85018B36AFED}" type="slidenum">
              <a:rPr lang="tr-TR" smtClean="0"/>
              <a:t>44</a:t>
            </a:fld>
            <a:endParaRPr lang="tr-TR"/>
          </a:p>
        </p:txBody>
      </p:sp>
    </p:spTree>
    <p:extLst>
      <p:ext uri="{BB962C8B-B14F-4D97-AF65-F5344CB8AC3E}">
        <p14:creationId xmlns:p14="http://schemas.microsoft.com/office/powerpoint/2010/main" val="1295047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EA3428-4101-4A81-9E84-57CB78554A55}"/>
              </a:ext>
            </a:extLst>
          </p:cNvPr>
          <p:cNvSpPr>
            <a:spLocks noGrp="1"/>
          </p:cNvSpPr>
          <p:nvPr>
            <p:ph type="title"/>
          </p:nvPr>
        </p:nvSpPr>
        <p:spPr/>
        <p:txBody>
          <a:bodyPr/>
          <a:lstStyle/>
          <a:p>
            <a:pPr algn="ctr"/>
            <a:r>
              <a:rPr lang="tr-TR" b="1" dirty="0">
                <a:solidFill>
                  <a:srgbClr val="FF0000"/>
                </a:solidFill>
              </a:rPr>
              <a:t>5. Hizmet ve Satış Elemanları</a:t>
            </a:r>
          </a:p>
        </p:txBody>
      </p:sp>
      <p:sp>
        <p:nvSpPr>
          <p:cNvPr id="3" name="İçerik Yer Tutucusu 2">
            <a:extLst>
              <a:ext uri="{FF2B5EF4-FFF2-40B4-BE49-F238E27FC236}">
                <a16:creationId xmlns:a16="http://schemas.microsoft.com/office/drawing/2014/main" id="{8CA0D1F1-A1CC-4315-83EA-3FBDE921CB15}"/>
              </a:ext>
            </a:extLst>
          </p:cNvPr>
          <p:cNvSpPr>
            <a:spLocks noGrp="1"/>
          </p:cNvSpPr>
          <p:nvPr>
            <p:ph idx="1"/>
          </p:nvPr>
        </p:nvSpPr>
        <p:spPr>
          <a:xfrm>
            <a:off x="838201" y="1599594"/>
            <a:ext cx="5822091" cy="4306936"/>
          </a:xfrm>
        </p:spPr>
        <p:txBody>
          <a:bodyPr>
            <a:normAutofit lnSpcReduction="10000"/>
          </a:bodyPr>
          <a:lstStyle/>
          <a:p>
            <a:pPr marL="0" indent="0">
              <a:spcBef>
                <a:spcPts val="1200"/>
              </a:spcBef>
              <a:spcAft>
                <a:spcPts val="600"/>
              </a:spcAft>
              <a:buNone/>
            </a:pPr>
            <a:r>
              <a:rPr lang="tr-TR" sz="2400" dirty="0"/>
              <a:t>Hizmet ve satış elemanları; ev, otel, büro vb. yerlerde temizlik ve bakım işleri, seyahat, yiyecek ve içecek hazırlama ve sunma, kişisel bakım veya yangın ve kanunsuz olaylara karşı koruma gibi </a:t>
            </a:r>
            <a:r>
              <a:rPr lang="tr-TR" sz="2400" dirty="0">
                <a:solidFill>
                  <a:srgbClr val="FF0000"/>
                </a:solidFill>
              </a:rPr>
              <a:t>kişisel ve koruyucu hizmetleri sağlarlar </a:t>
            </a:r>
            <a:r>
              <a:rPr lang="tr-TR" sz="2400" dirty="0"/>
              <a:t>veya toptan ya da perakende satış yapılan dükkan, mağaza vb. işyerleri ile sabit stant, baraka türü dükkan, büfe ve pazarlarda </a:t>
            </a:r>
            <a:r>
              <a:rPr lang="tr-TR" sz="2400" dirty="0">
                <a:solidFill>
                  <a:srgbClr val="FF0000"/>
                </a:solidFill>
              </a:rPr>
              <a:t>malları tanıtır ve satarlar. </a:t>
            </a:r>
          </a:p>
          <a:p>
            <a:pPr marL="0" indent="0">
              <a:spcBef>
                <a:spcPts val="1200"/>
              </a:spcBef>
              <a:spcAft>
                <a:spcPts val="600"/>
              </a:spcAft>
              <a:buNone/>
            </a:pPr>
            <a:r>
              <a:rPr lang="tr-TR" sz="2400" dirty="0" smtClean="0"/>
              <a:t>Bu </a:t>
            </a:r>
            <a:r>
              <a:rPr lang="tr-TR" sz="2400" dirty="0"/>
              <a:t>ana grupta yer alan mesleklerin birçoğunda </a:t>
            </a:r>
            <a:r>
              <a:rPr lang="tr-TR" sz="2400" dirty="0">
                <a:solidFill>
                  <a:srgbClr val="FF0000"/>
                </a:solidFill>
              </a:rPr>
              <a:t>yapılan işlerle ilgili yeterlilik, </a:t>
            </a:r>
            <a:r>
              <a:rPr lang="tr-TR" sz="2400" dirty="0"/>
              <a:t>ikinci ISCO beceri seviyesinde yer alan becerileri gerektirir</a:t>
            </a:r>
            <a:r>
              <a:rPr lang="tr-TR" sz="2400" dirty="0" smtClean="0"/>
              <a:t>.</a:t>
            </a:r>
            <a:endParaRPr lang="tr-TR" sz="2400" dirty="0"/>
          </a:p>
        </p:txBody>
      </p:sp>
      <p:sp>
        <p:nvSpPr>
          <p:cNvPr id="4" name="Slayt Numarası Yer Tutucusu 3">
            <a:extLst>
              <a:ext uri="{FF2B5EF4-FFF2-40B4-BE49-F238E27FC236}">
                <a16:creationId xmlns:a16="http://schemas.microsoft.com/office/drawing/2014/main" id="{CB825377-894C-4105-BFAE-3D997165409A}"/>
              </a:ext>
            </a:extLst>
          </p:cNvPr>
          <p:cNvSpPr>
            <a:spLocks noGrp="1"/>
          </p:cNvSpPr>
          <p:nvPr>
            <p:ph type="sldNum" sz="quarter" idx="12"/>
          </p:nvPr>
        </p:nvSpPr>
        <p:spPr/>
        <p:txBody>
          <a:bodyPr/>
          <a:lstStyle/>
          <a:p>
            <a:fld id="{6E07B497-6590-0C4C-8939-85018B36AFED}" type="slidenum">
              <a:rPr lang="tr-TR" smtClean="0"/>
              <a:t>45</a:t>
            </a:fld>
            <a:endParaRPr lang="tr-TR"/>
          </a:p>
        </p:txBody>
      </p:sp>
      <p:pic>
        <p:nvPicPr>
          <p:cNvPr id="6" name="Resim 5" descr="takım içeren bir resim&#10;&#10;Açıklama otomatik olarak oluşturuldu">
            <a:extLst>
              <a:ext uri="{FF2B5EF4-FFF2-40B4-BE49-F238E27FC236}">
                <a16:creationId xmlns:a16="http://schemas.microsoft.com/office/drawing/2014/main" id="{1024B658-1667-B148-A4F6-F8A5B5EAFCC5}"/>
              </a:ext>
            </a:extLst>
          </p:cNvPr>
          <p:cNvPicPr>
            <a:picLocks noChangeAspect="1"/>
          </p:cNvPicPr>
          <p:nvPr/>
        </p:nvPicPr>
        <p:blipFill>
          <a:blip r:embed="rId2"/>
          <a:stretch>
            <a:fillRect/>
          </a:stretch>
        </p:blipFill>
        <p:spPr>
          <a:xfrm>
            <a:off x="7508790" y="2113006"/>
            <a:ext cx="4016632" cy="3012474"/>
          </a:xfrm>
          <a:prstGeom prst="rect">
            <a:avLst/>
          </a:prstGeom>
        </p:spPr>
      </p:pic>
    </p:spTree>
    <p:extLst>
      <p:ext uri="{BB962C8B-B14F-4D97-AF65-F5344CB8AC3E}">
        <p14:creationId xmlns:p14="http://schemas.microsoft.com/office/powerpoint/2010/main" val="942731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EA3428-4101-4A81-9E84-57CB78554A55}"/>
              </a:ext>
            </a:extLst>
          </p:cNvPr>
          <p:cNvSpPr>
            <a:spLocks noGrp="1"/>
          </p:cNvSpPr>
          <p:nvPr>
            <p:ph type="title"/>
          </p:nvPr>
        </p:nvSpPr>
        <p:spPr>
          <a:xfrm>
            <a:off x="838200" y="365126"/>
            <a:ext cx="7105038" cy="895264"/>
          </a:xfrm>
        </p:spPr>
        <p:txBody>
          <a:bodyPr>
            <a:normAutofit/>
          </a:bodyPr>
          <a:lstStyle/>
          <a:p>
            <a:pPr algn="ctr"/>
            <a:r>
              <a:rPr lang="tr-TR" b="1" dirty="0">
                <a:solidFill>
                  <a:srgbClr val="FF0000"/>
                </a:solidFill>
              </a:rPr>
              <a:t>5. Hizmet ve Satış Elemanları</a:t>
            </a:r>
          </a:p>
        </p:txBody>
      </p:sp>
      <p:sp>
        <p:nvSpPr>
          <p:cNvPr id="3" name="İçerik Yer Tutucusu 2">
            <a:extLst>
              <a:ext uri="{FF2B5EF4-FFF2-40B4-BE49-F238E27FC236}">
                <a16:creationId xmlns:a16="http://schemas.microsoft.com/office/drawing/2014/main" id="{8CA0D1F1-A1CC-4315-83EA-3FBDE921CB15}"/>
              </a:ext>
            </a:extLst>
          </p:cNvPr>
          <p:cNvSpPr>
            <a:spLocks noGrp="1"/>
          </p:cNvSpPr>
          <p:nvPr>
            <p:ph idx="1"/>
          </p:nvPr>
        </p:nvSpPr>
        <p:spPr>
          <a:xfrm>
            <a:off x="838199" y="1433385"/>
            <a:ext cx="7230763" cy="4697252"/>
          </a:xfrm>
        </p:spPr>
        <p:txBody>
          <a:bodyPr>
            <a:normAutofit fontScale="92500" lnSpcReduction="10000"/>
          </a:bodyPr>
          <a:lstStyle/>
          <a:p>
            <a:pPr marL="0" indent="0">
              <a:buNone/>
            </a:pPr>
            <a:r>
              <a:rPr lang="tr-TR" sz="2600" dirty="0"/>
              <a:t>Hizmet ve satış elemanları tarafından yapılan görevler, genellikle şunları kapsamaktadır: </a:t>
            </a:r>
          </a:p>
          <a:p>
            <a:pPr lvl="1" indent="-360000">
              <a:spcBef>
                <a:spcPts val="1200"/>
              </a:spcBef>
              <a:buFont typeface="Wingdings" panose="05000000000000000000" pitchFamily="2" charset="2"/>
              <a:buChar char="ü"/>
            </a:pPr>
            <a:r>
              <a:rPr lang="tr-TR" sz="2200" dirty="0" smtClean="0">
                <a:solidFill>
                  <a:schemeClr val="accent1">
                    <a:lumMod val="75000"/>
                  </a:schemeClr>
                </a:solidFill>
              </a:rPr>
              <a:t>Seyahat </a:t>
            </a:r>
            <a:r>
              <a:rPr lang="tr-TR" sz="2200" dirty="0">
                <a:solidFill>
                  <a:schemeClr val="accent1">
                    <a:lumMod val="75000"/>
                  </a:schemeClr>
                </a:solidFill>
              </a:rPr>
              <a:t>sırasında verilen hizmetlerin organize edilmesi ve sağlanması;</a:t>
            </a:r>
          </a:p>
          <a:p>
            <a:pPr lvl="1" indent="-360000">
              <a:spcBef>
                <a:spcPts val="1200"/>
              </a:spcBef>
              <a:buFont typeface="Wingdings" panose="05000000000000000000" pitchFamily="2" charset="2"/>
              <a:buChar char="ü"/>
            </a:pPr>
            <a:r>
              <a:rPr lang="tr-TR" sz="2200" dirty="0" smtClean="0">
                <a:solidFill>
                  <a:schemeClr val="accent1">
                    <a:lumMod val="75000"/>
                  </a:schemeClr>
                </a:solidFill>
              </a:rPr>
              <a:t>Ev</a:t>
            </a:r>
            <a:r>
              <a:rPr lang="tr-TR" sz="2200" dirty="0">
                <a:solidFill>
                  <a:schemeClr val="accent1">
                    <a:lumMod val="75000"/>
                  </a:schemeClr>
                </a:solidFill>
              </a:rPr>
              <a:t>, otel, büro vb. yerlerde temizlik ve bakım hizmetlerinin yapılması;</a:t>
            </a:r>
          </a:p>
          <a:p>
            <a:pPr lvl="1" indent="-360000">
              <a:spcBef>
                <a:spcPts val="1200"/>
              </a:spcBef>
              <a:buFont typeface="Wingdings" panose="05000000000000000000" pitchFamily="2" charset="2"/>
              <a:buChar char="ü"/>
            </a:pPr>
            <a:r>
              <a:rPr lang="tr-TR" sz="2200" dirty="0" smtClean="0">
                <a:solidFill>
                  <a:schemeClr val="accent1">
                    <a:lumMod val="75000"/>
                  </a:schemeClr>
                </a:solidFill>
              </a:rPr>
              <a:t>Yiyecek </a:t>
            </a:r>
            <a:r>
              <a:rPr lang="tr-TR" sz="2200" dirty="0">
                <a:solidFill>
                  <a:schemeClr val="accent1">
                    <a:lumMod val="75000"/>
                  </a:schemeClr>
                </a:solidFill>
              </a:rPr>
              <a:t>ve içeceklerin hazırlanması ve servislerinin yapılması;</a:t>
            </a:r>
          </a:p>
          <a:p>
            <a:pPr lvl="1" indent="-360000">
              <a:spcBef>
                <a:spcPts val="1200"/>
              </a:spcBef>
              <a:buFont typeface="Wingdings" panose="05000000000000000000" pitchFamily="2" charset="2"/>
              <a:buChar char="ü"/>
            </a:pPr>
            <a:r>
              <a:rPr lang="tr-TR" sz="2200" dirty="0" smtClean="0">
                <a:solidFill>
                  <a:schemeClr val="accent1">
                    <a:lumMod val="75000"/>
                  </a:schemeClr>
                </a:solidFill>
              </a:rPr>
              <a:t>Çocuk </a:t>
            </a:r>
            <a:r>
              <a:rPr lang="tr-TR" sz="2200" dirty="0">
                <a:solidFill>
                  <a:schemeClr val="accent1">
                    <a:lumMod val="75000"/>
                  </a:schemeClr>
                </a:solidFill>
              </a:rPr>
              <a:t>bakıcılığının yapılması;</a:t>
            </a:r>
          </a:p>
          <a:p>
            <a:pPr lvl="1" indent="-360000">
              <a:spcBef>
                <a:spcPts val="1200"/>
              </a:spcBef>
              <a:buFont typeface="Wingdings" panose="05000000000000000000" pitchFamily="2" charset="2"/>
              <a:buChar char="ü"/>
            </a:pPr>
            <a:r>
              <a:rPr lang="tr-TR" sz="2200" dirty="0" smtClean="0">
                <a:solidFill>
                  <a:schemeClr val="accent1">
                    <a:lumMod val="75000"/>
                  </a:schemeClr>
                </a:solidFill>
              </a:rPr>
              <a:t>Kuaförlük</a:t>
            </a:r>
            <a:r>
              <a:rPr lang="tr-TR" sz="2200" dirty="0">
                <a:solidFill>
                  <a:schemeClr val="accent1">
                    <a:lumMod val="75000"/>
                  </a:schemeClr>
                </a:solidFill>
              </a:rPr>
              <a:t>, güzellik bakımı, refakatçilik dahil evlerde veya kuruluşlarda kişisel ve temel sağlık bakım hizmetlerinin verilmesi;</a:t>
            </a:r>
          </a:p>
          <a:p>
            <a:pPr lvl="1" indent="-360000">
              <a:spcBef>
                <a:spcPts val="1200"/>
              </a:spcBef>
              <a:buFont typeface="Wingdings" panose="05000000000000000000" pitchFamily="2" charset="2"/>
              <a:buChar char="ü"/>
            </a:pPr>
            <a:r>
              <a:rPr lang="tr-TR" sz="2200" dirty="0" smtClean="0">
                <a:solidFill>
                  <a:schemeClr val="accent1">
                    <a:lumMod val="75000"/>
                  </a:schemeClr>
                </a:solidFill>
              </a:rPr>
              <a:t>Falcılık </a:t>
            </a:r>
            <a:r>
              <a:rPr lang="tr-TR" sz="2200" dirty="0">
                <a:solidFill>
                  <a:schemeClr val="accent1">
                    <a:lumMod val="75000"/>
                  </a:schemeClr>
                </a:solidFill>
              </a:rPr>
              <a:t>hizmetlerinin verilmesi;</a:t>
            </a:r>
          </a:p>
          <a:p>
            <a:pPr lvl="1" indent="-360000">
              <a:spcBef>
                <a:spcPts val="1200"/>
              </a:spcBef>
              <a:buFont typeface="Wingdings" panose="05000000000000000000" pitchFamily="2" charset="2"/>
              <a:buChar char="ü"/>
            </a:pPr>
            <a:r>
              <a:rPr lang="tr-TR" sz="2200" dirty="0" smtClean="0">
                <a:solidFill>
                  <a:schemeClr val="accent1">
                    <a:lumMod val="75000"/>
                  </a:schemeClr>
                </a:solidFill>
              </a:rPr>
              <a:t>Mumyalama </a:t>
            </a:r>
            <a:r>
              <a:rPr lang="tr-TR" sz="2200" dirty="0">
                <a:solidFill>
                  <a:schemeClr val="accent1">
                    <a:lumMod val="75000"/>
                  </a:schemeClr>
                </a:solidFill>
              </a:rPr>
              <a:t>ve cenaze hizmetlerinin verilmesi;</a:t>
            </a:r>
          </a:p>
          <a:p>
            <a:pPr marL="0" indent="0">
              <a:buNone/>
            </a:pPr>
            <a:endParaRPr lang="tr-TR" dirty="0"/>
          </a:p>
        </p:txBody>
      </p:sp>
      <p:sp>
        <p:nvSpPr>
          <p:cNvPr id="4" name="Slayt Numarası Yer Tutucusu 3">
            <a:extLst>
              <a:ext uri="{FF2B5EF4-FFF2-40B4-BE49-F238E27FC236}">
                <a16:creationId xmlns:a16="http://schemas.microsoft.com/office/drawing/2014/main" id="{CB825377-894C-4105-BFAE-3D997165409A}"/>
              </a:ext>
            </a:extLst>
          </p:cNvPr>
          <p:cNvSpPr>
            <a:spLocks noGrp="1"/>
          </p:cNvSpPr>
          <p:nvPr>
            <p:ph type="sldNum" sz="quarter" idx="12"/>
          </p:nvPr>
        </p:nvSpPr>
        <p:spPr/>
        <p:txBody>
          <a:bodyPr/>
          <a:lstStyle/>
          <a:p>
            <a:fld id="{6E07B497-6590-0C4C-8939-85018B36AFED}" type="slidenum">
              <a:rPr lang="tr-TR" smtClean="0"/>
              <a:t>46</a:t>
            </a:fld>
            <a:endParaRPr lang="tr-TR"/>
          </a:p>
        </p:txBody>
      </p:sp>
      <p:pic>
        <p:nvPicPr>
          <p:cNvPr id="6" name="Resim 5" descr="cihaz içeren bir resim&#10;&#10;Açıklama otomatik olarak oluşturuldu">
            <a:extLst>
              <a:ext uri="{FF2B5EF4-FFF2-40B4-BE49-F238E27FC236}">
                <a16:creationId xmlns:a16="http://schemas.microsoft.com/office/drawing/2014/main" id="{9C8CA7A5-6B7D-3840-9396-1845870933AB}"/>
              </a:ext>
            </a:extLst>
          </p:cNvPr>
          <p:cNvPicPr>
            <a:picLocks noChangeAspect="1"/>
          </p:cNvPicPr>
          <p:nvPr/>
        </p:nvPicPr>
        <p:blipFill>
          <a:blip r:embed="rId2"/>
          <a:stretch>
            <a:fillRect/>
          </a:stretch>
        </p:blipFill>
        <p:spPr>
          <a:xfrm>
            <a:off x="7943238" y="169820"/>
            <a:ext cx="4077923" cy="4077923"/>
          </a:xfrm>
          <a:prstGeom prst="rect">
            <a:avLst/>
          </a:prstGeom>
        </p:spPr>
      </p:pic>
    </p:spTree>
    <p:extLst>
      <p:ext uri="{BB962C8B-B14F-4D97-AF65-F5344CB8AC3E}">
        <p14:creationId xmlns:p14="http://schemas.microsoft.com/office/powerpoint/2010/main" val="1368003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EA3428-4101-4A81-9E84-57CB78554A55}"/>
              </a:ext>
            </a:extLst>
          </p:cNvPr>
          <p:cNvSpPr>
            <a:spLocks noGrp="1"/>
          </p:cNvSpPr>
          <p:nvPr>
            <p:ph type="title"/>
          </p:nvPr>
        </p:nvSpPr>
        <p:spPr>
          <a:xfrm>
            <a:off x="838200" y="365125"/>
            <a:ext cx="8145162" cy="1325563"/>
          </a:xfrm>
        </p:spPr>
        <p:txBody>
          <a:bodyPr/>
          <a:lstStyle/>
          <a:p>
            <a:pPr algn="ctr"/>
            <a:r>
              <a:rPr lang="tr-TR" b="1" dirty="0">
                <a:solidFill>
                  <a:srgbClr val="FF0000"/>
                </a:solidFill>
              </a:rPr>
              <a:t>5. Hizmet ve Satış Elemanları</a:t>
            </a:r>
          </a:p>
        </p:txBody>
      </p:sp>
      <p:sp>
        <p:nvSpPr>
          <p:cNvPr id="3" name="İçerik Yer Tutucusu 2">
            <a:extLst>
              <a:ext uri="{FF2B5EF4-FFF2-40B4-BE49-F238E27FC236}">
                <a16:creationId xmlns:a16="http://schemas.microsoft.com/office/drawing/2014/main" id="{8CA0D1F1-A1CC-4315-83EA-3FBDE921CB15}"/>
              </a:ext>
            </a:extLst>
          </p:cNvPr>
          <p:cNvSpPr>
            <a:spLocks noGrp="1"/>
          </p:cNvSpPr>
          <p:nvPr>
            <p:ph idx="1"/>
          </p:nvPr>
        </p:nvSpPr>
        <p:spPr>
          <a:xfrm>
            <a:off x="838199" y="1825625"/>
            <a:ext cx="8392297" cy="4328040"/>
          </a:xfrm>
        </p:spPr>
        <p:txBody>
          <a:bodyPr>
            <a:normAutofit/>
          </a:bodyPr>
          <a:lstStyle/>
          <a:p>
            <a:pPr lvl="1" indent="-432000">
              <a:spcBef>
                <a:spcPts val="1200"/>
              </a:spcBef>
              <a:buFont typeface="Wingdings" panose="05000000000000000000" pitchFamily="2" charset="2"/>
              <a:buChar char="ü"/>
            </a:pPr>
            <a:r>
              <a:rPr lang="tr-TR" sz="2200" dirty="0" smtClean="0"/>
              <a:t>Güvenlik </a:t>
            </a:r>
            <a:r>
              <a:rPr lang="tr-TR" sz="2200" dirty="0"/>
              <a:t>hizmetlerinin sağlanması ile yangın ve kanunsuz olaylara karşı kişilerin ve mülkiyetin korunması;</a:t>
            </a:r>
          </a:p>
          <a:p>
            <a:pPr lvl="1" indent="-432000">
              <a:spcBef>
                <a:spcPts val="1200"/>
              </a:spcBef>
              <a:buFont typeface="Wingdings" panose="05000000000000000000" pitchFamily="2" charset="2"/>
              <a:buChar char="ü"/>
            </a:pPr>
            <a:r>
              <a:rPr lang="tr-TR" sz="2200" dirty="0" smtClean="0"/>
              <a:t>Kanun </a:t>
            </a:r>
            <a:r>
              <a:rPr lang="tr-TR" sz="2200" dirty="0"/>
              <a:t>ve talimatların uygulanması;</a:t>
            </a:r>
          </a:p>
          <a:p>
            <a:pPr lvl="1" indent="-432000">
              <a:spcBef>
                <a:spcPts val="1200"/>
              </a:spcBef>
              <a:buFont typeface="Wingdings" panose="05000000000000000000" pitchFamily="2" charset="2"/>
              <a:buChar char="ü"/>
            </a:pPr>
            <a:r>
              <a:rPr lang="tr-TR" sz="2200" dirty="0" smtClean="0"/>
              <a:t>Reklam</a:t>
            </a:r>
            <a:r>
              <a:rPr lang="tr-TR" sz="2200" dirty="0"/>
              <a:t>, sanatsal kreasyonlar ve malların sergilenmesi amacıyla model olarak poz verilmesi;</a:t>
            </a:r>
          </a:p>
          <a:p>
            <a:pPr lvl="1" indent="-432000">
              <a:spcBef>
                <a:spcPts val="1200"/>
              </a:spcBef>
              <a:buFont typeface="Wingdings" panose="05000000000000000000" pitchFamily="2" charset="2"/>
              <a:buChar char="ü"/>
            </a:pPr>
            <a:r>
              <a:rPr lang="tr-TR" sz="2200" dirty="0" smtClean="0"/>
              <a:t>Sabit </a:t>
            </a:r>
            <a:r>
              <a:rPr lang="tr-TR" sz="2200" dirty="0"/>
              <a:t>stant, baraka türü dükkan, büfe, pazar vb. yerler de dahil toptan ve perakende satış yapılan işyerlerinde malların satılması;</a:t>
            </a:r>
          </a:p>
          <a:p>
            <a:pPr lvl="1" indent="-432000">
              <a:spcBef>
                <a:spcPts val="1200"/>
              </a:spcBef>
              <a:buFont typeface="Wingdings" panose="05000000000000000000" pitchFamily="2" charset="2"/>
              <a:buChar char="ü"/>
            </a:pPr>
            <a:r>
              <a:rPr lang="tr-TR" sz="2200" dirty="0" smtClean="0"/>
              <a:t>Potansiyel </a:t>
            </a:r>
            <a:r>
              <a:rPr lang="tr-TR" sz="2200" dirty="0"/>
              <a:t>müşterilere malların tanıtımının yapılması.</a:t>
            </a:r>
          </a:p>
          <a:p>
            <a:pPr lvl="1" indent="-432000">
              <a:spcBef>
                <a:spcPts val="1200"/>
              </a:spcBef>
              <a:buFont typeface="Wingdings" panose="05000000000000000000" pitchFamily="2" charset="2"/>
              <a:buChar char="ü"/>
            </a:pPr>
            <a:r>
              <a:rPr lang="tr-TR" sz="2200" dirty="0" smtClean="0"/>
              <a:t>Diğer </a:t>
            </a:r>
            <a:r>
              <a:rPr lang="tr-TR" sz="2200" dirty="0"/>
              <a:t>çalışanların denetlenmesi de kapsama dahil edilebilir.</a:t>
            </a:r>
          </a:p>
          <a:p>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CB825377-894C-4105-BFAE-3D997165409A}"/>
              </a:ext>
            </a:extLst>
          </p:cNvPr>
          <p:cNvSpPr>
            <a:spLocks noGrp="1"/>
          </p:cNvSpPr>
          <p:nvPr>
            <p:ph type="sldNum" sz="quarter" idx="12"/>
          </p:nvPr>
        </p:nvSpPr>
        <p:spPr/>
        <p:txBody>
          <a:bodyPr/>
          <a:lstStyle/>
          <a:p>
            <a:fld id="{6E07B497-6590-0C4C-8939-85018B36AFED}" type="slidenum">
              <a:rPr lang="tr-TR" smtClean="0"/>
              <a:t>47</a:t>
            </a:fld>
            <a:endParaRPr lang="tr-TR"/>
          </a:p>
        </p:txBody>
      </p:sp>
      <p:pic>
        <p:nvPicPr>
          <p:cNvPr id="6" name="Resim 5">
            <a:extLst>
              <a:ext uri="{FF2B5EF4-FFF2-40B4-BE49-F238E27FC236}">
                <a16:creationId xmlns:a16="http://schemas.microsoft.com/office/drawing/2014/main" id="{CF497B85-8421-1B4A-B9FB-9DFCA9DD1A3B}"/>
              </a:ext>
            </a:extLst>
          </p:cNvPr>
          <p:cNvPicPr>
            <a:picLocks noChangeAspect="1"/>
          </p:cNvPicPr>
          <p:nvPr/>
        </p:nvPicPr>
        <p:blipFill>
          <a:blip r:embed="rId2"/>
          <a:stretch>
            <a:fillRect/>
          </a:stretch>
        </p:blipFill>
        <p:spPr>
          <a:xfrm>
            <a:off x="9580605" y="1399313"/>
            <a:ext cx="1993900" cy="4076700"/>
          </a:xfrm>
          <a:prstGeom prst="rect">
            <a:avLst/>
          </a:prstGeom>
        </p:spPr>
      </p:pic>
    </p:spTree>
    <p:extLst>
      <p:ext uri="{BB962C8B-B14F-4D97-AF65-F5344CB8AC3E}">
        <p14:creationId xmlns:p14="http://schemas.microsoft.com/office/powerpoint/2010/main" val="163416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EA3428-4101-4A81-9E84-57CB78554A55}"/>
              </a:ext>
            </a:extLst>
          </p:cNvPr>
          <p:cNvSpPr>
            <a:spLocks noGrp="1"/>
          </p:cNvSpPr>
          <p:nvPr>
            <p:ph type="title"/>
          </p:nvPr>
        </p:nvSpPr>
        <p:spPr/>
        <p:txBody>
          <a:bodyPr/>
          <a:lstStyle/>
          <a:p>
            <a:pPr algn="ctr"/>
            <a:r>
              <a:rPr lang="tr-TR" b="1" dirty="0">
                <a:solidFill>
                  <a:srgbClr val="FF0000"/>
                </a:solidFill>
              </a:rPr>
              <a:t>5. Hizmet ve Satış Elemanları</a:t>
            </a:r>
          </a:p>
        </p:txBody>
      </p:sp>
      <p:sp>
        <p:nvSpPr>
          <p:cNvPr id="3" name="İçerik Yer Tutucusu 2">
            <a:extLst>
              <a:ext uri="{FF2B5EF4-FFF2-40B4-BE49-F238E27FC236}">
                <a16:creationId xmlns:a16="http://schemas.microsoft.com/office/drawing/2014/main" id="{8CA0D1F1-A1CC-4315-83EA-3FBDE921CB15}"/>
              </a:ext>
            </a:extLst>
          </p:cNvPr>
          <p:cNvSpPr>
            <a:spLocks noGrp="1"/>
          </p:cNvSpPr>
          <p:nvPr>
            <p:ph idx="1"/>
          </p:nvPr>
        </p:nvSpPr>
        <p:spPr>
          <a:xfrm>
            <a:off x="1087581" y="1690688"/>
            <a:ext cx="8464192" cy="1738312"/>
          </a:xfrm>
        </p:spPr>
        <p:txBody>
          <a:bodyPr>
            <a:normAutofit lnSpcReduction="10000"/>
          </a:bodyPr>
          <a:lstStyle/>
          <a:p>
            <a:pPr marL="0" indent="0" algn="just">
              <a:buNone/>
            </a:pPr>
            <a:r>
              <a:rPr lang="tr-TR" sz="2400" b="1" dirty="0"/>
              <a:t>51  Kişisel hizmetler veren elemanlar</a:t>
            </a:r>
          </a:p>
          <a:p>
            <a:pPr marL="0" indent="0" algn="just">
              <a:buNone/>
            </a:pPr>
            <a:r>
              <a:rPr lang="tr-TR" sz="2400" b="1" dirty="0"/>
              <a:t>52  Satış hizmetleri veren elemanlar</a:t>
            </a:r>
          </a:p>
          <a:p>
            <a:pPr marL="0" indent="0" algn="just">
              <a:buNone/>
            </a:pPr>
            <a:r>
              <a:rPr lang="tr-TR" sz="2400" b="1" dirty="0"/>
              <a:t>53  Kişisel bakım hizmetleri veren elemanlar</a:t>
            </a:r>
          </a:p>
          <a:p>
            <a:pPr marL="0" indent="0" algn="just">
              <a:buNone/>
            </a:pPr>
            <a:r>
              <a:rPr lang="tr-TR" sz="2400" b="1" dirty="0"/>
              <a:t>54  Koruma hizmetleri veren elemanlar</a:t>
            </a:r>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CB825377-894C-4105-BFAE-3D997165409A}"/>
              </a:ext>
            </a:extLst>
          </p:cNvPr>
          <p:cNvSpPr>
            <a:spLocks noGrp="1"/>
          </p:cNvSpPr>
          <p:nvPr>
            <p:ph type="sldNum" sz="quarter" idx="12"/>
          </p:nvPr>
        </p:nvSpPr>
        <p:spPr/>
        <p:txBody>
          <a:bodyPr/>
          <a:lstStyle/>
          <a:p>
            <a:fld id="{6E07B497-6590-0C4C-8939-85018B36AFED}" type="slidenum">
              <a:rPr lang="tr-TR" smtClean="0"/>
              <a:t>48</a:t>
            </a:fld>
            <a:endParaRPr lang="tr-TR"/>
          </a:p>
        </p:txBody>
      </p:sp>
      <p:pic>
        <p:nvPicPr>
          <p:cNvPr id="6" name="Resim 5" descr="kişi, adam, spor, poz içeren bir resim&#10;&#10;Açıklama otomatik olarak oluşturuldu">
            <a:extLst>
              <a:ext uri="{FF2B5EF4-FFF2-40B4-BE49-F238E27FC236}">
                <a16:creationId xmlns:a16="http://schemas.microsoft.com/office/drawing/2014/main" id="{79F8D9B5-8847-EE4B-AE41-971C806B6C51}"/>
              </a:ext>
            </a:extLst>
          </p:cNvPr>
          <p:cNvPicPr>
            <a:picLocks noChangeAspect="1"/>
          </p:cNvPicPr>
          <p:nvPr/>
        </p:nvPicPr>
        <p:blipFill>
          <a:blip r:embed="rId2"/>
          <a:stretch>
            <a:fillRect/>
          </a:stretch>
        </p:blipFill>
        <p:spPr>
          <a:xfrm>
            <a:off x="6057208" y="3538056"/>
            <a:ext cx="4992988" cy="2818294"/>
          </a:xfrm>
          <a:prstGeom prst="rect">
            <a:avLst/>
          </a:prstGeom>
        </p:spPr>
      </p:pic>
    </p:spTree>
    <p:extLst>
      <p:ext uri="{BB962C8B-B14F-4D97-AF65-F5344CB8AC3E}">
        <p14:creationId xmlns:p14="http://schemas.microsoft.com/office/powerpoint/2010/main" val="3242102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A0D1F1-A1CC-4315-83EA-3FBDE921CB15}"/>
              </a:ext>
            </a:extLst>
          </p:cNvPr>
          <p:cNvSpPr>
            <a:spLocks noGrp="1"/>
          </p:cNvSpPr>
          <p:nvPr>
            <p:ph idx="1"/>
          </p:nvPr>
        </p:nvSpPr>
        <p:spPr>
          <a:xfrm>
            <a:off x="652849" y="1309816"/>
            <a:ext cx="9726827" cy="4734886"/>
          </a:xfrm>
        </p:spPr>
        <p:txBody>
          <a:bodyPr>
            <a:normAutofit lnSpcReduction="10000"/>
          </a:bodyPr>
          <a:lstStyle/>
          <a:p>
            <a:pPr marL="900000" indent="-900000">
              <a:spcBef>
                <a:spcPts val="1200"/>
              </a:spcBef>
              <a:buFont typeface="+mj-lt"/>
              <a:buAutoNum type="arabicPeriod" startAt="511"/>
            </a:pPr>
            <a:r>
              <a:rPr lang="tr-TR" sz="2400" dirty="0" smtClean="0">
                <a:solidFill>
                  <a:schemeClr val="accent1"/>
                </a:solidFill>
              </a:rPr>
              <a:t>Seyahatlerde </a:t>
            </a:r>
            <a:r>
              <a:rPr lang="tr-TR" sz="2400" dirty="0">
                <a:solidFill>
                  <a:schemeClr val="accent1"/>
                </a:solidFill>
              </a:rPr>
              <a:t>hizmet veren elemanlar, kondüktörler ve otobüs muavinleri ile rehberler </a:t>
            </a:r>
          </a:p>
          <a:p>
            <a:pPr marL="900000" indent="-900000">
              <a:spcBef>
                <a:spcPts val="1200"/>
              </a:spcBef>
              <a:buFont typeface="+mj-lt"/>
              <a:buAutoNum type="arabicPeriod" startAt="511"/>
            </a:pPr>
            <a:r>
              <a:rPr lang="tr-TR" sz="2400" dirty="0" smtClean="0">
                <a:solidFill>
                  <a:schemeClr val="accent1"/>
                </a:solidFill>
              </a:rPr>
              <a:t>Aşçılar</a:t>
            </a:r>
            <a:endParaRPr lang="tr-TR" sz="2400" dirty="0">
              <a:solidFill>
                <a:schemeClr val="accent1"/>
              </a:solidFill>
            </a:endParaRPr>
          </a:p>
          <a:p>
            <a:pPr marL="900000" indent="-900000">
              <a:spcBef>
                <a:spcPts val="1200"/>
              </a:spcBef>
              <a:buFont typeface="+mj-lt"/>
              <a:buAutoNum type="arabicPeriod" startAt="511"/>
            </a:pPr>
            <a:r>
              <a:rPr lang="tr-TR" sz="2400" dirty="0" smtClean="0">
                <a:solidFill>
                  <a:schemeClr val="accent1"/>
                </a:solidFill>
              </a:rPr>
              <a:t>Garsonlar </a:t>
            </a:r>
            <a:r>
              <a:rPr lang="tr-TR" sz="2400" dirty="0">
                <a:solidFill>
                  <a:schemeClr val="accent1"/>
                </a:solidFill>
              </a:rPr>
              <a:t>ve barmenler</a:t>
            </a:r>
          </a:p>
          <a:p>
            <a:pPr marL="900000" indent="-900000">
              <a:spcBef>
                <a:spcPts val="1200"/>
              </a:spcBef>
              <a:buFont typeface="+mj-lt"/>
              <a:buAutoNum type="arabicPeriod" startAt="511"/>
            </a:pPr>
            <a:r>
              <a:rPr lang="tr-TR" sz="2400" dirty="0" smtClean="0">
                <a:solidFill>
                  <a:schemeClr val="accent1"/>
                </a:solidFill>
              </a:rPr>
              <a:t>Kuaförler</a:t>
            </a:r>
            <a:r>
              <a:rPr lang="tr-TR" sz="2400" dirty="0">
                <a:solidFill>
                  <a:schemeClr val="accent1"/>
                </a:solidFill>
              </a:rPr>
              <a:t>, güzellik uzmanları ve ilgili çalışanlar</a:t>
            </a:r>
          </a:p>
          <a:p>
            <a:pPr marL="900000" indent="-900000">
              <a:spcBef>
                <a:spcPts val="1200"/>
              </a:spcBef>
              <a:buFont typeface="+mj-lt"/>
              <a:buAutoNum type="arabicPeriod" startAt="511"/>
            </a:pPr>
            <a:r>
              <a:rPr lang="tr-TR" sz="2400" dirty="0" smtClean="0">
                <a:solidFill>
                  <a:schemeClr val="accent1"/>
                </a:solidFill>
              </a:rPr>
              <a:t> Bina </a:t>
            </a:r>
            <a:r>
              <a:rPr lang="tr-TR" sz="2400" dirty="0">
                <a:solidFill>
                  <a:schemeClr val="accent1"/>
                </a:solidFill>
              </a:rPr>
              <a:t>sorumluları ile temizlik ve bakım işleri sorumluları</a:t>
            </a:r>
          </a:p>
          <a:p>
            <a:pPr marL="0" indent="0">
              <a:buNone/>
            </a:pPr>
            <a:r>
              <a:rPr lang="tr-TR" sz="2400" i="1" dirty="0"/>
              <a:t>		</a:t>
            </a:r>
            <a:r>
              <a:rPr lang="tr-TR" sz="2000" i="1" dirty="0"/>
              <a:t>5152 Evlerdeki temizlik ve bakım elemanları</a:t>
            </a:r>
            <a:endParaRPr lang="tr-TR" sz="2400" i="1" dirty="0"/>
          </a:p>
          <a:p>
            <a:pPr marL="900000" indent="-900000">
              <a:spcBef>
                <a:spcPts val="1200"/>
              </a:spcBef>
              <a:buFont typeface="+mj-lt"/>
              <a:buAutoNum type="arabicPeriod" startAt="516"/>
            </a:pPr>
            <a:r>
              <a:rPr lang="tr-TR" sz="2400" dirty="0">
                <a:solidFill>
                  <a:schemeClr val="accent1"/>
                </a:solidFill>
              </a:rPr>
              <a:t>	</a:t>
            </a:r>
            <a:r>
              <a:rPr lang="tr-TR" sz="2400" dirty="0" smtClean="0">
                <a:solidFill>
                  <a:schemeClr val="accent1"/>
                </a:solidFill>
              </a:rPr>
              <a:t>Diğer </a:t>
            </a:r>
            <a:r>
              <a:rPr lang="tr-TR" sz="2400" dirty="0">
                <a:solidFill>
                  <a:schemeClr val="accent1"/>
                </a:solidFill>
              </a:rPr>
              <a:t>kişisel hizmetlerde çalışanlar</a:t>
            </a:r>
          </a:p>
          <a:p>
            <a:pPr marL="0" indent="0">
              <a:buNone/>
            </a:pPr>
            <a:r>
              <a:rPr lang="tr-TR" sz="2400" i="1" dirty="0"/>
              <a:t>		</a:t>
            </a:r>
            <a:r>
              <a:rPr lang="tr-TR" sz="2000" i="1" dirty="0"/>
              <a:t>5161 Astrologlar, falcılar ve ilgili çalışanlar</a:t>
            </a:r>
          </a:p>
          <a:p>
            <a:pPr marL="0" indent="0">
              <a:buNone/>
            </a:pPr>
            <a:r>
              <a:rPr lang="tr-TR" sz="2000" i="1" dirty="0"/>
              <a:t>		5163 Cenaze hizmetlerinde çalışanlar ve </a:t>
            </a:r>
            <a:r>
              <a:rPr lang="tr-TR" sz="2000" i="1" dirty="0" err="1"/>
              <a:t>mumyacılar</a:t>
            </a:r>
            <a:endParaRPr lang="tr-TR" sz="2000" i="1" dirty="0"/>
          </a:p>
          <a:p>
            <a:pPr marL="0" indent="0">
              <a:buNone/>
            </a:pPr>
            <a:r>
              <a:rPr lang="tr-TR" sz="2000" i="1" dirty="0"/>
              <a:t>		5164 Ev hayvanları yetiştiricileri ve hayvan bakıcıları</a:t>
            </a:r>
          </a:p>
          <a:p>
            <a:pPr marL="0" indent="0" algn="just">
              <a:buNone/>
            </a:pPr>
            <a:endParaRPr lang="tr-TR" i="1" dirty="0"/>
          </a:p>
          <a:p>
            <a:pPr marL="0" indent="0" algn="just">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CB825377-894C-4105-BFAE-3D997165409A}"/>
              </a:ext>
            </a:extLst>
          </p:cNvPr>
          <p:cNvSpPr>
            <a:spLocks noGrp="1"/>
          </p:cNvSpPr>
          <p:nvPr>
            <p:ph type="sldNum" sz="quarter" idx="12"/>
          </p:nvPr>
        </p:nvSpPr>
        <p:spPr/>
        <p:txBody>
          <a:bodyPr/>
          <a:lstStyle/>
          <a:p>
            <a:fld id="{6E07B497-6590-0C4C-8939-85018B36AFED}" type="slidenum">
              <a:rPr lang="tr-TR" smtClean="0"/>
              <a:t>49</a:t>
            </a:fld>
            <a:endParaRPr lang="tr-TR"/>
          </a:p>
        </p:txBody>
      </p:sp>
      <p:sp>
        <p:nvSpPr>
          <p:cNvPr id="5" name="Unvan 1"/>
          <p:cNvSpPr>
            <a:spLocks noGrp="1"/>
          </p:cNvSpPr>
          <p:nvPr>
            <p:ph type="title"/>
          </p:nvPr>
        </p:nvSpPr>
        <p:spPr>
          <a:xfrm>
            <a:off x="553995" y="247522"/>
            <a:ext cx="10245810" cy="870551"/>
          </a:xfrm>
        </p:spPr>
        <p:txBody>
          <a:bodyPr>
            <a:normAutofit/>
          </a:bodyPr>
          <a:lstStyle/>
          <a:p>
            <a:r>
              <a:rPr lang="tr-TR" sz="3600" b="1" dirty="0" smtClean="0">
                <a:solidFill>
                  <a:srgbClr val="FF0000"/>
                </a:solidFill>
              </a:rPr>
              <a:t>51 Kişisel Hizmet Veren Elemanlar</a:t>
            </a:r>
            <a:endParaRPr lang="tr-TR" sz="3600" dirty="0">
              <a:solidFill>
                <a:srgbClr val="FF0000"/>
              </a:solidFill>
            </a:endParaRPr>
          </a:p>
        </p:txBody>
      </p:sp>
    </p:spTree>
    <p:extLst>
      <p:ext uri="{BB962C8B-B14F-4D97-AF65-F5344CB8AC3E}">
        <p14:creationId xmlns:p14="http://schemas.microsoft.com/office/powerpoint/2010/main" val="268986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820E4-77B1-9541-A75A-FB2C9927E189}"/>
              </a:ext>
            </a:extLst>
          </p:cNvPr>
          <p:cNvSpPr>
            <a:spLocks noGrp="1"/>
          </p:cNvSpPr>
          <p:nvPr>
            <p:ph type="title"/>
          </p:nvPr>
        </p:nvSpPr>
        <p:spPr>
          <a:xfrm>
            <a:off x="838200" y="273049"/>
            <a:ext cx="10515600" cy="1075459"/>
          </a:xfrm>
        </p:spPr>
        <p:txBody>
          <a:bodyPr/>
          <a:lstStyle/>
          <a:p>
            <a:pPr algn="ctr"/>
            <a:r>
              <a:rPr lang="tr-TR" b="1" dirty="0">
                <a:solidFill>
                  <a:srgbClr val="FF0000"/>
                </a:solidFill>
              </a:rPr>
              <a:t>3. Meslek Sınıflandırma </a:t>
            </a:r>
            <a:r>
              <a:rPr lang="tr-TR" b="1" dirty="0" smtClean="0">
                <a:solidFill>
                  <a:srgbClr val="FF0000"/>
                </a:solidFill>
              </a:rPr>
              <a:t>Sistemlerinin Türleri</a:t>
            </a:r>
            <a:endParaRPr lang="tr-TR" b="1" dirty="0">
              <a:solidFill>
                <a:srgbClr val="FF0000"/>
              </a:solidFill>
            </a:endParaRPr>
          </a:p>
        </p:txBody>
      </p:sp>
      <p:sp>
        <p:nvSpPr>
          <p:cNvPr id="3" name="İçerik Yer Tutucusu 2">
            <a:extLst>
              <a:ext uri="{FF2B5EF4-FFF2-40B4-BE49-F238E27FC236}">
                <a16:creationId xmlns:a16="http://schemas.microsoft.com/office/drawing/2014/main" id="{1717B86A-C02A-294E-9BAE-A5EDD75F33C7}"/>
              </a:ext>
            </a:extLst>
          </p:cNvPr>
          <p:cNvSpPr>
            <a:spLocks noGrp="1"/>
          </p:cNvSpPr>
          <p:nvPr>
            <p:ph idx="1"/>
          </p:nvPr>
        </p:nvSpPr>
        <p:spPr>
          <a:xfrm>
            <a:off x="838200" y="1419439"/>
            <a:ext cx="6060989" cy="4768925"/>
          </a:xfrm>
        </p:spPr>
        <p:txBody>
          <a:bodyPr>
            <a:normAutofit/>
          </a:bodyPr>
          <a:lstStyle/>
          <a:p>
            <a:pPr marL="360000" indent="-360000">
              <a:spcBef>
                <a:spcPts val="1200"/>
              </a:spcBef>
              <a:spcAft>
                <a:spcPts val="600"/>
              </a:spcAft>
              <a:buFont typeface="Wingdings" panose="05000000000000000000" pitchFamily="2" charset="2"/>
              <a:buChar char="q"/>
            </a:pPr>
            <a:r>
              <a:rPr lang="tr-TR" sz="2400" dirty="0" smtClean="0">
                <a:solidFill>
                  <a:srgbClr val="FF0000"/>
                </a:solidFill>
              </a:rPr>
              <a:t>Uluslararası </a:t>
            </a:r>
            <a:r>
              <a:rPr lang="tr-TR" sz="2400" dirty="0">
                <a:solidFill>
                  <a:srgbClr val="FF0000"/>
                </a:solidFill>
              </a:rPr>
              <a:t>Standart Meslek </a:t>
            </a:r>
            <a:r>
              <a:rPr lang="tr-TR" sz="2400" dirty="0" smtClean="0">
                <a:solidFill>
                  <a:srgbClr val="FF0000"/>
                </a:solidFill>
              </a:rPr>
              <a:t>Sınıflandırması </a:t>
            </a:r>
            <a:r>
              <a:rPr lang="tr-TR" sz="2400" dirty="0" smtClean="0"/>
              <a:t>(ILO-ISCO)</a:t>
            </a:r>
            <a:endParaRPr lang="tr-TR" sz="2400" dirty="0"/>
          </a:p>
          <a:p>
            <a:pPr marL="360000" indent="-360000">
              <a:spcBef>
                <a:spcPts val="1800"/>
              </a:spcBef>
              <a:spcAft>
                <a:spcPts val="600"/>
              </a:spcAft>
              <a:buFont typeface="Wingdings" panose="05000000000000000000" pitchFamily="2" charset="2"/>
              <a:buChar char="q"/>
            </a:pPr>
            <a:r>
              <a:rPr lang="tr-TR" sz="2400" dirty="0"/>
              <a:t>ISCO, son güncellemesini 2007’de almıştır ve </a:t>
            </a:r>
            <a:r>
              <a:rPr lang="tr-TR" sz="2400" dirty="0">
                <a:solidFill>
                  <a:srgbClr val="FF0000"/>
                </a:solidFill>
              </a:rPr>
              <a:t>ISCO-08</a:t>
            </a:r>
            <a:r>
              <a:rPr lang="tr-TR" sz="2400" dirty="0"/>
              <a:t> olarak adlandırılmaktadır. </a:t>
            </a:r>
          </a:p>
          <a:p>
            <a:pPr marL="1080000" lvl="1" indent="-360000">
              <a:spcBef>
                <a:spcPts val="0"/>
              </a:spcBef>
            </a:pPr>
            <a:r>
              <a:rPr lang="tr-TR" dirty="0" smtClean="0"/>
              <a:t>10 ana </a:t>
            </a:r>
            <a:r>
              <a:rPr lang="tr-TR" dirty="0"/>
              <a:t>grup, </a:t>
            </a:r>
            <a:endParaRPr lang="tr-TR" dirty="0" smtClean="0"/>
          </a:p>
          <a:p>
            <a:pPr marL="1080000" lvl="1" indent="-360000">
              <a:spcBef>
                <a:spcPts val="600"/>
              </a:spcBef>
            </a:pPr>
            <a:r>
              <a:rPr lang="tr-TR" dirty="0" smtClean="0"/>
              <a:t>43 </a:t>
            </a:r>
            <a:r>
              <a:rPr lang="tr-TR" dirty="0"/>
              <a:t>ana alt grup, </a:t>
            </a:r>
            <a:endParaRPr lang="tr-TR" dirty="0" smtClean="0"/>
          </a:p>
          <a:p>
            <a:pPr marL="1080000" lvl="1" indent="-360000">
              <a:spcBef>
                <a:spcPts val="600"/>
              </a:spcBef>
            </a:pPr>
            <a:r>
              <a:rPr lang="tr-TR" dirty="0" smtClean="0"/>
              <a:t>123 </a:t>
            </a:r>
            <a:r>
              <a:rPr lang="tr-TR" dirty="0"/>
              <a:t>alt grup ve </a:t>
            </a:r>
            <a:endParaRPr lang="tr-TR" dirty="0" smtClean="0"/>
          </a:p>
          <a:p>
            <a:pPr marL="1080000" lvl="1" indent="-360000">
              <a:spcBef>
                <a:spcPts val="600"/>
              </a:spcBef>
            </a:pPr>
            <a:r>
              <a:rPr lang="tr-TR" dirty="0" smtClean="0"/>
              <a:t>437 </a:t>
            </a:r>
            <a:r>
              <a:rPr lang="tr-TR" dirty="0"/>
              <a:t>birim gruba ayrılmıştır. </a:t>
            </a:r>
          </a:p>
          <a:p>
            <a:pPr marL="360000" indent="-360000">
              <a:spcBef>
                <a:spcPts val="1800"/>
              </a:spcBef>
              <a:spcAft>
                <a:spcPts val="600"/>
              </a:spcAft>
              <a:buFont typeface="Wingdings" panose="05000000000000000000" pitchFamily="2" charset="2"/>
              <a:buChar char="q"/>
            </a:pPr>
            <a:r>
              <a:rPr lang="tr-TR" sz="2400" dirty="0"/>
              <a:t>Türk Meslekler Sözlüğü </a:t>
            </a:r>
            <a:r>
              <a:rPr lang="tr-TR" sz="2400" dirty="0" smtClean="0"/>
              <a:t>(İŞKUR) </a:t>
            </a:r>
            <a:r>
              <a:rPr lang="tr-TR" sz="2400" dirty="0"/>
              <a:t>ISCO-08’in yapısına ve yaklaşımına göre düzenlemiştir. </a:t>
            </a:r>
          </a:p>
        </p:txBody>
      </p:sp>
      <p:sp>
        <p:nvSpPr>
          <p:cNvPr id="4" name="Slayt Numarası Yer Tutucusu 3">
            <a:extLst>
              <a:ext uri="{FF2B5EF4-FFF2-40B4-BE49-F238E27FC236}">
                <a16:creationId xmlns:a16="http://schemas.microsoft.com/office/drawing/2014/main" id="{40EF8510-7A9E-6F42-B8E2-1A2CC9A01C3F}"/>
              </a:ext>
            </a:extLst>
          </p:cNvPr>
          <p:cNvSpPr>
            <a:spLocks noGrp="1"/>
          </p:cNvSpPr>
          <p:nvPr>
            <p:ph type="sldNum" sz="quarter" idx="12"/>
          </p:nvPr>
        </p:nvSpPr>
        <p:spPr/>
        <p:txBody>
          <a:bodyPr/>
          <a:lstStyle/>
          <a:p>
            <a:fld id="{6E07B497-6590-0C4C-8939-85018B36AFED}" type="slidenum">
              <a:rPr lang="tr-TR" smtClean="0"/>
              <a:t>5</a:t>
            </a:fld>
            <a:endParaRPr lang="tr-TR" dirty="0"/>
          </a:p>
        </p:txBody>
      </p:sp>
      <p:pic>
        <p:nvPicPr>
          <p:cNvPr id="6" name="Resim 5" descr="iç mekan, fotoğraf, kadın, adam içeren bir resim&#10;&#10;Açıklama otomatik olarak oluşturuldu">
            <a:extLst>
              <a:ext uri="{FF2B5EF4-FFF2-40B4-BE49-F238E27FC236}">
                <a16:creationId xmlns:a16="http://schemas.microsoft.com/office/drawing/2014/main" id="{A95A09D4-EB78-494C-9820-4C5E40890AAE}"/>
              </a:ext>
            </a:extLst>
          </p:cNvPr>
          <p:cNvPicPr>
            <a:picLocks noChangeAspect="1"/>
          </p:cNvPicPr>
          <p:nvPr/>
        </p:nvPicPr>
        <p:blipFill>
          <a:blip r:embed="rId2"/>
          <a:stretch>
            <a:fillRect/>
          </a:stretch>
        </p:blipFill>
        <p:spPr>
          <a:xfrm>
            <a:off x="7109254" y="2054225"/>
            <a:ext cx="4743450" cy="2749550"/>
          </a:xfrm>
          <a:prstGeom prst="rect">
            <a:avLst/>
          </a:prstGeom>
        </p:spPr>
      </p:pic>
    </p:spTree>
    <p:extLst>
      <p:ext uri="{BB962C8B-B14F-4D97-AF65-F5344CB8AC3E}">
        <p14:creationId xmlns:p14="http://schemas.microsoft.com/office/powerpoint/2010/main" val="4218028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A0D1F1-A1CC-4315-83EA-3FBDE921CB15}"/>
              </a:ext>
            </a:extLst>
          </p:cNvPr>
          <p:cNvSpPr>
            <a:spLocks noGrp="1"/>
          </p:cNvSpPr>
          <p:nvPr>
            <p:ph idx="1"/>
          </p:nvPr>
        </p:nvSpPr>
        <p:spPr>
          <a:xfrm>
            <a:off x="789709" y="1458097"/>
            <a:ext cx="10612582" cy="4340030"/>
          </a:xfrm>
        </p:spPr>
        <p:txBody>
          <a:bodyPr>
            <a:normAutofit fontScale="77500" lnSpcReduction="20000"/>
          </a:bodyPr>
          <a:lstStyle/>
          <a:p>
            <a:pPr marL="0" indent="0" algn="just">
              <a:buNone/>
            </a:pPr>
            <a:r>
              <a:rPr lang="tr-TR" sz="2600" b="1" dirty="0" smtClean="0"/>
              <a:t>52 	Satış hizmetleri veren elemanlar</a:t>
            </a:r>
          </a:p>
          <a:p>
            <a:pPr marL="0" indent="0" algn="just">
              <a:buNone/>
            </a:pPr>
            <a:r>
              <a:rPr lang="tr-TR" sz="2400" dirty="0">
                <a:solidFill>
                  <a:schemeClr val="accent1"/>
                </a:solidFill>
              </a:rPr>
              <a:t>	521 	Sokak, tezgah ve pazar satış elemanları</a:t>
            </a:r>
          </a:p>
          <a:p>
            <a:pPr marL="0" indent="0" algn="just">
              <a:buNone/>
            </a:pPr>
            <a:r>
              <a:rPr lang="tr-TR" sz="2400" dirty="0">
                <a:solidFill>
                  <a:schemeClr val="accent1"/>
                </a:solidFill>
              </a:rPr>
              <a:t>	522 	Mağaza, dükkan vb. satış elemanları</a:t>
            </a:r>
          </a:p>
          <a:p>
            <a:pPr marL="0" indent="0" algn="just">
              <a:buNone/>
            </a:pPr>
            <a:r>
              <a:rPr lang="tr-TR" sz="2400" dirty="0">
                <a:solidFill>
                  <a:schemeClr val="accent1"/>
                </a:solidFill>
              </a:rPr>
              <a:t>	523 	Kasiyerler ve bilet satıcıları</a:t>
            </a:r>
          </a:p>
          <a:p>
            <a:pPr marL="0" indent="0" algn="just">
              <a:buNone/>
            </a:pPr>
            <a:r>
              <a:rPr lang="tr-TR" sz="2400" dirty="0">
                <a:solidFill>
                  <a:schemeClr val="accent1"/>
                </a:solidFill>
              </a:rPr>
              <a:t>	524 	Diğer satış elemanları</a:t>
            </a:r>
          </a:p>
          <a:p>
            <a:pPr marL="0" indent="0" algn="just">
              <a:buNone/>
            </a:pPr>
            <a:r>
              <a:rPr lang="tr-TR" i="1" dirty="0">
                <a:solidFill>
                  <a:schemeClr val="accent1"/>
                </a:solidFill>
              </a:rPr>
              <a:t>	</a:t>
            </a:r>
            <a:r>
              <a:rPr lang="tr-TR" sz="2200" i="1" dirty="0">
                <a:solidFill>
                  <a:schemeClr val="accent1"/>
                </a:solidFill>
              </a:rPr>
              <a:t>	</a:t>
            </a:r>
            <a:r>
              <a:rPr lang="tr-TR" sz="2200" i="1" dirty="0"/>
              <a:t>5241 Mankenler ve diğer modeller</a:t>
            </a:r>
          </a:p>
          <a:p>
            <a:pPr marL="0" indent="0" algn="just">
              <a:buNone/>
            </a:pPr>
            <a:r>
              <a:rPr lang="tr-TR" b="1" dirty="0"/>
              <a:t>53 	Kişisel bakım hizmetleri veren elemanlar</a:t>
            </a:r>
          </a:p>
          <a:p>
            <a:pPr marL="0" indent="0" algn="just">
              <a:buNone/>
            </a:pPr>
            <a:r>
              <a:rPr lang="tr-TR" sz="2400" dirty="0">
                <a:solidFill>
                  <a:schemeClr val="accent1"/>
                </a:solidFill>
              </a:rPr>
              <a:t>	531 	Çocuk bakım hizmetleri veren elemanlar ve öğretmen yardımcıları</a:t>
            </a:r>
          </a:p>
          <a:p>
            <a:pPr marL="0" indent="0" algn="just">
              <a:buNone/>
            </a:pPr>
            <a:r>
              <a:rPr lang="tr-TR" sz="2400" dirty="0">
                <a:solidFill>
                  <a:schemeClr val="accent1"/>
                </a:solidFill>
              </a:rPr>
              <a:t>	532 	Sağlık hizmetlerinde kişisel bakım çalışanları</a:t>
            </a:r>
          </a:p>
          <a:p>
            <a:pPr marL="0" lvl="1" indent="0" algn="just">
              <a:spcBef>
                <a:spcPts val="1000"/>
              </a:spcBef>
              <a:buNone/>
            </a:pPr>
            <a:r>
              <a:rPr lang="tr-TR" sz="2800" b="1" dirty="0"/>
              <a:t>54	Koruma hizmetleri veren elemanlar</a:t>
            </a:r>
          </a:p>
          <a:p>
            <a:pPr marL="0" indent="0" algn="just">
              <a:buNone/>
            </a:pPr>
            <a:r>
              <a:rPr lang="tr-TR" sz="2400" dirty="0">
                <a:solidFill>
                  <a:schemeClr val="accent1"/>
                </a:solidFill>
              </a:rPr>
              <a:t>	541 	Koruma hizmetleri veren elemanlar</a:t>
            </a:r>
          </a:p>
          <a:p>
            <a:pPr marL="0" indent="0" algn="just">
              <a:buNone/>
            </a:pPr>
            <a:r>
              <a:rPr lang="tr-TR" sz="2200" i="1" dirty="0">
                <a:solidFill>
                  <a:schemeClr val="accent1"/>
                </a:solidFill>
              </a:rPr>
              <a:t>		</a:t>
            </a:r>
            <a:r>
              <a:rPr lang="tr-TR" sz="2200" i="1" dirty="0"/>
              <a:t>5411 İtfaiyeciler</a:t>
            </a:r>
          </a:p>
          <a:p>
            <a:pPr marL="0" indent="0" algn="just">
              <a:buNone/>
            </a:pPr>
            <a:r>
              <a:rPr lang="tr-TR" sz="2200" i="1" dirty="0"/>
              <a:t>		5412 Polis memurları</a:t>
            </a:r>
          </a:p>
          <a:p>
            <a:pPr marL="0" indent="0" algn="just">
              <a:buNone/>
            </a:pPr>
            <a:endParaRPr lang="tr-TR" b="1" dirty="0"/>
          </a:p>
          <a:p>
            <a:pPr marL="0" inden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CB825377-894C-4105-BFAE-3D997165409A}"/>
              </a:ext>
            </a:extLst>
          </p:cNvPr>
          <p:cNvSpPr>
            <a:spLocks noGrp="1"/>
          </p:cNvSpPr>
          <p:nvPr>
            <p:ph type="sldNum" sz="quarter" idx="12"/>
          </p:nvPr>
        </p:nvSpPr>
        <p:spPr/>
        <p:txBody>
          <a:bodyPr/>
          <a:lstStyle/>
          <a:p>
            <a:fld id="{6E07B497-6590-0C4C-8939-85018B36AFED}" type="slidenum">
              <a:rPr lang="tr-TR" smtClean="0"/>
              <a:t>50</a:t>
            </a:fld>
            <a:endParaRPr lang="tr-TR"/>
          </a:p>
        </p:txBody>
      </p:sp>
      <p:sp>
        <p:nvSpPr>
          <p:cNvPr id="5" name="Unvan 1"/>
          <p:cNvSpPr>
            <a:spLocks noGrp="1"/>
          </p:cNvSpPr>
          <p:nvPr>
            <p:ph type="title"/>
          </p:nvPr>
        </p:nvSpPr>
        <p:spPr>
          <a:xfrm>
            <a:off x="553995" y="247522"/>
            <a:ext cx="10245810" cy="870551"/>
          </a:xfrm>
        </p:spPr>
        <p:txBody>
          <a:bodyPr>
            <a:normAutofit/>
          </a:bodyPr>
          <a:lstStyle/>
          <a:p>
            <a:r>
              <a:rPr lang="tr-TR" sz="3600" b="1" dirty="0" smtClean="0">
                <a:solidFill>
                  <a:srgbClr val="FF0000"/>
                </a:solidFill>
              </a:rPr>
              <a:t>52 Satış Hizmetleri Veren Elemanlar</a:t>
            </a:r>
            <a:endParaRPr lang="tr-TR" sz="3600" dirty="0">
              <a:solidFill>
                <a:srgbClr val="FF0000"/>
              </a:solidFill>
            </a:endParaRPr>
          </a:p>
        </p:txBody>
      </p:sp>
    </p:spTree>
    <p:extLst>
      <p:ext uri="{BB962C8B-B14F-4D97-AF65-F5344CB8AC3E}">
        <p14:creationId xmlns:p14="http://schemas.microsoft.com/office/powerpoint/2010/main" val="2425620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550CAC-271E-4417-8376-907788AF4BCC}"/>
              </a:ext>
            </a:extLst>
          </p:cNvPr>
          <p:cNvSpPr>
            <a:spLocks noGrp="1"/>
          </p:cNvSpPr>
          <p:nvPr>
            <p:ph type="title"/>
          </p:nvPr>
        </p:nvSpPr>
        <p:spPr/>
        <p:txBody>
          <a:bodyPr>
            <a:normAutofit/>
          </a:bodyPr>
          <a:lstStyle/>
          <a:p>
            <a:pPr algn="ctr"/>
            <a:r>
              <a:rPr lang="tr-TR" b="1" dirty="0">
                <a:solidFill>
                  <a:srgbClr val="FF0000"/>
                </a:solidFill>
              </a:rPr>
              <a:t>6. Nitelikli Tarım, Ormancılık ve Su Ürünleri Çalışanları</a:t>
            </a:r>
            <a:endParaRPr lang="tr-TR" dirty="0"/>
          </a:p>
        </p:txBody>
      </p:sp>
      <p:sp>
        <p:nvSpPr>
          <p:cNvPr id="3" name="İçerik Yer Tutucusu 2">
            <a:extLst>
              <a:ext uri="{FF2B5EF4-FFF2-40B4-BE49-F238E27FC236}">
                <a16:creationId xmlns:a16="http://schemas.microsoft.com/office/drawing/2014/main" id="{52E5600A-5B47-4748-8449-1BDF00227F89}"/>
              </a:ext>
            </a:extLst>
          </p:cNvPr>
          <p:cNvSpPr>
            <a:spLocks noGrp="1"/>
          </p:cNvSpPr>
          <p:nvPr>
            <p:ph idx="1"/>
          </p:nvPr>
        </p:nvSpPr>
        <p:spPr>
          <a:xfrm>
            <a:off x="838200" y="1825625"/>
            <a:ext cx="6949611" cy="4351338"/>
          </a:xfrm>
        </p:spPr>
        <p:txBody>
          <a:bodyPr>
            <a:normAutofit/>
          </a:bodyPr>
          <a:lstStyle/>
          <a:p>
            <a:pPr marL="0" indent="0">
              <a:spcBef>
                <a:spcPts val="1200"/>
              </a:spcBef>
              <a:spcAft>
                <a:spcPts val="600"/>
              </a:spcAft>
              <a:buNone/>
            </a:pPr>
            <a:r>
              <a:rPr lang="tr-TR" sz="2400" dirty="0"/>
              <a:t>Nitelikli tarım, ormancılık ve su ürünleri çalışanları; kendileri ve hane halkı fertleri için yiyecek, barınak ve gelir elde etmek amacıyla tarla veya ağaç ve çalı bitkilerini yetiştirir ve hasat ederler, yabani meyve ve bitkileri toplarlar, hayvanları besler, bakımını yapar ya da avlarlar, çeşitli hayvansal ürünleri üretirler, ormanları yetiştirir, korur ve işletirler, balık üreticiliği yapar veya balık avlarlar ve suda yaşayan diğer canlı türlerini yetiştirir veya toplarlar. </a:t>
            </a:r>
          </a:p>
          <a:p>
            <a:pPr marL="0" indent="0">
              <a:spcBef>
                <a:spcPts val="1200"/>
              </a:spcBef>
              <a:spcAft>
                <a:spcPts val="600"/>
              </a:spcAft>
              <a:buNone/>
            </a:pPr>
            <a:r>
              <a:rPr lang="tr-TR" sz="2400" dirty="0" smtClean="0"/>
              <a:t>Bu </a:t>
            </a:r>
            <a:r>
              <a:rPr lang="tr-TR" sz="2400" dirty="0"/>
              <a:t>ana grupta yer alan mesleklerin birçoğunda yapılan işlerle ilgili yeterlilik</a:t>
            </a:r>
            <a:r>
              <a:rPr lang="tr-TR" sz="2400" dirty="0">
                <a:solidFill>
                  <a:srgbClr val="FF0000"/>
                </a:solidFill>
              </a:rPr>
              <a:t>, ikinci ISCO beceri seviyesinde yer alan becerileri </a:t>
            </a:r>
            <a:r>
              <a:rPr lang="tr-TR" sz="2400" dirty="0"/>
              <a:t>gerektirir.</a:t>
            </a:r>
          </a:p>
          <a:p>
            <a:pPr marL="0" indent="0">
              <a:buNone/>
            </a:pPr>
            <a:endParaRPr lang="tr-TR" dirty="0"/>
          </a:p>
        </p:txBody>
      </p:sp>
      <p:sp>
        <p:nvSpPr>
          <p:cNvPr id="4" name="Slayt Numarası Yer Tutucusu 3">
            <a:extLst>
              <a:ext uri="{FF2B5EF4-FFF2-40B4-BE49-F238E27FC236}">
                <a16:creationId xmlns:a16="http://schemas.microsoft.com/office/drawing/2014/main" id="{5CB44ECB-EC9D-4F20-8773-60361F513D0F}"/>
              </a:ext>
            </a:extLst>
          </p:cNvPr>
          <p:cNvSpPr>
            <a:spLocks noGrp="1"/>
          </p:cNvSpPr>
          <p:nvPr>
            <p:ph type="sldNum" sz="quarter" idx="12"/>
          </p:nvPr>
        </p:nvSpPr>
        <p:spPr/>
        <p:txBody>
          <a:bodyPr/>
          <a:lstStyle/>
          <a:p>
            <a:fld id="{6E07B497-6590-0C4C-8939-85018B36AFED}" type="slidenum">
              <a:rPr lang="tr-TR" smtClean="0"/>
              <a:t>51</a:t>
            </a:fld>
            <a:endParaRPr lang="tr-TR"/>
          </a:p>
        </p:txBody>
      </p:sp>
      <p:pic>
        <p:nvPicPr>
          <p:cNvPr id="6" name="Resim 5" descr="çayır, açık hava, at, nesne içeren bir resim&#10;&#10;Açıklama otomatik olarak oluşturuldu">
            <a:extLst>
              <a:ext uri="{FF2B5EF4-FFF2-40B4-BE49-F238E27FC236}">
                <a16:creationId xmlns:a16="http://schemas.microsoft.com/office/drawing/2014/main" id="{A4D93F23-F612-9A46-9B47-A161B530AA39}"/>
              </a:ext>
            </a:extLst>
          </p:cNvPr>
          <p:cNvPicPr>
            <a:picLocks noChangeAspect="1"/>
          </p:cNvPicPr>
          <p:nvPr/>
        </p:nvPicPr>
        <p:blipFill>
          <a:blip r:embed="rId2"/>
          <a:stretch>
            <a:fillRect/>
          </a:stretch>
        </p:blipFill>
        <p:spPr>
          <a:xfrm>
            <a:off x="8101570" y="2531419"/>
            <a:ext cx="3378200" cy="2413000"/>
          </a:xfrm>
          <a:prstGeom prst="rect">
            <a:avLst/>
          </a:prstGeom>
        </p:spPr>
      </p:pic>
    </p:spTree>
    <p:extLst>
      <p:ext uri="{BB962C8B-B14F-4D97-AF65-F5344CB8AC3E}">
        <p14:creationId xmlns:p14="http://schemas.microsoft.com/office/powerpoint/2010/main" val="1095526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550CAC-271E-4417-8376-907788AF4BCC}"/>
              </a:ext>
            </a:extLst>
          </p:cNvPr>
          <p:cNvSpPr>
            <a:spLocks noGrp="1"/>
          </p:cNvSpPr>
          <p:nvPr>
            <p:ph type="title"/>
          </p:nvPr>
        </p:nvSpPr>
        <p:spPr>
          <a:xfrm>
            <a:off x="838200" y="626312"/>
            <a:ext cx="6501714" cy="1325563"/>
          </a:xfrm>
        </p:spPr>
        <p:txBody>
          <a:bodyPr>
            <a:normAutofit/>
          </a:bodyPr>
          <a:lstStyle/>
          <a:p>
            <a:pPr algn="ctr"/>
            <a:r>
              <a:rPr lang="tr-TR" b="1" dirty="0">
                <a:solidFill>
                  <a:srgbClr val="FF0000"/>
                </a:solidFill>
              </a:rPr>
              <a:t>6.  Nitelikli Tarım, Ormancılık ve Su Ürünleri Çalışanları</a:t>
            </a:r>
            <a:endParaRPr lang="tr-TR" dirty="0"/>
          </a:p>
        </p:txBody>
      </p:sp>
      <p:sp>
        <p:nvSpPr>
          <p:cNvPr id="3" name="İçerik Yer Tutucusu 2">
            <a:extLst>
              <a:ext uri="{FF2B5EF4-FFF2-40B4-BE49-F238E27FC236}">
                <a16:creationId xmlns:a16="http://schemas.microsoft.com/office/drawing/2014/main" id="{52E5600A-5B47-4748-8449-1BDF00227F89}"/>
              </a:ext>
            </a:extLst>
          </p:cNvPr>
          <p:cNvSpPr>
            <a:spLocks noGrp="1"/>
          </p:cNvSpPr>
          <p:nvPr>
            <p:ph idx="1"/>
          </p:nvPr>
        </p:nvSpPr>
        <p:spPr>
          <a:xfrm>
            <a:off x="838199" y="2669059"/>
            <a:ext cx="10515601" cy="3200400"/>
          </a:xfrm>
        </p:spPr>
        <p:txBody>
          <a:bodyPr>
            <a:normAutofit fontScale="92500" lnSpcReduction="20000"/>
          </a:bodyPr>
          <a:lstStyle/>
          <a:p>
            <a:pPr marL="0" indent="0">
              <a:buNone/>
            </a:pPr>
            <a:r>
              <a:rPr lang="tr-TR" dirty="0"/>
              <a:t>Nitelikli tarım, ormancılık ve su ürünleri çalışanları tarafından yapılan görevler, genellikle şunları kapsamaktadır: </a:t>
            </a:r>
          </a:p>
          <a:p>
            <a:pPr lvl="1" indent="-360000">
              <a:spcBef>
                <a:spcPts val="1200"/>
              </a:spcBef>
              <a:buFont typeface="Wingdings" panose="05000000000000000000" pitchFamily="2" charset="2"/>
              <a:buChar char="ü"/>
            </a:pPr>
            <a:r>
              <a:rPr lang="tr-TR" dirty="0"/>
              <a:t>Toprağın hazırlanması;</a:t>
            </a:r>
          </a:p>
          <a:p>
            <a:pPr lvl="1" indent="-360000">
              <a:spcBef>
                <a:spcPts val="1200"/>
              </a:spcBef>
              <a:buFont typeface="Wingdings" panose="05000000000000000000" pitchFamily="2" charset="2"/>
              <a:buChar char="ü"/>
            </a:pPr>
            <a:r>
              <a:rPr lang="tr-TR" dirty="0"/>
              <a:t>Tarla ürünlerinin ekilmesi, dikilmesi, ilaçlanması, gübrelenmesi ve hasat edilmesi;</a:t>
            </a:r>
          </a:p>
          <a:p>
            <a:pPr lvl="1" indent="-360000">
              <a:spcBef>
                <a:spcPts val="1200"/>
              </a:spcBef>
              <a:buFont typeface="Wingdings" panose="05000000000000000000" pitchFamily="2" charset="2"/>
              <a:buChar char="ü"/>
            </a:pPr>
            <a:r>
              <a:rPr lang="tr-TR" dirty="0"/>
              <a:t>Meyve ve diğer ağaçlar ile çalı bitkilerinin yetiştirilmesi;</a:t>
            </a:r>
          </a:p>
          <a:p>
            <a:pPr lvl="1" indent="-360000">
              <a:spcBef>
                <a:spcPts val="1200"/>
              </a:spcBef>
              <a:buFont typeface="Wingdings" panose="05000000000000000000" pitchFamily="2" charset="2"/>
              <a:buChar char="ü"/>
            </a:pPr>
            <a:r>
              <a:rPr lang="tr-TR" dirty="0"/>
              <a:t>Bahçe sebzeleri ve bahçe bitkilerinin yetiştirilmesi; </a:t>
            </a:r>
          </a:p>
          <a:p>
            <a:pPr lvl="1" indent="-360000">
              <a:spcBef>
                <a:spcPts val="1200"/>
              </a:spcBef>
              <a:buFont typeface="Wingdings" panose="05000000000000000000" pitchFamily="2" charset="2"/>
              <a:buChar char="ü"/>
            </a:pPr>
            <a:r>
              <a:rPr lang="tr-TR" dirty="0"/>
              <a:t>Yabani meyve ve bitkilerin toplanması; </a:t>
            </a:r>
          </a:p>
          <a:p>
            <a:pPr lvl="1" indent="-360000">
              <a:spcBef>
                <a:spcPts val="1200"/>
              </a:spcBef>
              <a:buFont typeface="Wingdings" panose="05000000000000000000" pitchFamily="2" charset="2"/>
              <a:buChar char="ü"/>
            </a:pPr>
            <a:r>
              <a:rPr lang="tr-TR" dirty="0"/>
              <a:t>Ormanların yetiştirilmesi, korunması ve işletilmesi;</a:t>
            </a:r>
          </a:p>
          <a:p>
            <a:pPr marL="0" indent="0">
              <a:buNone/>
            </a:pPr>
            <a:endParaRPr lang="tr-TR" dirty="0"/>
          </a:p>
        </p:txBody>
      </p:sp>
      <p:sp>
        <p:nvSpPr>
          <p:cNvPr id="4" name="Slayt Numarası Yer Tutucusu 3">
            <a:extLst>
              <a:ext uri="{FF2B5EF4-FFF2-40B4-BE49-F238E27FC236}">
                <a16:creationId xmlns:a16="http://schemas.microsoft.com/office/drawing/2014/main" id="{5CB44ECB-EC9D-4F20-8773-60361F513D0F}"/>
              </a:ext>
            </a:extLst>
          </p:cNvPr>
          <p:cNvSpPr>
            <a:spLocks noGrp="1"/>
          </p:cNvSpPr>
          <p:nvPr>
            <p:ph type="sldNum" sz="quarter" idx="12"/>
          </p:nvPr>
        </p:nvSpPr>
        <p:spPr/>
        <p:txBody>
          <a:bodyPr/>
          <a:lstStyle/>
          <a:p>
            <a:fld id="{6E07B497-6590-0C4C-8939-85018B36AFED}" type="slidenum">
              <a:rPr lang="tr-TR" smtClean="0"/>
              <a:t>52</a:t>
            </a:fld>
            <a:endParaRPr lang="tr-TR"/>
          </a:p>
        </p:txBody>
      </p:sp>
      <p:pic>
        <p:nvPicPr>
          <p:cNvPr id="6" name="Resim 5" descr="çayır, açık hava, alan, makine içeren bir resim&#10;&#10;Açıklama otomatik olarak oluşturuldu">
            <a:extLst>
              <a:ext uri="{FF2B5EF4-FFF2-40B4-BE49-F238E27FC236}">
                <a16:creationId xmlns:a16="http://schemas.microsoft.com/office/drawing/2014/main" id="{AC3531D1-C7F5-1543-AC8C-669C32254BF3}"/>
              </a:ext>
            </a:extLst>
          </p:cNvPr>
          <p:cNvPicPr>
            <a:picLocks noChangeAspect="1"/>
          </p:cNvPicPr>
          <p:nvPr/>
        </p:nvPicPr>
        <p:blipFill>
          <a:blip r:embed="rId2"/>
          <a:stretch>
            <a:fillRect/>
          </a:stretch>
        </p:blipFill>
        <p:spPr>
          <a:xfrm>
            <a:off x="7913131" y="365125"/>
            <a:ext cx="3844322" cy="2162431"/>
          </a:xfrm>
          <a:prstGeom prst="rect">
            <a:avLst/>
          </a:prstGeom>
        </p:spPr>
      </p:pic>
    </p:spTree>
    <p:extLst>
      <p:ext uri="{BB962C8B-B14F-4D97-AF65-F5344CB8AC3E}">
        <p14:creationId xmlns:p14="http://schemas.microsoft.com/office/powerpoint/2010/main" val="2034751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550CAC-271E-4417-8376-907788AF4BCC}"/>
              </a:ext>
            </a:extLst>
          </p:cNvPr>
          <p:cNvSpPr>
            <a:spLocks noGrp="1"/>
          </p:cNvSpPr>
          <p:nvPr>
            <p:ph type="title"/>
          </p:nvPr>
        </p:nvSpPr>
        <p:spPr>
          <a:xfrm>
            <a:off x="838200" y="365125"/>
            <a:ext cx="10258168" cy="1006475"/>
          </a:xfrm>
        </p:spPr>
        <p:txBody>
          <a:bodyPr>
            <a:normAutofit/>
          </a:bodyPr>
          <a:lstStyle/>
          <a:p>
            <a:r>
              <a:rPr lang="tr-TR" sz="3600" b="1" dirty="0">
                <a:solidFill>
                  <a:srgbClr val="FF0000"/>
                </a:solidFill>
              </a:rPr>
              <a:t>6.  Nitelikli Tarım, Ormancılık ve Su Ürünleri Çalışanları</a:t>
            </a:r>
            <a:endParaRPr lang="tr-TR" sz="3600" dirty="0"/>
          </a:p>
        </p:txBody>
      </p:sp>
      <p:sp>
        <p:nvSpPr>
          <p:cNvPr id="3" name="İçerik Yer Tutucusu 2">
            <a:extLst>
              <a:ext uri="{FF2B5EF4-FFF2-40B4-BE49-F238E27FC236}">
                <a16:creationId xmlns:a16="http://schemas.microsoft.com/office/drawing/2014/main" id="{52E5600A-5B47-4748-8449-1BDF00227F89}"/>
              </a:ext>
            </a:extLst>
          </p:cNvPr>
          <p:cNvSpPr>
            <a:spLocks noGrp="1"/>
          </p:cNvSpPr>
          <p:nvPr>
            <p:ph idx="1"/>
          </p:nvPr>
        </p:nvSpPr>
        <p:spPr>
          <a:xfrm>
            <a:off x="467497" y="1643448"/>
            <a:ext cx="8009238" cy="4164227"/>
          </a:xfrm>
        </p:spPr>
        <p:txBody>
          <a:bodyPr>
            <a:normAutofit fontScale="92500" lnSpcReduction="10000"/>
          </a:bodyPr>
          <a:lstStyle/>
          <a:p>
            <a:pPr marL="360000" lvl="1" indent="-360000">
              <a:spcBef>
                <a:spcPts val="1200"/>
              </a:spcBef>
              <a:spcAft>
                <a:spcPts val="600"/>
              </a:spcAft>
              <a:buFont typeface="Wingdings" panose="05000000000000000000" pitchFamily="2" charset="2"/>
              <a:buChar char="ü"/>
            </a:pPr>
            <a:r>
              <a:rPr lang="tr-TR" dirty="0"/>
              <a:t>Esas olarak et, süt, kıl, kürk, deri, ipekböcekçiliği ve arıcılık ürünleri ile diğer ürünlerin elde edilmesi amacıyla hayvanların beslenmesi, yetiştirilmesi, bakımının yapılması veya avlanması; </a:t>
            </a:r>
          </a:p>
          <a:p>
            <a:pPr marL="360000" lvl="1" indent="-360000">
              <a:spcBef>
                <a:spcPts val="1200"/>
              </a:spcBef>
              <a:spcAft>
                <a:spcPts val="600"/>
              </a:spcAft>
              <a:buFont typeface="Wingdings" panose="05000000000000000000" pitchFamily="2" charset="2"/>
              <a:buChar char="ü"/>
            </a:pPr>
            <a:r>
              <a:rPr lang="tr-TR" dirty="0"/>
              <a:t>Balık üretilmesi veya yakalanması;</a:t>
            </a:r>
          </a:p>
          <a:p>
            <a:pPr marL="360000" lvl="1" indent="-360000">
              <a:spcBef>
                <a:spcPts val="1200"/>
              </a:spcBef>
              <a:spcAft>
                <a:spcPts val="600"/>
              </a:spcAft>
              <a:buFont typeface="Wingdings" panose="05000000000000000000" pitchFamily="2" charset="2"/>
              <a:buChar char="ü"/>
            </a:pPr>
            <a:r>
              <a:rPr lang="tr-TR" dirty="0"/>
              <a:t>Suda yaşayan diğer canlı türlerinin yetiştirilmesi veya toplanması;</a:t>
            </a:r>
          </a:p>
          <a:p>
            <a:pPr marL="360000" lvl="1" indent="-360000">
              <a:spcBef>
                <a:spcPts val="1200"/>
              </a:spcBef>
              <a:spcAft>
                <a:spcPts val="600"/>
              </a:spcAft>
              <a:buFont typeface="Wingdings" panose="05000000000000000000" pitchFamily="2" charset="2"/>
              <a:buChar char="ü"/>
            </a:pPr>
            <a:r>
              <a:rPr lang="tr-TR" dirty="0"/>
              <a:t>Kendi üretimlerinin bazı temel işlemlerden geçirilmesi ve saklanması; </a:t>
            </a:r>
          </a:p>
          <a:p>
            <a:pPr marL="360000" lvl="1" indent="-360000">
              <a:spcBef>
                <a:spcPts val="1200"/>
              </a:spcBef>
              <a:spcAft>
                <a:spcPts val="600"/>
              </a:spcAft>
              <a:buFont typeface="Wingdings" panose="05000000000000000000" pitchFamily="2" charset="2"/>
              <a:buChar char="ü"/>
            </a:pPr>
            <a:r>
              <a:rPr lang="tr-TR" dirty="0"/>
              <a:t>Kendi ürünlerinin alıcılara, pazarlama organizasyonlarına veya pazarlarda satılması. </a:t>
            </a:r>
          </a:p>
          <a:p>
            <a:pPr marL="360000" lvl="1" indent="-360000">
              <a:spcBef>
                <a:spcPts val="1200"/>
              </a:spcBef>
              <a:spcAft>
                <a:spcPts val="600"/>
              </a:spcAft>
              <a:buFont typeface="Wingdings" panose="05000000000000000000" pitchFamily="2" charset="2"/>
              <a:buChar char="ü"/>
            </a:pPr>
            <a:r>
              <a:rPr lang="tr-TR" dirty="0"/>
              <a:t>Diğer çalışanların denetlenmesi de kapsama dahil edilebilir. </a:t>
            </a:r>
          </a:p>
        </p:txBody>
      </p:sp>
      <p:sp>
        <p:nvSpPr>
          <p:cNvPr id="4" name="Slayt Numarası Yer Tutucusu 3">
            <a:extLst>
              <a:ext uri="{FF2B5EF4-FFF2-40B4-BE49-F238E27FC236}">
                <a16:creationId xmlns:a16="http://schemas.microsoft.com/office/drawing/2014/main" id="{5CB44ECB-EC9D-4F20-8773-60361F513D0F}"/>
              </a:ext>
            </a:extLst>
          </p:cNvPr>
          <p:cNvSpPr>
            <a:spLocks noGrp="1"/>
          </p:cNvSpPr>
          <p:nvPr>
            <p:ph type="sldNum" sz="quarter" idx="12"/>
          </p:nvPr>
        </p:nvSpPr>
        <p:spPr/>
        <p:txBody>
          <a:bodyPr/>
          <a:lstStyle/>
          <a:p>
            <a:fld id="{6E07B497-6590-0C4C-8939-85018B36AFED}" type="slidenum">
              <a:rPr lang="tr-TR" smtClean="0"/>
              <a:t>53</a:t>
            </a:fld>
            <a:endParaRPr lang="tr-TR"/>
          </a:p>
        </p:txBody>
      </p:sp>
      <p:pic>
        <p:nvPicPr>
          <p:cNvPr id="6" name="Resim 5" descr="kişi, adam, açık hava, tutma içeren bir resim&#10;&#10;Açıklama otomatik olarak oluşturuldu">
            <a:extLst>
              <a:ext uri="{FF2B5EF4-FFF2-40B4-BE49-F238E27FC236}">
                <a16:creationId xmlns:a16="http://schemas.microsoft.com/office/drawing/2014/main" id="{008444B0-2D03-4A4B-BB19-3AE76D8470B4}"/>
              </a:ext>
            </a:extLst>
          </p:cNvPr>
          <p:cNvPicPr>
            <a:picLocks noChangeAspect="1"/>
          </p:cNvPicPr>
          <p:nvPr/>
        </p:nvPicPr>
        <p:blipFill>
          <a:blip r:embed="rId2"/>
          <a:stretch>
            <a:fillRect/>
          </a:stretch>
        </p:blipFill>
        <p:spPr>
          <a:xfrm>
            <a:off x="8610600" y="1977081"/>
            <a:ext cx="3211344" cy="2140896"/>
          </a:xfrm>
          <a:prstGeom prst="rect">
            <a:avLst/>
          </a:prstGeom>
        </p:spPr>
      </p:pic>
    </p:spTree>
    <p:extLst>
      <p:ext uri="{BB962C8B-B14F-4D97-AF65-F5344CB8AC3E}">
        <p14:creationId xmlns:p14="http://schemas.microsoft.com/office/powerpoint/2010/main" val="3775472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550CAC-271E-4417-8376-907788AF4BCC}"/>
              </a:ext>
            </a:extLst>
          </p:cNvPr>
          <p:cNvSpPr>
            <a:spLocks noGrp="1"/>
          </p:cNvSpPr>
          <p:nvPr>
            <p:ph type="title"/>
          </p:nvPr>
        </p:nvSpPr>
        <p:spPr/>
        <p:txBody>
          <a:bodyPr>
            <a:normAutofit/>
          </a:bodyPr>
          <a:lstStyle/>
          <a:p>
            <a:pPr algn="ctr"/>
            <a:r>
              <a:rPr lang="tr-TR" b="1" dirty="0">
                <a:solidFill>
                  <a:srgbClr val="FF0000"/>
                </a:solidFill>
              </a:rPr>
              <a:t>6.  Nitelikli Tarım, Ormancılık ve Su Ürünleri Çalışanları</a:t>
            </a:r>
            <a:endParaRPr lang="tr-TR" dirty="0"/>
          </a:p>
        </p:txBody>
      </p:sp>
      <p:sp>
        <p:nvSpPr>
          <p:cNvPr id="3" name="İçerik Yer Tutucusu 2">
            <a:extLst>
              <a:ext uri="{FF2B5EF4-FFF2-40B4-BE49-F238E27FC236}">
                <a16:creationId xmlns:a16="http://schemas.microsoft.com/office/drawing/2014/main" id="{52E5600A-5B47-4748-8449-1BDF00227F89}"/>
              </a:ext>
            </a:extLst>
          </p:cNvPr>
          <p:cNvSpPr>
            <a:spLocks noGrp="1"/>
          </p:cNvSpPr>
          <p:nvPr>
            <p:ph idx="1"/>
          </p:nvPr>
        </p:nvSpPr>
        <p:spPr/>
        <p:txBody>
          <a:bodyPr/>
          <a:lstStyle/>
          <a:p>
            <a:pPr marL="0" indent="0">
              <a:buNone/>
            </a:pPr>
            <a:endParaRPr lang="tr-TR" b="1" dirty="0"/>
          </a:p>
          <a:p>
            <a:pPr marL="0" indent="0">
              <a:buNone/>
            </a:pPr>
            <a:r>
              <a:rPr lang="tr-TR" b="1" dirty="0"/>
              <a:t>61 Pazara yönelik nitelikli tarım çalışanları</a:t>
            </a:r>
          </a:p>
          <a:p>
            <a:pPr marL="0" indent="0">
              <a:buNone/>
            </a:pPr>
            <a:r>
              <a:rPr lang="tr-TR" b="1" dirty="0"/>
              <a:t>62 Pazara yönelik nitelikli ormancılık, su ürünleri ve avcılık çalışanları</a:t>
            </a:r>
          </a:p>
          <a:p>
            <a:pPr marL="0" indent="0">
              <a:buNone/>
            </a:pPr>
            <a:r>
              <a:rPr lang="tr-TR" b="1" dirty="0"/>
              <a:t>63 Kendi geçimine yönelik çiftçiler, balıkçılar, avcılar ve toplayıcılar</a:t>
            </a:r>
          </a:p>
          <a:p>
            <a:pPr marL="0" indent="0">
              <a:buNone/>
            </a:pPr>
            <a:endParaRPr lang="tr-TR" dirty="0"/>
          </a:p>
        </p:txBody>
      </p:sp>
      <p:sp>
        <p:nvSpPr>
          <p:cNvPr id="4" name="Slayt Numarası Yer Tutucusu 3">
            <a:extLst>
              <a:ext uri="{FF2B5EF4-FFF2-40B4-BE49-F238E27FC236}">
                <a16:creationId xmlns:a16="http://schemas.microsoft.com/office/drawing/2014/main" id="{5CB44ECB-EC9D-4F20-8773-60361F513D0F}"/>
              </a:ext>
            </a:extLst>
          </p:cNvPr>
          <p:cNvSpPr>
            <a:spLocks noGrp="1"/>
          </p:cNvSpPr>
          <p:nvPr>
            <p:ph type="sldNum" sz="quarter" idx="12"/>
          </p:nvPr>
        </p:nvSpPr>
        <p:spPr/>
        <p:txBody>
          <a:bodyPr/>
          <a:lstStyle/>
          <a:p>
            <a:fld id="{6E07B497-6590-0C4C-8939-85018B36AFED}" type="slidenum">
              <a:rPr lang="tr-TR" smtClean="0"/>
              <a:t>54</a:t>
            </a:fld>
            <a:endParaRPr lang="tr-TR"/>
          </a:p>
        </p:txBody>
      </p:sp>
    </p:spTree>
    <p:extLst>
      <p:ext uri="{BB962C8B-B14F-4D97-AF65-F5344CB8AC3E}">
        <p14:creationId xmlns:p14="http://schemas.microsoft.com/office/powerpoint/2010/main" val="253329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E5600A-5B47-4748-8449-1BDF00227F89}"/>
              </a:ext>
            </a:extLst>
          </p:cNvPr>
          <p:cNvSpPr>
            <a:spLocks noGrp="1"/>
          </p:cNvSpPr>
          <p:nvPr>
            <p:ph idx="1"/>
          </p:nvPr>
        </p:nvSpPr>
        <p:spPr>
          <a:xfrm>
            <a:off x="838200" y="287676"/>
            <a:ext cx="10515600" cy="5687097"/>
          </a:xfrm>
        </p:spPr>
        <p:txBody>
          <a:bodyPr>
            <a:normAutofit fontScale="92500" lnSpcReduction="20000"/>
          </a:bodyPr>
          <a:lstStyle/>
          <a:p>
            <a:pPr marL="0" indent="0">
              <a:buNone/>
            </a:pPr>
            <a:r>
              <a:rPr lang="tr-TR" sz="2400" b="1" dirty="0"/>
              <a:t>61	Pazara yönelik nitelikli tarım çalışanları</a:t>
            </a:r>
          </a:p>
          <a:p>
            <a:pPr marL="0" indent="0" algn="just">
              <a:buNone/>
            </a:pPr>
            <a:r>
              <a:rPr lang="tr-TR" sz="2000" b="1" dirty="0">
                <a:solidFill>
                  <a:schemeClr val="accent1"/>
                </a:solidFill>
              </a:rPr>
              <a:t>	</a:t>
            </a:r>
            <a:r>
              <a:rPr lang="tr-TR" sz="2000" dirty="0">
                <a:solidFill>
                  <a:schemeClr val="accent1"/>
                </a:solidFill>
              </a:rPr>
              <a:t>611 	Bahçıvanlar ve bitkisel ürün yetiştiricileri</a:t>
            </a:r>
          </a:p>
          <a:p>
            <a:pPr marL="0" indent="0" algn="just">
              <a:buNone/>
            </a:pPr>
            <a:r>
              <a:rPr lang="tr-TR" i="1" dirty="0">
                <a:solidFill>
                  <a:schemeClr val="accent1"/>
                </a:solidFill>
              </a:rPr>
              <a:t>		</a:t>
            </a:r>
            <a:r>
              <a:rPr lang="tr-TR" sz="2200" i="1" dirty="0"/>
              <a:t> </a:t>
            </a:r>
            <a:r>
              <a:rPr lang="tr-TR" sz="2000" i="1" dirty="0"/>
              <a:t>6111 Tarla ürünleri ve sebze yetiştiricileri</a:t>
            </a:r>
          </a:p>
          <a:p>
            <a:pPr marL="0" indent="0" algn="just">
              <a:buNone/>
            </a:pPr>
            <a:r>
              <a:rPr lang="tr-TR" sz="2200" dirty="0">
                <a:solidFill>
                  <a:schemeClr val="accent1"/>
                </a:solidFill>
              </a:rPr>
              <a:t>	</a:t>
            </a:r>
            <a:r>
              <a:rPr lang="tr-TR" sz="2000" dirty="0">
                <a:solidFill>
                  <a:schemeClr val="accent1"/>
                </a:solidFill>
              </a:rPr>
              <a:t>612 	Hayvan yetiştiricileri</a:t>
            </a:r>
          </a:p>
          <a:p>
            <a:pPr marL="0" indent="0" algn="just">
              <a:buNone/>
            </a:pPr>
            <a:r>
              <a:rPr lang="tr-TR" sz="2200" i="1" dirty="0"/>
              <a:t>		</a:t>
            </a:r>
            <a:r>
              <a:rPr lang="tr-TR" sz="2000" i="1" dirty="0"/>
              <a:t>6123 Arı ve ipekböceği yetiştiricileri</a:t>
            </a:r>
          </a:p>
          <a:p>
            <a:pPr marL="0" indent="0" algn="just">
              <a:buNone/>
            </a:pPr>
            <a:r>
              <a:rPr lang="tr-TR" dirty="0">
                <a:solidFill>
                  <a:schemeClr val="accent1"/>
                </a:solidFill>
              </a:rPr>
              <a:t>	</a:t>
            </a:r>
            <a:r>
              <a:rPr lang="tr-TR" sz="2000" dirty="0">
                <a:solidFill>
                  <a:schemeClr val="accent1"/>
                </a:solidFill>
              </a:rPr>
              <a:t>613 	Karma bitki ve hayvan yetiştiricileri </a:t>
            </a:r>
          </a:p>
          <a:p>
            <a:pPr marL="0" indent="0" algn="just">
              <a:buNone/>
            </a:pPr>
            <a:r>
              <a:rPr lang="tr-TR" sz="2400" b="1" dirty="0"/>
              <a:t>62 	Pazara yönelik nitelikli ormancılık, su ürünleri ve avcılık çalışanları</a:t>
            </a:r>
          </a:p>
          <a:p>
            <a:pPr marL="0" indent="0" algn="just">
              <a:buNone/>
            </a:pPr>
            <a:r>
              <a:rPr lang="tr-TR" sz="2000" dirty="0">
                <a:solidFill>
                  <a:schemeClr val="accent1"/>
                </a:solidFill>
              </a:rPr>
              <a:t>	621	Ormancılık ve ormancılık ile ilgili işlerde çalışanlar</a:t>
            </a:r>
          </a:p>
          <a:p>
            <a:pPr marL="0" indent="0" algn="just">
              <a:buNone/>
            </a:pPr>
            <a:r>
              <a:rPr lang="tr-TR" sz="2000" dirty="0">
                <a:solidFill>
                  <a:schemeClr val="accent1"/>
                </a:solidFill>
              </a:rPr>
              <a:t>	622 	Su ürünleri çalışanları, avcılar ve tuzakçılar </a:t>
            </a:r>
          </a:p>
          <a:p>
            <a:pPr marL="0" indent="0" algn="just">
              <a:buNone/>
            </a:pPr>
            <a:r>
              <a:rPr lang="tr-TR" i="1" dirty="0"/>
              <a:t>		</a:t>
            </a:r>
            <a:r>
              <a:rPr lang="tr-TR" sz="2000" i="1" dirty="0"/>
              <a:t>6223 Açık deniz balıkçılığı çalışanları</a:t>
            </a:r>
          </a:p>
          <a:p>
            <a:pPr marL="0" indent="0" algn="just">
              <a:buNone/>
            </a:pPr>
            <a:r>
              <a:rPr lang="tr-TR" sz="2400" b="1" dirty="0"/>
              <a:t>63 	Kendi geçimine yönelik çiftçiler, balıkçılar, avcılar ve toplayıcılar</a:t>
            </a:r>
          </a:p>
          <a:p>
            <a:pPr marL="0" indent="0" algn="just">
              <a:buNone/>
            </a:pPr>
            <a:r>
              <a:rPr lang="tr-TR" dirty="0">
                <a:solidFill>
                  <a:schemeClr val="accent1"/>
                </a:solidFill>
              </a:rPr>
              <a:t>	</a:t>
            </a:r>
            <a:r>
              <a:rPr lang="tr-TR" sz="2000" dirty="0">
                <a:solidFill>
                  <a:schemeClr val="accent1"/>
                </a:solidFill>
              </a:rPr>
              <a:t>631 	Kendi geçimine yönelik bitkisel ürün yetiştiricileri</a:t>
            </a:r>
          </a:p>
          <a:p>
            <a:pPr marL="0" indent="0" algn="just">
              <a:buNone/>
            </a:pPr>
            <a:r>
              <a:rPr lang="tr-TR" dirty="0">
                <a:solidFill>
                  <a:schemeClr val="accent1"/>
                </a:solidFill>
              </a:rPr>
              <a:t>	</a:t>
            </a:r>
            <a:r>
              <a:rPr lang="tr-TR" sz="2000" dirty="0">
                <a:solidFill>
                  <a:schemeClr val="accent1"/>
                </a:solidFill>
              </a:rPr>
              <a:t>632 	Kendi geçimine yönelik çiftlik hayvanları yetiştiricileri</a:t>
            </a:r>
          </a:p>
          <a:p>
            <a:pPr marL="0" indent="0" algn="just">
              <a:buNone/>
            </a:pPr>
            <a:r>
              <a:rPr lang="tr-TR" sz="2200" dirty="0">
                <a:solidFill>
                  <a:schemeClr val="accent1"/>
                </a:solidFill>
              </a:rPr>
              <a:t>	633 	Kendi geçimine yönelik karma bitkisel ürün ve çiftlik hayvanları yetiştiricileri</a:t>
            </a:r>
          </a:p>
          <a:p>
            <a:pPr marL="0" indent="0" algn="just">
              <a:buNone/>
            </a:pPr>
            <a:r>
              <a:rPr lang="tr-TR" sz="2400" dirty="0">
                <a:solidFill>
                  <a:schemeClr val="accent1"/>
                </a:solidFill>
              </a:rPr>
              <a:t>	</a:t>
            </a:r>
            <a:r>
              <a:rPr lang="tr-TR" sz="2200" dirty="0">
                <a:solidFill>
                  <a:schemeClr val="accent1"/>
                </a:solidFill>
              </a:rPr>
              <a:t>634 	Kendi geçimine yönelik balıkçılar, avcılar, tuzakçılar ve toplayıcılar</a:t>
            </a:r>
          </a:p>
          <a:p>
            <a:pPr marL="0" indent="0" algn="just">
              <a:buNone/>
            </a:pPr>
            <a:endParaRPr lang="tr-TR" dirty="0">
              <a:solidFill>
                <a:schemeClr val="accent1"/>
              </a:solidFill>
            </a:endParaRPr>
          </a:p>
        </p:txBody>
      </p:sp>
      <p:sp>
        <p:nvSpPr>
          <p:cNvPr id="4" name="Slayt Numarası Yer Tutucusu 3">
            <a:extLst>
              <a:ext uri="{FF2B5EF4-FFF2-40B4-BE49-F238E27FC236}">
                <a16:creationId xmlns:a16="http://schemas.microsoft.com/office/drawing/2014/main" id="{5CB44ECB-EC9D-4F20-8773-60361F513D0F}"/>
              </a:ext>
            </a:extLst>
          </p:cNvPr>
          <p:cNvSpPr>
            <a:spLocks noGrp="1"/>
          </p:cNvSpPr>
          <p:nvPr>
            <p:ph type="sldNum" sz="quarter" idx="12"/>
          </p:nvPr>
        </p:nvSpPr>
        <p:spPr/>
        <p:txBody>
          <a:bodyPr/>
          <a:lstStyle/>
          <a:p>
            <a:fld id="{6E07B497-6590-0C4C-8939-85018B36AFED}" type="slidenum">
              <a:rPr lang="tr-TR" smtClean="0"/>
              <a:t>55</a:t>
            </a:fld>
            <a:endParaRPr lang="tr-TR"/>
          </a:p>
        </p:txBody>
      </p:sp>
    </p:spTree>
    <p:extLst>
      <p:ext uri="{BB962C8B-B14F-4D97-AF65-F5344CB8AC3E}">
        <p14:creationId xmlns:p14="http://schemas.microsoft.com/office/powerpoint/2010/main" val="236416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E74557-C51B-4C5B-B924-DDDD1BD5BDA9}"/>
              </a:ext>
            </a:extLst>
          </p:cNvPr>
          <p:cNvSpPr>
            <a:spLocks noGrp="1"/>
          </p:cNvSpPr>
          <p:nvPr>
            <p:ph type="title"/>
          </p:nvPr>
        </p:nvSpPr>
        <p:spPr>
          <a:xfrm>
            <a:off x="838200" y="365125"/>
            <a:ext cx="10515600" cy="685199"/>
          </a:xfrm>
        </p:spPr>
        <p:txBody>
          <a:bodyPr>
            <a:normAutofit fontScale="90000"/>
          </a:bodyPr>
          <a:lstStyle/>
          <a:p>
            <a:pPr algn="ctr"/>
            <a:r>
              <a:rPr lang="tr-TR" b="1" dirty="0">
                <a:solidFill>
                  <a:srgbClr val="FF0000"/>
                </a:solidFill>
              </a:rPr>
              <a:t>7. Sanatkarlar ve İlgili İşlerde Çalışanlar</a:t>
            </a:r>
            <a:endParaRPr lang="tr-TR" dirty="0">
              <a:solidFill>
                <a:srgbClr val="FF0000"/>
              </a:solidFill>
            </a:endParaRPr>
          </a:p>
        </p:txBody>
      </p:sp>
      <p:sp>
        <p:nvSpPr>
          <p:cNvPr id="3" name="İçerik Yer Tutucusu 2">
            <a:extLst>
              <a:ext uri="{FF2B5EF4-FFF2-40B4-BE49-F238E27FC236}">
                <a16:creationId xmlns:a16="http://schemas.microsoft.com/office/drawing/2014/main" id="{7E0FD875-484D-49B1-A74C-CEF8CF10CA2B}"/>
              </a:ext>
            </a:extLst>
          </p:cNvPr>
          <p:cNvSpPr>
            <a:spLocks noGrp="1"/>
          </p:cNvSpPr>
          <p:nvPr>
            <p:ph idx="1"/>
          </p:nvPr>
        </p:nvSpPr>
        <p:spPr>
          <a:xfrm>
            <a:off x="838199" y="1346886"/>
            <a:ext cx="10689405" cy="4830077"/>
          </a:xfrm>
        </p:spPr>
        <p:txBody>
          <a:bodyPr>
            <a:normAutofit/>
          </a:bodyPr>
          <a:lstStyle/>
          <a:p>
            <a:pPr marL="0" indent="0">
              <a:spcBef>
                <a:spcPts val="1200"/>
              </a:spcBef>
              <a:spcAft>
                <a:spcPts val="1200"/>
              </a:spcAft>
              <a:buNone/>
            </a:pPr>
            <a:r>
              <a:rPr lang="tr-TR" sz="2400" dirty="0"/>
              <a:t>Sanatkarlar ve ilgili işlerde çalışanlar; binaların inşası ve bakımı, metala şekil verilmesi, metal yapıların inşa edilmesi, takım tezgahlarının kurulması veya makinelerin, ekipmanların ya da aletlerin yapılması, yerleştirilmesi, bakımı ve tamir edilmesi, basım işlerinin yürütülmesi, el işi ürünleri de dahil gıda maddeleri, tekstil, ağaç, metal ve diğer maddelerin üretilmesi ya da işlenmesi alanında </a:t>
            </a:r>
            <a:r>
              <a:rPr lang="tr-TR" sz="2400" dirty="0">
                <a:solidFill>
                  <a:srgbClr val="FF0000"/>
                </a:solidFill>
              </a:rPr>
              <a:t>özel teknik ve pratik bilgi ve becerilerini </a:t>
            </a:r>
            <a:r>
              <a:rPr lang="tr-TR" sz="2400" dirty="0"/>
              <a:t>kullanırlar. </a:t>
            </a:r>
          </a:p>
          <a:p>
            <a:pPr marL="0" indent="0">
              <a:spcBef>
                <a:spcPts val="1200"/>
              </a:spcBef>
              <a:spcAft>
                <a:spcPts val="1200"/>
              </a:spcAft>
              <a:buNone/>
            </a:pPr>
            <a:r>
              <a:rPr lang="tr-TR" sz="2400" dirty="0" smtClean="0"/>
              <a:t>Bu </a:t>
            </a:r>
            <a:r>
              <a:rPr lang="tr-TR" sz="2400" dirty="0"/>
              <a:t>işler, fiziksel çabayı ve belirli işlerin yapılabilmesi için gereken zamanı azaltmak ve bununla beraber ürünlerdeki kaliteyi arttırmak için elle, el gücü ile çalışan ve diğer aletlerle yapılır. Görevler, üretim sürecinin tüm aşamaları, kullanılan malzeme ve aletler, nihai ürünün yapısı ve amacı hakkında bilgi sahibi olmayı gerektirir.</a:t>
            </a:r>
          </a:p>
          <a:p>
            <a:pPr marL="0" indent="0">
              <a:spcBef>
                <a:spcPts val="1200"/>
              </a:spcBef>
              <a:spcAft>
                <a:spcPts val="1200"/>
              </a:spcAft>
              <a:buNone/>
            </a:pPr>
            <a:r>
              <a:rPr lang="tr-TR" sz="2400" dirty="0" smtClean="0"/>
              <a:t>Bu </a:t>
            </a:r>
            <a:r>
              <a:rPr lang="tr-TR" sz="2400" dirty="0"/>
              <a:t>ana grupta yer alan mesleklerin birçoğunda yapılan işlerle ilgili yeterlilik, </a:t>
            </a:r>
            <a:r>
              <a:rPr lang="tr-TR" sz="2400" b="1" dirty="0">
                <a:solidFill>
                  <a:srgbClr val="FF0000"/>
                </a:solidFill>
              </a:rPr>
              <a:t>ikinci ISCO beceri seviyesinde yer alan becerileri </a:t>
            </a:r>
            <a:r>
              <a:rPr lang="tr-TR" sz="2400" dirty="0"/>
              <a:t>gerektirir.</a:t>
            </a:r>
          </a:p>
        </p:txBody>
      </p:sp>
      <p:sp>
        <p:nvSpPr>
          <p:cNvPr id="4" name="Slayt Numarası Yer Tutucusu 3">
            <a:extLst>
              <a:ext uri="{FF2B5EF4-FFF2-40B4-BE49-F238E27FC236}">
                <a16:creationId xmlns:a16="http://schemas.microsoft.com/office/drawing/2014/main" id="{4488A1E8-29F6-4F17-B76B-4C4D06F43E6F}"/>
              </a:ext>
            </a:extLst>
          </p:cNvPr>
          <p:cNvSpPr>
            <a:spLocks noGrp="1"/>
          </p:cNvSpPr>
          <p:nvPr>
            <p:ph type="sldNum" sz="quarter" idx="12"/>
          </p:nvPr>
        </p:nvSpPr>
        <p:spPr/>
        <p:txBody>
          <a:bodyPr/>
          <a:lstStyle/>
          <a:p>
            <a:fld id="{6E07B497-6590-0C4C-8939-85018B36AFED}" type="slidenum">
              <a:rPr lang="tr-TR" smtClean="0"/>
              <a:t>56</a:t>
            </a:fld>
            <a:endParaRPr lang="tr-TR"/>
          </a:p>
        </p:txBody>
      </p:sp>
    </p:spTree>
    <p:extLst>
      <p:ext uri="{BB962C8B-B14F-4D97-AF65-F5344CB8AC3E}">
        <p14:creationId xmlns:p14="http://schemas.microsoft.com/office/powerpoint/2010/main" val="754272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E74557-C51B-4C5B-B924-DDDD1BD5BDA9}"/>
              </a:ext>
            </a:extLst>
          </p:cNvPr>
          <p:cNvSpPr>
            <a:spLocks noGrp="1"/>
          </p:cNvSpPr>
          <p:nvPr>
            <p:ph type="title"/>
          </p:nvPr>
        </p:nvSpPr>
        <p:spPr/>
        <p:txBody>
          <a:bodyPr/>
          <a:lstStyle/>
          <a:p>
            <a:pPr algn="ctr"/>
            <a:r>
              <a:rPr lang="tr-TR" b="1" dirty="0">
                <a:solidFill>
                  <a:srgbClr val="FF0000"/>
                </a:solidFill>
              </a:rPr>
              <a:t>7. Sanatkarlar ve İlgili İşlerde Çalışanlar</a:t>
            </a:r>
            <a:endParaRPr lang="tr-TR" dirty="0">
              <a:solidFill>
                <a:srgbClr val="FF0000"/>
              </a:solidFill>
            </a:endParaRPr>
          </a:p>
        </p:txBody>
      </p:sp>
      <p:sp>
        <p:nvSpPr>
          <p:cNvPr id="3" name="İçerik Yer Tutucusu 2">
            <a:extLst>
              <a:ext uri="{FF2B5EF4-FFF2-40B4-BE49-F238E27FC236}">
                <a16:creationId xmlns:a16="http://schemas.microsoft.com/office/drawing/2014/main" id="{7E0FD875-484D-49B1-A74C-CEF8CF10CA2B}"/>
              </a:ext>
            </a:extLst>
          </p:cNvPr>
          <p:cNvSpPr>
            <a:spLocks noGrp="1"/>
          </p:cNvSpPr>
          <p:nvPr>
            <p:ph idx="1"/>
          </p:nvPr>
        </p:nvSpPr>
        <p:spPr>
          <a:xfrm>
            <a:off x="838200" y="1825625"/>
            <a:ext cx="6427574" cy="4389824"/>
          </a:xfrm>
        </p:spPr>
        <p:txBody>
          <a:bodyPr>
            <a:normAutofit lnSpcReduction="10000"/>
          </a:bodyPr>
          <a:lstStyle/>
          <a:p>
            <a:pPr marL="0" indent="0">
              <a:buNone/>
            </a:pPr>
            <a:r>
              <a:rPr lang="tr-TR" sz="2400" dirty="0"/>
              <a:t>Sanatkarlar ve ilgili meslek çalışanları tarafından yapılan işler genellikle şunları kapsamaktadır: </a:t>
            </a:r>
          </a:p>
          <a:p>
            <a:pPr lvl="1"/>
            <a:r>
              <a:rPr lang="tr-TR" sz="2000" dirty="0"/>
              <a:t>Bina ve diğer yapıların inşa edilmesi, bunların bakım ve onarımının yapılması; </a:t>
            </a:r>
          </a:p>
          <a:p>
            <a:pPr lvl="1"/>
            <a:r>
              <a:rPr lang="tr-TR" sz="2000" dirty="0"/>
              <a:t>Metallerin döküm, kaynak ve şekil verme işlemlerinin yapılması; </a:t>
            </a:r>
          </a:p>
          <a:p>
            <a:pPr lvl="1"/>
            <a:r>
              <a:rPr lang="tr-TR" sz="2000" dirty="0"/>
              <a:t>Ağır metal yapıların, palanga ve ilgili donanımların kurulması ve inşa edilmesi; </a:t>
            </a:r>
          </a:p>
          <a:p>
            <a:pPr lvl="1"/>
            <a:r>
              <a:rPr lang="tr-TR" sz="2000" dirty="0"/>
              <a:t>Makine, alet, teçhizat ve diğer metal parçalarının yapılması; çeşitli takım tezgahlarının kurulması ve işletilmesi veya operatörler için kullanıma hazırlanması; </a:t>
            </a:r>
          </a:p>
          <a:p>
            <a:pPr lvl="1"/>
            <a:r>
              <a:rPr lang="tr-TR" sz="2000" dirty="0"/>
              <a:t>Endüstriyel makinelerin, motorlu taşıtların, elektrik ve elektronik aletlerin ve diğer ekipmanların kurulması, bakım ve onarımının yapılması; </a:t>
            </a:r>
          </a:p>
        </p:txBody>
      </p:sp>
      <p:sp>
        <p:nvSpPr>
          <p:cNvPr id="4" name="Slayt Numarası Yer Tutucusu 3">
            <a:extLst>
              <a:ext uri="{FF2B5EF4-FFF2-40B4-BE49-F238E27FC236}">
                <a16:creationId xmlns:a16="http://schemas.microsoft.com/office/drawing/2014/main" id="{4488A1E8-29F6-4F17-B76B-4C4D06F43E6F}"/>
              </a:ext>
            </a:extLst>
          </p:cNvPr>
          <p:cNvSpPr>
            <a:spLocks noGrp="1"/>
          </p:cNvSpPr>
          <p:nvPr>
            <p:ph type="sldNum" sz="quarter" idx="12"/>
          </p:nvPr>
        </p:nvSpPr>
        <p:spPr/>
        <p:txBody>
          <a:bodyPr/>
          <a:lstStyle/>
          <a:p>
            <a:fld id="{6E07B497-6590-0C4C-8939-85018B36AFED}" type="slidenum">
              <a:rPr lang="tr-TR" smtClean="0"/>
              <a:t>57</a:t>
            </a:fld>
            <a:endParaRPr lang="tr-TR"/>
          </a:p>
        </p:txBody>
      </p:sp>
      <p:pic>
        <p:nvPicPr>
          <p:cNvPr id="6" name="Resim 5" descr="kişi, oturma, tablo, genç içeren bir resim&#10;&#10;Açıklama otomatik olarak oluşturuldu">
            <a:extLst>
              <a:ext uri="{FF2B5EF4-FFF2-40B4-BE49-F238E27FC236}">
                <a16:creationId xmlns:a16="http://schemas.microsoft.com/office/drawing/2014/main" id="{1C7AEDE5-C84B-724A-B984-44F971E358C4}"/>
              </a:ext>
            </a:extLst>
          </p:cNvPr>
          <p:cNvPicPr>
            <a:picLocks noChangeAspect="1"/>
          </p:cNvPicPr>
          <p:nvPr/>
        </p:nvPicPr>
        <p:blipFill>
          <a:blip r:embed="rId2"/>
          <a:stretch>
            <a:fillRect/>
          </a:stretch>
        </p:blipFill>
        <p:spPr>
          <a:xfrm>
            <a:off x="7561913" y="2324400"/>
            <a:ext cx="4219567" cy="2826780"/>
          </a:xfrm>
          <a:prstGeom prst="rect">
            <a:avLst/>
          </a:prstGeom>
        </p:spPr>
      </p:pic>
    </p:spTree>
    <p:extLst>
      <p:ext uri="{BB962C8B-B14F-4D97-AF65-F5344CB8AC3E}">
        <p14:creationId xmlns:p14="http://schemas.microsoft.com/office/powerpoint/2010/main" val="138658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E74557-C51B-4C5B-B924-DDDD1BD5BDA9}"/>
              </a:ext>
            </a:extLst>
          </p:cNvPr>
          <p:cNvSpPr>
            <a:spLocks noGrp="1"/>
          </p:cNvSpPr>
          <p:nvPr>
            <p:ph type="title"/>
          </p:nvPr>
        </p:nvSpPr>
        <p:spPr>
          <a:xfrm>
            <a:off x="838200" y="365125"/>
            <a:ext cx="10515600" cy="771697"/>
          </a:xfrm>
        </p:spPr>
        <p:txBody>
          <a:bodyPr/>
          <a:lstStyle/>
          <a:p>
            <a:pPr algn="ctr"/>
            <a:r>
              <a:rPr lang="tr-TR" b="1" dirty="0">
                <a:solidFill>
                  <a:srgbClr val="FF0000"/>
                </a:solidFill>
              </a:rPr>
              <a:t>7. Sanatkarlar ve İlgili İşlerde Çalışanlar</a:t>
            </a:r>
            <a:endParaRPr lang="tr-TR" dirty="0">
              <a:solidFill>
                <a:srgbClr val="FF0000"/>
              </a:solidFill>
            </a:endParaRPr>
          </a:p>
        </p:txBody>
      </p:sp>
      <p:sp>
        <p:nvSpPr>
          <p:cNvPr id="3" name="İçerik Yer Tutucusu 2">
            <a:extLst>
              <a:ext uri="{FF2B5EF4-FFF2-40B4-BE49-F238E27FC236}">
                <a16:creationId xmlns:a16="http://schemas.microsoft.com/office/drawing/2014/main" id="{7E0FD875-484D-49B1-A74C-CEF8CF10CA2B}"/>
              </a:ext>
            </a:extLst>
          </p:cNvPr>
          <p:cNvSpPr>
            <a:spLocks noGrp="1"/>
          </p:cNvSpPr>
          <p:nvPr>
            <p:ph idx="1"/>
          </p:nvPr>
        </p:nvSpPr>
        <p:spPr>
          <a:xfrm>
            <a:off x="358347" y="1433384"/>
            <a:ext cx="6660292" cy="4683211"/>
          </a:xfrm>
        </p:spPr>
        <p:txBody>
          <a:bodyPr>
            <a:normAutofit fontScale="85000" lnSpcReduction="10000"/>
          </a:bodyPr>
          <a:lstStyle/>
          <a:p>
            <a:pPr marL="360000" lvl="1" indent="-360000">
              <a:spcBef>
                <a:spcPts val="1800"/>
              </a:spcBef>
              <a:buFont typeface="Wingdings" panose="05000000000000000000" pitchFamily="2" charset="2"/>
              <a:buChar char="ü"/>
            </a:pPr>
            <a:r>
              <a:rPr lang="tr-TR" dirty="0" smtClean="0"/>
              <a:t>Hassas </a:t>
            </a:r>
            <a:r>
              <a:rPr lang="tr-TR" dirty="0"/>
              <a:t>araçlar, mücevher, ev gereçleri ve diğer kıymetli metal parçalar, çanaklar, cam vb. ürünlerin yapılması;  </a:t>
            </a:r>
          </a:p>
          <a:p>
            <a:pPr marL="360000" lvl="1" indent="-360000">
              <a:spcBef>
                <a:spcPts val="1800"/>
              </a:spcBef>
              <a:buFont typeface="Wingdings" panose="05000000000000000000" pitchFamily="2" charset="2"/>
              <a:buChar char="ü"/>
            </a:pPr>
            <a:r>
              <a:rPr lang="tr-TR" dirty="0"/>
              <a:t>Elişi ürünlerin yapılması; </a:t>
            </a:r>
          </a:p>
          <a:p>
            <a:pPr marL="360000" lvl="1" indent="-360000">
              <a:spcBef>
                <a:spcPts val="1800"/>
              </a:spcBef>
              <a:buFont typeface="Wingdings" panose="05000000000000000000" pitchFamily="2" charset="2"/>
              <a:buChar char="ü"/>
            </a:pPr>
            <a:r>
              <a:rPr lang="tr-TR" dirty="0"/>
              <a:t>Basım işlerinin yapılması; </a:t>
            </a:r>
          </a:p>
          <a:p>
            <a:pPr marL="360000" lvl="1" indent="-360000">
              <a:spcBef>
                <a:spcPts val="1800"/>
              </a:spcBef>
              <a:buFont typeface="Wingdings" panose="05000000000000000000" pitchFamily="2" charset="2"/>
              <a:buChar char="ü"/>
            </a:pPr>
            <a:r>
              <a:rPr lang="tr-TR" dirty="0"/>
              <a:t>Ağaç, tekstil, deri ve benzeri malzemelerden yapılmış çeşitli eşyalar ile gıda maddelerinin üretilmesi ve işlenmesi. </a:t>
            </a:r>
          </a:p>
          <a:p>
            <a:pPr marL="360000" lvl="1" indent="-360000">
              <a:spcBef>
                <a:spcPts val="1800"/>
              </a:spcBef>
              <a:buFont typeface="Wingdings" panose="05000000000000000000" pitchFamily="2" charset="2"/>
              <a:buChar char="ü"/>
            </a:pPr>
            <a:r>
              <a:rPr lang="tr-TR" dirty="0"/>
              <a:t>Diğer çalışanların denetlenmesi de kapsama dahil edilebilir. </a:t>
            </a:r>
          </a:p>
          <a:p>
            <a:pPr marL="360000" lvl="1" indent="-360000">
              <a:spcBef>
                <a:spcPts val="1800"/>
              </a:spcBef>
              <a:buFont typeface="Wingdings" panose="05000000000000000000" pitchFamily="2" charset="2"/>
              <a:buChar char="ü"/>
            </a:pPr>
            <a:r>
              <a:rPr lang="tr-TR" b="1" dirty="0"/>
              <a:t>Bağımsız olarak </a:t>
            </a:r>
            <a:r>
              <a:rPr lang="tr-TR" dirty="0"/>
              <a:t>veya az sayıda başkalarından alınan yardımla kendi işini yürüten kendi hesabına çalışan sanatkarlar ve ilgili işlerde çalışanlar, iş yönetimi, bütçe ve kayıt tutma ve müşteri hizmetleri gibi genelde işin ana parçası olmayan çok çeşitli görevleri de yapabilirler. </a:t>
            </a:r>
          </a:p>
        </p:txBody>
      </p:sp>
      <p:sp>
        <p:nvSpPr>
          <p:cNvPr id="4" name="Slayt Numarası Yer Tutucusu 3">
            <a:extLst>
              <a:ext uri="{FF2B5EF4-FFF2-40B4-BE49-F238E27FC236}">
                <a16:creationId xmlns:a16="http://schemas.microsoft.com/office/drawing/2014/main" id="{4488A1E8-29F6-4F17-B76B-4C4D06F43E6F}"/>
              </a:ext>
            </a:extLst>
          </p:cNvPr>
          <p:cNvSpPr>
            <a:spLocks noGrp="1"/>
          </p:cNvSpPr>
          <p:nvPr>
            <p:ph type="sldNum" sz="quarter" idx="12"/>
          </p:nvPr>
        </p:nvSpPr>
        <p:spPr/>
        <p:txBody>
          <a:bodyPr/>
          <a:lstStyle/>
          <a:p>
            <a:fld id="{6E07B497-6590-0C4C-8939-85018B36AFED}" type="slidenum">
              <a:rPr lang="tr-TR" smtClean="0"/>
              <a:t>58</a:t>
            </a:fld>
            <a:endParaRPr lang="tr-TR"/>
          </a:p>
        </p:txBody>
      </p:sp>
      <p:pic>
        <p:nvPicPr>
          <p:cNvPr id="6" name="Resim 5">
            <a:extLst>
              <a:ext uri="{FF2B5EF4-FFF2-40B4-BE49-F238E27FC236}">
                <a16:creationId xmlns:a16="http://schemas.microsoft.com/office/drawing/2014/main" id="{B2C8CD4E-1738-974C-827D-7C7AE41F476B}"/>
              </a:ext>
            </a:extLst>
          </p:cNvPr>
          <p:cNvPicPr>
            <a:picLocks noChangeAspect="1"/>
          </p:cNvPicPr>
          <p:nvPr/>
        </p:nvPicPr>
        <p:blipFill>
          <a:blip r:embed="rId2"/>
          <a:stretch>
            <a:fillRect/>
          </a:stretch>
        </p:blipFill>
        <p:spPr>
          <a:xfrm>
            <a:off x="7345745" y="2555082"/>
            <a:ext cx="4474550" cy="2794000"/>
          </a:xfrm>
          <a:prstGeom prst="rect">
            <a:avLst/>
          </a:prstGeom>
        </p:spPr>
      </p:pic>
    </p:spTree>
    <p:extLst>
      <p:ext uri="{BB962C8B-B14F-4D97-AF65-F5344CB8AC3E}">
        <p14:creationId xmlns:p14="http://schemas.microsoft.com/office/powerpoint/2010/main" val="3974636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747625-E84C-45A3-8DAD-0DDBFBC0859F}"/>
              </a:ext>
            </a:extLst>
          </p:cNvPr>
          <p:cNvSpPr>
            <a:spLocks noGrp="1"/>
          </p:cNvSpPr>
          <p:nvPr>
            <p:ph type="title"/>
          </p:nvPr>
        </p:nvSpPr>
        <p:spPr/>
        <p:txBody>
          <a:bodyPr/>
          <a:lstStyle/>
          <a:p>
            <a:pPr algn="ctr"/>
            <a:r>
              <a:rPr lang="tr-TR" b="1" dirty="0">
                <a:solidFill>
                  <a:srgbClr val="FF0000"/>
                </a:solidFill>
              </a:rPr>
              <a:t>7. Sanatkarlar ve İlgili İşlerde Çalışanlar</a:t>
            </a:r>
            <a:endParaRPr lang="tr-TR" dirty="0"/>
          </a:p>
        </p:txBody>
      </p:sp>
      <p:sp>
        <p:nvSpPr>
          <p:cNvPr id="3" name="İçerik Yer Tutucusu 2">
            <a:extLst>
              <a:ext uri="{FF2B5EF4-FFF2-40B4-BE49-F238E27FC236}">
                <a16:creationId xmlns:a16="http://schemas.microsoft.com/office/drawing/2014/main" id="{2EC68399-D53E-4CD5-8A3C-202201749354}"/>
              </a:ext>
            </a:extLst>
          </p:cNvPr>
          <p:cNvSpPr>
            <a:spLocks noGrp="1"/>
          </p:cNvSpPr>
          <p:nvPr>
            <p:ph idx="1"/>
          </p:nvPr>
        </p:nvSpPr>
        <p:spPr/>
        <p:txBody>
          <a:bodyPr/>
          <a:lstStyle/>
          <a:p>
            <a:pPr marL="0" indent="0" algn="just">
              <a:buNone/>
            </a:pPr>
            <a:endParaRPr lang="tr-TR" b="1" dirty="0"/>
          </a:p>
          <a:p>
            <a:pPr marL="0" indent="0" algn="just">
              <a:buNone/>
            </a:pPr>
            <a:r>
              <a:rPr lang="tr-TR" b="1" dirty="0"/>
              <a:t>71 İnşaat ve ilgili işlerde çalışan sanatkarlar (elektrikçiler hariç)</a:t>
            </a:r>
          </a:p>
          <a:p>
            <a:pPr marL="0" indent="0" algn="just">
              <a:buNone/>
            </a:pPr>
            <a:r>
              <a:rPr lang="tr-TR" b="1" dirty="0"/>
              <a:t>72 Metal işleme, makine ve ilgili işlerde çalışan sanatkarlar</a:t>
            </a:r>
          </a:p>
          <a:p>
            <a:pPr marL="0" indent="0" algn="just">
              <a:buNone/>
            </a:pPr>
            <a:r>
              <a:rPr lang="tr-TR" b="1" dirty="0"/>
              <a:t>73 El sanatları ve basım ile ilgili işlerde çalışanlar</a:t>
            </a:r>
          </a:p>
          <a:p>
            <a:pPr marL="0" indent="0" algn="just">
              <a:buNone/>
            </a:pPr>
            <a:r>
              <a:rPr lang="tr-TR" b="1" dirty="0"/>
              <a:t>74 Elektrik ve elektronik işlerde çalışan sanatkarlar</a:t>
            </a:r>
          </a:p>
          <a:p>
            <a:pPr marL="0" indent="0" algn="just">
              <a:buNone/>
            </a:pPr>
            <a:r>
              <a:rPr lang="tr-TR" b="1" dirty="0"/>
              <a:t>75 Gıda işleme, ağaç işleri, giyim eşyası ve diğer sanatkarlar ve ilgili işlerde çalışanlar</a:t>
            </a:r>
          </a:p>
          <a:p>
            <a:pPr marL="0" indent="0">
              <a:buNone/>
            </a:pPr>
            <a:endParaRPr lang="tr-TR" dirty="0"/>
          </a:p>
        </p:txBody>
      </p:sp>
      <p:sp>
        <p:nvSpPr>
          <p:cNvPr id="4" name="Slayt Numarası Yer Tutucusu 3">
            <a:extLst>
              <a:ext uri="{FF2B5EF4-FFF2-40B4-BE49-F238E27FC236}">
                <a16:creationId xmlns:a16="http://schemas.microsoft.com/office/drawing/2014/main" id="{EEE0B159-B42D-4169-AC92-FD7B00CEF50C}"/>
              </a:ext>
            </a:extLst>
          </p:cNvPr>
          <p:cNvSpPr>
            <a:spLocks noGrp="1"/>
          </p:cNvSpPr>
          <p:nvPr>
            <p:ph type="sldNum" sz="quarter" idx="12"/>
          </p:nvPr>
        </p:nvSpPr>
        <p:spPr/>
        <p:txBody>
          <a:bodyPr/>
          <a:lstStyle/>
          <a:p>
            <a:fld id="{6E07B497-6590-0C4C-8939-85018B36AFED}" type="slidenum">
              <a:rPr lang="tr-TR" smtClean="0"/>
              <a:t>59</a:t>
            </a:fld>
            <a:endParaRPr lang="tr-TR"/>
          </a:p>
        </p:txBody>
      </p:sp>
    </p:spTree>
    <p:extLst>
      <p:ext uri="{BB962C8B-B14F-4D97-AF65-F5344CB8AC3E}">
        <p14:creationId xmlns:p14="http://schemas.microsoft.com/office/powerpoint/2010/main" val="221714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820E4-77B1-9541-A75A-FB2C9927E189}"/>
              </a:ext>
            </a:extLst>
          </p:cNvPr>
          <p:cNvSpPr>
            <a:spLocks noGrp="1"/>
          </p:cNvSpPr>
          <p:nvPr>
            <p:ph type="title"/>
          </p:nvPr>
        </p:nvSpPr>
        <p:spPr>
          <a:xfrm>
            <a:off x="838200" y="365125"/>
            <a:ext cx="10515600" cy="854075"/>
          </a:xfrm>
        </p:spPr>
        <p:txBody>
          <a:bodyPr/>
          <a:lstStyle/>
          <a:p>
            <a:pPr algn="ctr"/>
            <a:r>
              <a:rPr lang="tr-TR" b="1" dirty="0">
                <a:solidFill>
                  <a:srgbClr val="FF0000"/>
                </a:solidFill>
              </a:rPr>
              <a:t>3. Meslek Sınıflandırma Sistemlerinin Türleri</a:t>
            </a:r>
          </a:p>
        </p:txBody>
      </p:sp>
      <p:sp>
        <p:nvSpPr>
          <p:cNvPr id="3" name="İçerik Yer Tutucusu 2">
            <a:extLst>
              <a:ext uri="{FF2B5EF4-FFF2-40B4-BE49-F238E27FC236}">
                <a16:creationId xmlns:a16="http://schemas.microsoft.com/office/drawing/2014/main" id="{1717B86A-C02A-294E-9BAE-A5EDD75F33C7}"/>
              </a:ext>
            </a:extLst>
          </p:cNvPr>
          <p:cNvSpPr>
            <a:spLocks noGrp="1"/>
          </p:cNvSpPr>
          <p:nvPr>
            <p:ph idx="1"/>
          </p:nvPr>
        </p:nvSpPr>
        <p:spPr>
          <a:xfrm>
            <a:off x="838200" y="1825625"/>
            <a:ext cx="6279292" cy="4351338"/>
          </a:xfrm>
        </p:spPr>
        <p:txBody>
          <a:bodyPr>
            <a:normAutofit/>
          </a:bodyPr>
          <a:lstStyle/>
          <a:p>
            <a:pPr>
              <a:spcBef>
                <a:spcPts val="1200"/>
              </a:spcBef>
              <a:spcAft>
                <a:spcPts val="1200"/>
              </a:spcAft>
            </a:pPr>
            <a:r>
              <a:rPr lang="tr-TR" sz="2400" dirty="0"/>
              <a:t>Meslekleri, görevler, gerekli olan beceriler ve eğitim düzeyine göre sınıflandırmanın yanında </a:t>
            </a:r>
            <a:r>
              <a:rPr lang="tr-TR" sz="2400" dirty="0">
                <a:solidFill>
                  <a:srgbClr val="FF0000"/>
                </a:solidFill>
              </a:rPr>
              <a:t>çeşitli mesleki gelişim kuramları </a:t>
            </a:r>
            <a:r>
              <a:rPr lang="tr-TR" sz="2400" dirty="0"/>
              <a:t>temelinde de bazı sınıflandırmaların yapıldığı görülmektedir.</a:t>
            </a:r>
          </a:p>
          <a:p>
            <a:pPr>
              <a:spcBef>
                <a:spcPts val="1200"/>
              </a:spcBef>
              <a:spcAft>
                <a:spcPts val="1200"/>
              </a:spcAft>
            </a:pPr>
            <a:r>
              <a:rPr lang="tr-TR" sz="2400" dirty="0"/>
              <a:t>Bunlara örnek olarak </a:t>
            </a:r>
            <a:r>
              <a:rPr lang="tr-TR" sz="2400" dirty="0" err="1">
                <a:solidFill>
                  <a:srgbClr val="FF0000"/>
                </a:solidFill>
              </a:rPr>
              <a:t>Holland’ın</a:t>
            </a:r>
            <a:r>
              <a:rPr lang="tr-TR" sz="2400" dirty="0"/>
              <a:t> ve </a:t>
            </a:r>
            <a:r>
              <a:rPr lang="tr-TR" sz="2400" dirty="0" err="1">
                <a:solidFill>
                  <a:srgbClr val="FF0000"/>
                </a:solidFill>
              </a:rPr>
              <a:t>Roe’nun</a:t>
            </a:r>
            <a:r>
              <a:rPr lang="tr-TR" sz="2400" dirty="0">
                <a:solidFill>
                  <a:srgbClr val="FF0000"/>
                </a:solidFill>
              </a:rPr>
              <a:t> </a:t>
            </a:r>
            <a:r>
              <a:rPr lang="tr-TR" sz="2400" dirty="0"/>
              <a:t>kuramlarına göre yapılan sınıflandırmalar verilebilir. </a:t>
            </a:r>
          </a:p>
        </p:txBody>
      </p:sp>
      <p:sp>
        <p:nvSpPr>
          <p:cNvPr id="4" name="Slayt Numarası Yer Tutucusu 3">
            <a:extLst>
              <a:ext uri="{FF2B5EF4-FFF2-40B4-BE49-F238E27FC236}">
                <a16:creationId xmlns:a16="http://schemas.microsoft.com/office/drawing/2014/main" id="{40EF8510-7A9E-6F42-B8E2-1A2CC9A01C3F}"/>
              </a:ext>
            </a:extLst>
          </p:cNvPr>
          <p:cNvSpPr>
            <a:spLocks noGrp="1"/>
          </p:cNvSpPr>
          <p:nvPr>
            <p:ph type="sldNum" sz="quarter" idx="12"/>
          </p:nvPr>
        </p:nvSpPr>
        <p:spPr/>
        <p:txBody>
          <a:bodyPr/>
          <a:lstStyle/>
          <a:p>
            <a:fld id="{6E07B497-6590-0C4C-8939-85018B36AFED}" type="slidenum">
              <a:rPr lang="tr-TR" smtClean="0"/>
              <a:t>6</a:t>
            </a:fld>
            <a:endParaRPr lang="tr-TR"/>
          </a:p>
        </p:txBody>
      </p:sp>
      <p:pic>
        <p:nvPicPr>
          <p:cNvPr id="6" name="Resim 5" descr="metin içeren bir resim&#10;&#10;Açıklama otomatik olarak oluşturuldu">
            <a:extLst>
              <a:ext uri="{FF2B5EF4-FFF2-40B4-BE49-F238E27FC236}">
                <a16:creationId xmlns:a16="http://schemas.microsoft.com/office/drawing/2014/main" id="{52796F48-05D0-2047-85CD-371958C08A97}"/>
              </a:ext>
            </a:extLst>
          </p:cNvPr>
          <p:cNvPicPr>
            <a:picLocks noChangeAspect="1"/>
          </p:cNvPicPr>
          <p:nvPr/>
        </p:nvPicPr>
        <p:blipFill>
          <a:blip r:embed="rId2"/>
          <a:stretch>
            <a:fillRect/>
          </a:stretch>
        </p:blipFill>
        <p:spPr>
          <a:xfrm>
            <a:off x="7375671" y="1690688"/>
            <a:ext cx="4354323" cy="3892765"/>
          </a:xfrm>
          <a:prstGeom prst="rect">
            <a:avLst/>
          </a:prstGeom>
        </p:spPr>
      </p:pic>
    </p:spTree>
    <p:extLst>
      <p:ext uri="{BB962C8B-B14F-4D97-AF65-F5344CB8AC3E}">
        <p14:creationId xmlns:p14="http://schemas.microsoft.com/office/powerpoint/2010/main" val="1426404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C68399-D53E-4CD5-8A3C-202201749354}"/>
              </a:ext>
            </a:extLst>
          </p:cNvPr>
          <p:cNvSpPr>
            <a:spLocks noGrp="1"/>
          </p:cNvSpPr>
          <p:nvPr>
            <p:ph idx="1"/>
          </p:nvPr>
        </p:nvSpPr>
        <p:spPr>
          <a:xfrm>
            <a:off x="838201" y="1865870"/>
            <a:ext cx="9430264" cy="4399006"/>
          </a:xfrm>
        </p:spPr>
        <p:txBody>
          <a:bodyPr>
            <a:normAutofit/>
          </a:bodyPr>
          <a:lstStyle/>
          <a:p>
            <a:pPr marL="900000" lvl="1" indent="-900000" algn="just">
              <a:spcBef>
                <a:spcPts val="1200"/>
              </a:spcBef>
              <a:buFont typeface="+mj-lt"/>
              <a:buAutoNum type="arabicPeriod" startAt="711"/>
            </a:pPr>
            <a:r>
              <a:rPr lang="tr-TR" dirty="0" smtClean="0">
                <a:solidFill>
                  <a:schemeClr val="accent1"/>
                </a:solidFill>
              </a:rPr>
              <a:t>Kaba </a:t>
            </a:r>
            <a:r>
              <a:rPr lang="tr-TR" dirty="0">
                <a:solidFill>
                  <a:schemeClr val="accent1"/>
                </a:solidFill>
              </a:rPr>
              <a:t>bina inşaatı ve ilgili işlerde çalışan sanatkarlar</a:t>
            </a:r>
          </a:p>
          <a:p>
            <a:pPr marL="0" indent="0" algn="just">
              <a:buNone/>
            </a:pPr>
            <a:r>
              <a:rPr lang="tr-TR" i="1" dirty="0"/>
              <a:t>		</a:t>
            </a:r>
            <a:r>
              <a:rPr lang="tr-TR" sz="2000" i="1" dirty="0"/>
              <a:t>7115 Marangozlar ve doğramacılar</a:t>
            </a:r>
          </a:p>
          <a:p>
            <a:pPr marL="900000" indent="-900000" algn="just">
              <a:spcBef>
                <a:spcPts val="1200"/>
              </a:spcBef>
              <a:buFont typeface="+mj-lt"/>
              <a:buAutoNum type="arabicPeriod" startAt="712"/>
            </a:pPr>
            <a:r>
              <a:rPr lang="tr-TR" sz="2400" dirty="0" smtClean="0">
                <a:solidFill>
                  <a:schemeClr val="accent1"/>
                </a:solidFill>
              </a:rPr>
              <a:t>İnşaatı </a:t>
            </a:r>
            <a:r>
              <a:rPr lang="tr-TR" sz="2400" dirty="0">
                <a:solidFill>
                  <a:schemeClr val="accent1"/>
                </a:solidFill>
              </a:rPr>
              <a:t>tamamlayıcı işler ve ilgili işlerde çalışan sanatkarlar</a:t>
            </a:r>
          </a:p>
          <a:p>
            <a:pPr marL="0" indent="0" algn="just">
              <a:buNone/>
            </a:pPr>
            <a:r>
              <a:rPr lang="tr-TR" sz="2000" i="1" dirty="0"/>
              <a:t>	</a:t>
            </a:r>
            <a:r>
              <a:rPr lang="tr-TR" sz="2000" i="1" dirty="0" smtClean="0"/>
              <a:t>7122 </a:t>
            </a:r>
            <a:r>
              <a:rPr lang="tr-TR" sz="2000" i="1" dirty="0"/>
              <a:t>Yer ve duvar döşemecileri ve </a:t>
            </a:r>
            <a:r>
              <a:rPr lang="tr-TR" sz="2000" i="1" dirty="0" err="1" smtClean="0"/>
              <a:t>kaplamacıları</a:t>
            </a:r>
            <a:endParaRPr lang="tr-TR" sz="2000" i="1" dirty="0"/>
          </a:p>
          <a:p>
            <a:pPr marL="0" indent="0" algn="just">
              <a:buNone/>
            </a:pPr>
            <a:r>
              <a:rPr lang="tr-TR" sz="2000" i="1" dirty="0"/>
              <a:t>		7123 Sıvacılar</a:t>
            </a:r>
          </a:p>
          <a:p>
            <a:pPr marL="0" indent="0" algn="just">
              <a:buNone/>
            </a:pPr>
            <a:r>
              <a:rPr lang="tr-TR" sz="2000" i="1" dirty="0"/>
              <a:t>		7125 Camcılar</a:t>
            </a:r>
          </a:p>
          <a:p>
            <a:pPr marL="0" indent="0" algn="just">
              <a:buNone/>
            </a:pPr>
            <a:r>
              <a:rPr lang="tr-TR" sz="2000" i="1" dirty="0"/>
              <a:t>		7126 Su ve boru tesisatçıları</a:t>
            </a:r>
          </a:p>
          <a:p>
            <a:pPr marL="900000" lvl="1" indent="-900000">
              <a:spcBef>
                <a:spcPts val="1200"/>
              </a:spcBef>
              <a:buFont typeface="+mj-lt"/>
              <a:buAutoNum type="arabicPeriod" startAt="713"/>
            </a:pPr>
            <a:r>
              <a:rPr lang="tr-TR" dirty="0" smtClean="0">
                <a:solidFill>
                  <a:schemeClr val="accent1"/>
                </a:solidFill>
              </a:rPr>
              <a:t>Badana</a:t>
            </a:r>
            <a:r>
              <a:rPr lang="tr-TR" dirty="0">
                <a:solidFill>
                  <a:schemeClr val="accent1"/>
                </a:solidFill>
              </a:rPr>
              <a:t>, boya ve bina dış yüzey temizliği ve ilgili işlerde çalışan sanatkarlar</a:t>
            </a:r>
          </a:p>
          <a:p>
            <a:pPr marL="0" indent="0">
              <a:buNone/>
            </a:pPr>
            <a:endParaRPr lang="tr-TR" dirty="0"/>
          </a:p>
        </p:txBody>
      </p:sp>
      <p:sp>
        <p:nvSpPr>
          <p:cNvPr id="4" name="Slayt Numarası Yer Tutucusu 3">
            <a:extLst>
              <a:ext uri="{FF2B5EF4-FFF2-40B4-BE49-F238E27FC236}">
                <a16:creationId xmlns:a16="http://schemas.microsoft.com/office/drawing/2014/main" id="{EEE0B159-B42D-4169-AC92-FD7B00CEF50C}"/>
              </a:ext>
            </a:extLst>
          </p:cNvPr>
          <p:cNvSpPr>
            <a:spLocks noGrp="1"/>
          </p:cNvSpPr>
          <p:nvPr>
            <p:ph type="sldNum" sz="quarter" idx="12"/>
          </p:nvPr>
        </p:nvSpPr>
        <p:spPr/>
        <p:txBody>
          <a:bodyPr/>
          <a:lstStyle/>
          <a:p>
            <a:fld id="{6E07B497-6590-0C4C-8939-85018B36AFED}" type="slidenum">
              <a:rPr lang="tr-TR" smtClean="0"/>
              <a:t>60</a:t>
            </a:fld>
            <a:endParaRPr lang="tr-TR"/>
          </a:p>
        </p:txBody>
      </p:sp>
      <p:sp>
        <p:nvSpPr>
          <p:cNvPr id="5" name="Unvan 1"/>
          <p:cNvSpPr>
            <a:spLocks noGrp="1"/>
          </p:cNvSpPr>
          <p:nvPr>
            <p:ph type="title"/>
          </p:nvPr>
        </p:nvSpPr>
        <p:spPr>
          <a:xfrm>
            <a:off x="553994" y="247522"/>
            <a:ext cx="11098428" cy="1297073"/>
          </a:xfrm>
        </p:spPr>
        <p:txBody>
          <a:bodyPr>
            <a:noAutofit/>
          </a:bodyPr>
          <a:lstStyle/>
          <a:p>
            <a:pPr marL="742950" indent="-742950">
              <a:buFont typeface="+mj-lt"/>
              <a:buAutoNum type="arabicPeriod" startAt="71"/>
            </a:pPr>
            <a:r>
              <a:rPr lang="tr-TR" sz="3600" b="1" dirty="0" smtClean="0">
                <a:solidFill>
                  <a:srgbClr val="FF0000"/>
                </a:solidFill>
              </a:rPr>
              <a:t>İnşaat </a:t>
            </a:r>
            <a:r>
              <a:rPr lang="tr-TR" sz="3600" b="1" dirty="0">
                <a:solidFill>
                  <a:srgbClr val="FF0000"/>
                </a:solidFill>
              </a:rPr>
              <a:t>ve ilgili işlerde çalışan sanatkarlar (elektrikçiler hariç</a:t>
            </a:r>
            <a:r>
              <a:rPr lang="tr-TR" sz="3600" b="1" dirty="0" smtClean="0">
                <a:solidFill>
                  <a:srgbClr val="FF0000"/>
                </a:solidFill>
              </a:rPr>
              <a:t>)</a:t>
            </a:r>
            <a:endParaRPr lang="tr-TR" sz="3600" dirty="0">
              <a:solidFill>
                <a:srgbClr val="FF0000"/>
              </a:solidFill>
            </a:endParaRPr>
          </a:p>
        </p:txBody>
      </p:sp>
    </p:spTree>
    <p:extLst>
      <p:ext uri="{BB962C8B-B14F-4D97-AF65-F5344CB8AC3E}">
        <p14:creationId xmlns:p14="http://schemas.microsoft.com/office/powerpoint/2010/main" val="2377220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C68399-D53E-4CD5-8A3C-202201749354}"/>
              </a:ext>
            </a:extLst>
          </p:cNvPr>
          <p:cNvSpPr>
            <a:spLocks noGrp="1"/>
          </p:cNvSpPr>
          <p:nvPr>
            <p:ph idx="1"/>
          </p:nvPr>
        </p:nvSpPr>
        <p:spPr>
          <a:xfrm>
            <a:off x="838200" y="1346886"/>
            <a:ext cx="7547264" cy="4316159"/>
          </a:xfrm>
        </p:spPr>
        <p:txBody>
          <a:bodyPr>
            <a:normAutofit/>
          </a:bodyPr>
          <a:lstStyle/>
          <a:p>
            <a:pPr marL="900000" indent="-900000" algn="just">
              <a:spcBef>
                <a:spcPts val="1200"/>
              </a:spcBef>
              <a:buFont typeface="+mj-lt"/>
              <a:buAutoNum type="arabicPeriod" startAt="721"/>
            </a:pPr>
            <a:r>
              <a:rPr lang="tr-TR" sz="2400" dirty="0" smtClean="0">
                <a:solidFill>
                  <a:schemeClr val="accent1"/>
                </a:solidFill>
              </a:rPr>
              <a:t>Metal </a:t>
            </a:r>
            <a:r>
              <a:rPr lang="tr-TR" sz="2400" dirty="0">
                <a:solidFill>
                  <a:schemeClr val="accent1"/>
                </a:solidFill>
              </a:rPr>
              <a:t>levha ve metal inşaat malzemesi işlerinde çalışanlar, metal kalıpçılar ve kaynakçılar ve ilgili işlerde çalışanlar</a:t>
            </a:r>
          </a:p>
          <a:p>
            <a:pPr marL="0" indent="0" algn="just">
              <a:buNone/>
            </a:pPr>
            <a:r>
              <a:rPr lang="tr-TR" sz="2200" i="1" dirty="0"/>
              <a:t>		7215 Taşıma ve kaldırma tertibatı kurucuları ve 			kablo bağlayıcılar</a:t>
            </a:r>
          </a:p>
          <a:p>
            <a:pPr marL="0" indent="0" algn="just">
              <a:spcBef>
                <a:spcPts val="1200"/>
              </a:spcBef>
              <a:buNone/>
            </a:pPr>
            <a:r>
              <a:rPr lang="tr-TR" sz="2400" dirty="0" smtClean="0">
                <a:solidFill>
                  <a:schemeClr val="accent1"/>
                </a:solidFill>
              </a:rPr>
              <a:t>722   </a:t>
            </a:r>
            <a:r>
              <a:rPr lang="tr-TR" sz="2400" dirty="0">
                <a:solidFill>
                  <a:schemeClr val="accent1"/>
                </a:solidFill>
              </a:rPr>
              <a:t>	Demirciler, alet yapımcıları ve ilgili işlerde çalışanlar</a:t>
            </a:r>
          </a:p>
          <a:p>
            <a:pPr marL="0" indent="0" algn="just">
              <a:buNone/>
            </a:pPr>
            <a:r>
              <a:rPr lang="tr-TR" sz="2200" i="1" dirty="0"/>
              <a:t>		7223 Metal işleme takım tezgahı kurucuları ve 			operatörleri</a:t>
            </a:r>
          </a:p>
          <a:p>
            <a:pPr marL="0" indent="0" algn="just">
              <a:spcBef>
                <a:spcPts val="1200"/>
              </a:spcBef>
              <a:buNone/>
            </a:pPr>
            <a:r>
              <a:rPr lang="tr-TR" sz="2400" dirty="0" smtClean="0">
                <a:solidFill>
                  <a:schemeClr val="accent1"/>
                </a:solidFill>
              </a:rPr>
              <a:t>723</a:t>
            </a:r>
            <a:r>
              <a:rPr lang="tr-TR" sz="2400" dirty="0">
                <a:solidFill>
                  <a:schemeClr val="accent1"/>
                </a:solidFill>
              </a:rPr>
              <a:t>	Makine bakım ve onarım işlerinde çalışanlar</a:t>
            </a:r>
          </a:p>
          <a:p>
            <a:pPr marL="0" indent="0" algn="just">
              <a:buNone/>
            </a:pPr>
            <a:r>
              <a:rPr lang="tr-TR" sz="2000" i="1" dirty="0"/>
              <a:t>		7232 Hava taşıtı motoru bakım ve onarım işlerinde 			çalışanlar</a:t>
            </a:r>
          </a:p>
          <a:p>
            <a:pPr marL="0" indent="0" algn="just">
              <a:buNone/>
            </a:pPr>
            <a:endParaRPr lang="tr-TR" b="1" dirty="0"/>
          </a:p>
          <a:p>
            <a:pPr marL="0" indent="0">
              <a:buNone/>
            </a:pPr>
            <a:endParaRPr lang="tr-TR" dirty="0"/>
          </a:p>
        </p:txBody>
      </p:sp>
      <p:sp>
        <p:nvSpPr>
          <p:cNvPr id="4" name="Slayt Numarası Yer Tutucusu 3">
            <a:extLst>
              <a:ext uri="{FF2B5EF4-FFF2-40B4-BE49-F238E27FC236}">
                <a16:creationId xmlns:a16="http://schemas.microsoft.com/office/drawing/2014/main" id="{EEE0B159-B42D-4169-AC92-FD7B00CEF50C}"/>
              </a:ext>
            </a:extLst>
          </p:cNvPr>
          <p:cNvSpPr>
            <a:spLocks noGrp="1"/>
          </p:cNvSpPr>
          <p:nvPr>
            <p:ph type="sldNum" sz="quarter" idx="12"/>
          </p:nvPr>
        </p:nvSpPr>
        <p:spPr/>
        <p:txBody>
          <a:bodyPr/>
          <a:lstStyle/>
          <a:p>
            <a:fld id="{6E07B497-6590-0C4C-8939-85018B36AFED}" type="slidenum">
              <a:rPr lang="tr-TR" smtClean="0"/>
              <a:t>61</a:t>
            </a:fld>
            <a:endParaRPr lang="tr-TR"/>
          </a:p>
        </p:txBody>
      </p:sp>
      <p:pic>
        <p:nvPicPr>
          <p:cNvPr id="5" name="Resim 4" descr="kişi, bina, tutma, bakarken içeren bir resim&#10;&#10;Açıklama otomatik olarak oluşturuldu">
            <a:extLst>
              <a:ext uri="{FF2B5EF4-FFF2-40B4-BE49-F238E27FC236}">
                <a16:creationId xmlns:a16="http://schemas.microsoft.com/office/drawing/2014/main" id="{B82B221C-269A-A54B-A0DF-2763BB02512E}"/>
              </a:ext>
            </a:extLst>
          </p:cNvPr>
          <p:cNvPicPr>
            <a:picLocks noChangeAspect="1"/>
          </p:cNvPicPr>
          <p:nvPr/>
        </p:nvPicPr>
        <p:blipFill>
          <a:blip r:embed="rId2"/>
          <a:stretch>
            <a:fillRect/>
          </a:stretch>
        </p:blipFill>
        <p:spPr>
          <a:xfrm>
            <a:off x="8802720" y="1549811"/>
            <a:ext cx="2849702" cy="4282339"/>
          </a:xfrm>
          <a:prstGeom prst="rect">
            <a:avLst/>
          </a:prstGeom>
        </p:spPr>
      </p:pic>
      <p:sp>
        <p:nvSpPr>
          <p:cNvPr id="6" name="Unvan 1"/>
          <p:cNvSpPr>
            <a:spLocks noGrp="1"/>
          </p:cNvSpPr>
          <p:nvPr>
            <p:ph type="title"/>
          </p:nvPr>
        </p:nvSpPr>
        <p:spPr>
          <a:xfrm>
            <a:off x="553994" y="247522"/>
            <a:ext cx="11098428" cy="778089"/>
          </a:xfrm>
        </p:spPr>
        <p:txBody>
          <a:bodyPr>
            <a:noAutofit/>
          </a:bodyPr>
          <a:lstStyle/>
          <a:p>
            <a:pPr marL="742950" indent="-742950">
              <a:buFont typeface="+mj-lt"/>
              <a:buAutoNum type="arabicPeriod" startAt="72"/>
            </a:pPr>
            <a:r>
              <a:rPr lang="tr-TR" sz="3600" b="1" dirty="0">
                <a:solidFill>
                  <a:srgbClr val="FF0000"/>
                </a:solidFill>
              </a:rPr>
              <a:t>Metal işleme, makine ve ilgili işlerde çalışan </a:t>
            </a:r>
            <a:r>
              <a:rPr lang="tr-TR" sz="3600" b="1" dirty="0" smtClean="0">
                <a:solidFill>
                  <a:srgbClr val="FF0000"/>
                </a:solidFill>
              </a:rPr>
              <a:t>sanatkarlar</a:t>
            </a:r>
            <a:endParaRPr lang="tr-TR" sz="3600" dirty="0">
              <a:solidFill>
                <a:srgbClr val="FF0000"/>
              </a:solidFill>
            </a:endParaRPr>
          </a:p>
        </p:txBody>
      </p:sp>
    </p:spTree>
    <p:extLst>
      <p:ext uri="{BB962C8B-B14F-4D97-AF65-F5344CB8AC3E}">
        <p14:creationId xmlns:p14="http://schemas.microsoft.com/office/powerpoint/2010/main" val="3795461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C68399-D53E-4CD5-8A3C-202201749354}"/>
              </a:ext>
            </a:extLst>
          </p:cNvPr>
          <p:cNvSpPr>
            <a:spLocks noGrp="1"/>
          </p:cNvSpPr>
          <p:nvPr>
            <p:ph idx="1"/>
          </p:nvPr>
        </p:nvSpPr>
        <p:spPr>
          <a:xfrm>
            <a:off x="2224216" y="369871"/>
            <a:ext cx="9548586" cy="3633718"/>
          </a:xfrm>
        </p:spPr>
        <p:txBody>
          <a:bodyPr>
            <a:normAutofit fontScale="85000" lnSpcReduction="20000"/>
          </a:bodyPr>
          <a:lstStyle/>
          <a:p>
            <a:pPr marL="0" indent="0" algn="just">
              <a:buNone/>
            </a:pPr>
            <a:r>
              <a:rPr lang="tr-TR" sz="2400" b="1" dirty="0"/>
              <a:t>73 	El sanatları ve basım ile ilgili işlerde çalışanlar</a:t>
            </a:r>
          </a:p>
          <a:p>
            <a:pPr marL="0" indent="0">
              <a:buNone/>
            </a:pPr>
            <a:r>
              <a:rPr lang="tr-TR" sz="2200" dirty="0">
                <a:solidFill>
                  <a:schemeClr val="accent1"/>
                </a:solidFill>
              </a:rPr>
              <a:t>	731 	El sanatları çalışanları</a:t>
            </a:r>
          </a:p>
          <a:p>
            <a:pPr marL="0" indent="0" algn="just">
              <a:buNone/>
            </a:pPr>
            <a:r>
              <a:rPr lang="tr-TR" sz="2400" i="1" dirty="0"/>
              <a:t>		</a:t>
            </a:r>
            <a:r>
              <a:rPr lang="tr-TR" sz="2000" i="1" dirty="0"/>
              <a:t>7313 Mücevher ve değerli metaller ile ilgili işlerde çalışanlar</a:t>
            </a:r>
          </a:p>
          <a:p>
            <a:pPr marL="0" indent="0" algn="just">
              <a:buNone/>
            </a:pPr>
            <a:r>
              <a:rPr lang="tr-TR" sz="2000" i="1" dirty="0"/>
              <a:t>		7317 Ağaç, sepetçilik ve benzer malzemeleri  kullanan elişi çalışanları</a:t>
            </a:r>
          </a:p>
          <a:p>
            <a:pPr marL="0" indent="0">
              <a:buNone/>
            </a:pPr>
            <a:r>
              <a:rPr lang="tr-TR" sz="2200" dirty="0">
                <a:solidFill>
                  <a:schemeClr val="accent1"/>
                </a:solidFill>
              </a:rPr>
              <a:t>	732 	Basım ve ilgili işlerde çalışanlar</a:t>
            </a:r>
          </a:p>
          <a:p>
            <a:pPr marL="0" indent="0" algn="just">
              <a:buNone/>
            </a:pPr>
            <a:r>
              <a:rPr lang="tr-TR" sz="2200" i="1" dirty="0"/>
              <a:t>		</a:t>
            </a:r>
            <a:r>
              <a:rPr lang="tr-TR" sz="2000" i="1" dirty="0"/>
              <a:t>7323 Baskı tamamlama ve ciltleme işlerinde çalışanlar</a:t>
            </a:r>
            <a:endParaRPr lang="tr-TR" sz="2000" b="1" i="1" dirty="0"/>
          </a:p>
          <a:p>
            <a:pPr marL="0" indent="0" algn="just">
              <a:buNone/>
            </a:pPr>
            <a:r>
              <a:rPr lang="tr-TR" sz="2400" b="1" dirty="0"/>
              <a:t>74 	Elektrik ve elektronik işlerde çalışan sanatkarlar</a:t>
            </a:r>
          </a:p>
          <a:p>
            <a:pPr marL="0" indent="0" algn="just">
              <a:buNone/>
            </a:pPr>
            <a:r>
              <a:rPr lang="tr-TR" sz="2200" dirty="0">
                <a:solidFill>
                  <a:schemeClr val="accent1"/>
                </a:solidFill>
              </a:rPr>
              <a:t>	741 	Elektrikli ekipman kurulumcuları ve tamircileri</a:t>
            </a:r>
          </a:p>
          <a:p>
            <a:pPr marL="0" indent="0" algn="just">
              <a:buNone/>
            </a:pPr>
            <a:r>
              <a:rPr lang="tr-TR" sz="2000" i="1" dirty="0">
                <a:solidFill>
                  <a:schemeClr val="accent1"/>
                </a:solidFill>
              </a:rPr>
              <a:t>		</a:t>
            </a:r>
            <a:r>
              <a:rPr lang="tr-TR" sz="2000" i="1" dirty="0"/>
              <a:t>7411 Bina ve ilgili elektrik tesisatçıları</a:t>
            </a:r>
          </a:p>
          <a:p>
            <a:pPr marL="0" indent="0" algn="just">
              <a:buNone/>
            </a:pPr>
            <a:r>
              <a:rPr lang="tr-TR" sz="2200" i="1" dirty="0"/>
              <a:t>	</a:t>
            </a:r>
            <a:r>
              <a:rPr lang="tr-TR" sz="2200" dirty="0">
                <a:solidFill>
                  <a:schemeClr val="accent1"/>
                </a:solidFill>
              </a:rPr>
              <a:t>742 	Elektronik ve telekomünikasyon kurulumcuları ve tamircileri</a:t>
            </a:r>
          </a:p>
          <a:p>
            <a:pPr marL="0" indent="0" algn="just">
              <a:buNone/>
            </a:pPr>
            <a:r>
              <a:rPr lang="tr-TR" sz="2000" i="1" dirty="0"/>
              <a:t>		7421 Elektronik mekanikerleri ve servis elemanları</a:t>
            </a:r>
          </a:p>
          <a:p>
            <a:pPr marL="0" indent="0" algn="just">
              <a:buNone/>
            </a:pPr>
            <a:endParaRPr lang="tr-TR" sz="2000" i="1" dirty="0"/>
          </a:p>
          <a:p>
            <a:pPr marL="0" indent="0">
              <a:buNone/>
            </a:pPr>
            <a:endParaRPr lang="tr-TR" dirty="0"/>
          </a:p>
        </p:txBody>
      </p:sp>
      <p:sp>
        <p:nvSpPr>
          <p:cNvPr id="4" name="Slayt Numarası Yer Tutucusu 3">
            <a:extLst>
              <a:ext uri="{FF2B5EF4-FFF2-40B4-BE49-F238E27FC236}">
                <a16:creationId xmlns:a16="http://schemas.microsoft.com/office/drawing/2014/main" id="{EEE0B159-B42D-4169-AC92-FD7B00CEF50C}"/>
              </a:ext>
            </a:extLst>
          </p:cNvPr>
          <p:cNvSpPr>
            <a:spLocks noGrp="1"/>
          </p:cNvSpPr>
          <p:nvPr>
            <p:ph type="sldNum" sz="quarter" idx="12"/>
          </p:nvPr>
        </p:nvSpPr>
        <p:spPr/>
        <p:txBody>
          <a:bodyPr/>
          <a:lstStyle/>
          <a:p>
            <a:fld id="{6E07B497-6590-0C4C-8939-85018B36AFED}" type="slidenum">
              <a:rPr lang="tr-TR" smtClean="0"/>
              <a:t>62</a:t>
            </a:fld>
            <a:endParaRPr lang="tr-TR"/>
          </a:p>
        </p:txBody>
      </p:sp>
      <p:pic>
        <p:nvPicPr>
          <p:cNvPr id="5" name="Resim 4" descr="kişi, iç mekan, parça, el içeren bir resim&#10;&#10;Açıklama otomatik olarak oluşturuldu">
            <a:extLst>
              <a:ext uri="{FF2B5EF4-FFF2-40B4-BE49-F238E27FC236}">
                <a16:creationId xmlns:a16="http://schemas.microsoft.com/office/drawing/2014/main" id="{36EC3487-E815-F140-B650-C47B9582CC64}"/>
              </a:ext>
            </a:extLst>
          </p:cNvPr>
          <p:cNvPicPr>
            <a:picLocks noChangeAspect="1"/>
          </p:cNvPicPr>
          <p:nvPr/>
        </p:nvPicPr>
        <p:blipFill>
          <a:blip r:embed="rId2"/>
          <a:stretch>
            <a:fillRect/>
          </a:stretch>
        </p:blipFill>
        <p:spPr>
          <a:xfrm>
            <a:off x="907312" y="4192106"/>
            <a:ext cx="3751427" cy="2111652"/>
          </a:xfrm>
          <a:prstGeom prst="rect">
            <a:avLst/>
          </a:prstGeom>
        </p:spPr>
      </p:pic>
    </p:spTree>
    <p:extLst>
      <p:ext uri="{BB962C8B-B14F-4D97-AF65-F5344CB8AC3E}">
        <p14:creationId xmlns:p14="http://schemas.microsoft.com/office/powerpoint/2010/main" val="3041195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C68399-D53E-4CD5-8A3C-202201749354}"/>
              </a:ext>
            </a:extLst>
          </p:cNvPr>
          <p:cNvSpPr>
            <a:spLocks noGrp="1"/>
          </p:cNvSpPr>
          <p:nvPr>
            <p:ph idx="1"/>
          </p:nvPr>
        </p:nvSpPr>
        <p:spPr>
          <a:xfrm>
            <a:off x="838200" y="369870"/>
            <a:ext cx="10664536" cy="5739985"/>
          </a:xfrm>
        </p:spPr>
        <p:txBody>
          <a:bodyPr>
            <a:normAutofit/>
          </a:bodyPr>
          <a:lstStyle/>
          <a:p>
            <a:pPr marL="0" indent="0">
              <a:buNone/>
            </a:pPr>
            <a:r>
              <a:rPr lang="tr-TR" sz="2600" b="1" dirty="0"/>
              <a:t>75 	</a:t>
            </a:r>
            <a:r>
              <a:rPr lang="tr-TR" sz="2600" b="1" dirty="0">
                <a:solidFill>
                  <a:srgbClr val="FF0000"/>
                </a:solidFill>
              </a:rPr>
              <a:t>Gıda işleme, ağaç işleri, giyim eşyası ve diğer sanatkarlar ve ilgili işlerde çalışanlar</a:t>
            </a:r>
          </a:p>
          <a:p>
            <a:pPr marL="0" indent="0">
              <a:buNone/>
            </a:pPr>
            <a:r>
              <a:rPr lang="tr-TR" dirty="0">
                <a:solidFill>
                  <a:schemeClr val="accent1"/>
                </a:solidFill>
              </a:rPr>
              <a:t>	</a:t>
            </a:r>
            <a:r>
              <a:rPr lang="tr-TR" sz="2400" dirty="0">
                <a:solidFill>
                  <a:schemeClr val="accent1"/>
                </a:solidFill>
              </a:rPr>
              <a:t>751 	Gıda işleme ve ilgili işlerde çalışanlar</a:t>
            </a:r>
          </a:p>
          <a:p>
            <a:pPr marL="0" indent="0">
              <a:buNone/>
            </a:pPr>
            <a:r>
              <a:rPr lang="tr-TR" sz="2200" i="1" dirty="0"/>
              <a:t>		7515 Gıda ve içecek tadıcıları ve sınıflandırıcıları</a:t>
            </a:r>
          </a:p>
          <a:p>
            <a:pPr marL="0" indent="0">
              <a:buNone/>
            </a:pPr>
            <a:r>
              <a:rPr lang="tr-TR" sz="2200" i="1" dirty="0"/>
              <a:t>		7516 Tütün hazırlayıcılar ve tütün ürünleri yapımcıları</a:t>
            </a:r>
            <a:endParaRPr lang="tr-TR" sz="2200" dirty="0">
              <a:solidFill>
                <a:schemeClr val="accent1"/>
              </a:solidFill>
            </a:endParaRPr>
          </a:p>
          <a:p>
            <a:pPr marL="0" indent="0">
              <a:buNone/>
            </a:pPr>
            <a:r>
              <a:rPr lang="tr-TR" sz="2400" dirty="0">
                <a:solidFill>
                  <a:schemeClr val="accent1"/>
                </a:solidFill>
              </a:rPr>
              <a:t>	752 	Ağaç işleyiciler, ahşap mobilya imalatçıları ve ilgili işlerde çalışanlar</a:t>
            </a:r>
          </a:p>
          <a:p>
            <a:pPr marL="0" indent="0">
              <a:buNone/>
            </a:pPr>
            <a:r>
              <a:rPr lang="tr-TR" sz="2400" dirty="0">
                <a:solidFill>
                  <a:schemeClr val="accent1"/>
                </a:solidFill>
              </a:rPr>
              <a:t>	753	Tekstil ve giyim eşyası ile ilgili işlerde çalışanlar </a:t>
            </a:r>
          </a:p>
          <a:p>
            <a:pPr marL="0" indent="0">
              <a:buNone/>
            </a:pPr>
            <a:r>
              <a:rPr lang="tr-TR" sz="2200" i="1" dirty="0"/>
              <a:t>		7533  Dikişçiler, nakışçılar ve ilgili işlerde çalışanlar</a:t>
            </a:r>
          </a:p>
          <a:p>
            <a:pPr marL="0" indent="0">
              <a:buNone/>
            </a:pPr>
            <a:r>
              <a:rPr lang="tr-TR" sz="2200" i="1" dirty="0"/>
              <a:t>		7534  Döşemeciler ve ilgili işlerde çalışanlar</a:t>
            </a:r>
          </a:p>
          <a:p>
            <a:pPr marL="0" indent="0">
              <a:buNone/>
            </a:pPr>
            <a:r>
              <a:rPr lang="tr-TR" sz="2400" dirty="0">
                <a:solidFill>
                  <a:schemeClr val="accent1"/>
                </a:solidFill>
              </a:rPr>
              <a:t>	754 	Diğer sanatkarlar ve ilgili işlerde çalışanlar</a:t>
            </a:r>
          </a:p>
          <a:p>
            <a:pPr marL="0" indent="0">
              <a:buNone/>
            </a:pPr>
            <a:r>
              <a:rPr lang="tr-TR" sz="2200" i="1" dirty="0"/>
              <a:t>		7541 Su altında çalışanlar (dalgıçlar ve balıkadamlar)</a:t>
            </a:r>
          </a:p>
          <a:p>
            <a:pPr marL="0" indent="0">
              <a:buNone/>
            </a:pPr>
            <a:r>
              <a:rPr lang="tr-TR" sz="2200" i="1" dirty="0"/>
              <a:t>		7542 Ateşleyiciler ve patlatma işlerinde çalışanlar</a:t>
            </a:r>
          </a:p>
          <a:p>
            <a:pPr marL="0" indent="0">
              <a:buNone/>
            </a:pPr>
            <a:r>
              <a:rPr lang="tr-TR" sz="2200" i="1" dirty="0"/>
              <a:t>		7543 Ürün sınıflandırıcıları ve test edicileri (gıda ve içecekler hariç)</a:t>
            </a:r>
          </a:p>
          <a:p>
            <a:pPr marL="0" indent="0" algn="just">
              <a:buNone/>
            </a:pPr>
            <a:endParaRPr lang="tr-TR" i="1" dirty="0"/>
          </a:p>
          <a:p>
            <a:pPr marL="0" indent="0" algn="just">
              <a:buNone/>
            </a:pPr>
            <a:endParaRPr lang="tr-TR" dirty="0"/>
          </a:p>
        </p:txBody>
      </p:sp>
      <p:sp>
        <p:nvSpPr>
          <p:cNvPr id="4" name="Slayt Numarası Yer Tutucusu 3">
            <a:extLst>
              <a:ext uri="{FF2B5EF4-FFF2-40B4-BE49-F238E27FC236}">
                <a16:creationId xmlns:a16="http://schemas.microsoft.com/office/drawing/2014/main" id="{EEE0B159-B42D-4169-AC92-FD7B00CEF50C}"/>
              </a:ext>
            </a:extLst>
          </p:cNvPr>
          <p:cNvSpPr>
            <a:spLocks noGrp="1"/>
          </p:cNvSpPr>
          <p:nvPr>
            <p:ph type="sldNum" sz="quarter" idx="12"/>
          </p:nvPr>
        </p:nvSpPr>
        <p:spPr/>
        <p:txBody>
          <a:bodyPr/>
          <a:lstStyle/>
          <a:p>
            <a:fld id="{6E07B497-6590-0C4C-8939-85018B36AFED}" type="slidenum">
              <a:rPr lang="tr-TR" smtClean="0"/>
              <a:t>63</a:t>
            </a:fld>
            <a:endParaRPr lang="tr-TR"/>
          </a:p>
        </p:txBody>
      </p:sp>
    </p:spTree>
    <p:extLst>
      <p:ext uri="{BB962C8B-B14F-4D97-AF65-F5344CB8AC3E}">
        <p14:creationId xmlns:p14="http://schemas.microsoft.com/office/powerpoint/2010/main" val="247035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E7E99-A36F-4625-8A14-37ACC9E21E5E}"/>
              </a:ext>
            </a:extLst>
          </p:cNvPr>
          <p:cNvSpPr>
            <a:spLocks noGrp="1"/>
          </p:cNvSpPr>
          <p:nvPr>
            <p:ph type="title"/>
          </p:nvPr>
        </p:nvSpPr>
        <p:spPr/>
        <p:txBody>
          <a:bodyPr/>
          <a:lstStyle/>
          <a:p>
            <a:pPr algn="ctr"/>
            <a:r>
              <a:rPr lang="tr-TR" b="1" dirty="0">
                <a:solidFill>
                  <a:srgbClr val="FF0000"/>
                </a:solidFill>
              </a:rPr>
              <a:t>8. Tesis ve Makine Operatörleri ve Montajcılar</a:t>
            </a:r>
            <a:endParaRPr lang="tr-TR" dirty="0">
              <a:solidFill>
                <a:srgbClr val="FF0000"/>
              </a:solidFill>
            </a:endParaRPr>
          </a:p>
        </p:txBody>
      </p:sp>
      <p:sp>
        <p:nvSpPr>
          <p:cNvPr id="3" name="İçerik Yer Tutucusu 2">
            <a:extLst>
              <a:ext uri="{FF2B5EF4-FFF2-40B4-BE49-F238E27FC236}">
                <a16:creationId xmlns:a16="http://schemas.microsoft.com/office/drawing/2014/main" id="{D3057A0E-33CA-4A54-978B-213F0D021164}"/>
              </a:ext>
            </a:extLst>
          </p:cNvPr>
          <p:cNvSpPr>
            <a:spLocks noGrp="1"/>
          </p:cNvSpPr>
          <p:nvPr>
            <p:ph idx="1"/>
          </p:nvPr>
        </p:nvSpPr>
        <p:spPr>
          <a:xfrm>
            <a:off x="838201" y="1825625"/>
            <a:ext cx="6664035" cy="4284230"/>
          </a:xfrm>
        </p:spPr>
        <p:txBody>
          <a:bodyPr>
            <a:normAutofit fontScale="92500" lnSpcReduction="10000"/>
          </a:bodyPr>
          <a:lstStyle/>
          <a:p>
            <a:pPr marL="0" indent="0">
              <a:spcBef>
                <a:spcPts val="1200"/>
              </a:spcBef>
              <a:spcAft>
                <a:spcPts val="600"/>
              </a:spcAft>
              <a:buNone/>
            </a:pPr>
            <a:r>
              <a:rPr lang="tr-TR" sz="2600" dirty="0"/>
              <a:t>Tesis ve makine operatörleri ve montajcılar; endüstriyel ve tarımsal makine ve teçhizatı yerinden ya da uzaktan kontrolle işletirler ve çalışmasını gözlerler; tren, motorlu taşıtlar ile hareketli makine ve teçhizatı sürerler ve işletirler veya teknik özelliklerine ve işlem sırasına göre parçaları birleştirerek ürünlerin montajını yaparlar.  </a:t>
            </a:r>
          </a:p>
          <a:p>
            <a:pPr marL="0" indent="0">
              <a:spcBef>
                <a:spcPts val="1200"/>
              </a:spcBef>
              <a:spcAft>
                <a:spcPts val="600"/>
              </a:spcAft>
              <a:buNone/>
            </a:pPr>
            <a:r>
              <a:rPr lang="tr-TR" sz="2600" dirty="0" smtClean="0"/>
              <a:t>Çalışmalar</a:t>
            </a:r>
            <a:r>
              <a:rPr lang="tr-TR" sz="2600" dirty="0"/>
              <a:t>, temel olarak, hareketli makineleri kullanabilme ve teknolojik gelişmelere uyum sağlayabilme yeteneği ile birlikte, endüstriyel ve tarımsal makine ve teçhizat ile ilgili bilgi ve deneyimi gerektirmektedir. Bu ana gruptaki mesleklerin çoğu, </a:t>
            </a:r>
            <a:r>
              <a:rPr lang="tr-TR" sz="2600" dirty="0" err="1">
                <a:solidFill>
                  <a:srgbClr val="FF0000"/>
                </a:solidFill>
              </a:rPr>
              <a:t>ISCO`nun</a:t>
            </a:r>
            <a:r>
              <a:rPr lang="tr-TR" sz="2600" dirty="0">
                <a:solidFill>
                  <a:srgbClr val="FF0000"/>
                </a:solidFill>
              </a:rPr>
              <a:t> ikinci beceri seviyesini </a:t>
            </a:r>
            <a:r>
              <a:rPr lang="tr-TR" sz="2600" dirty="0"/>
              <a:t>gerektirir.</a:t>
            </a:r>
          </a:p>
          <a:p>
            <a:pPr marL="0" indent="0">
              <a:buNone/>
            </a:pPr>
            <a:endParaRPr lang="tr-TR" dirty="0"/>
          </a:p>
        </p:txBody>
      </p:sp>
      <p:sp>
        <p:nvSpPr>
          <p:cNvPr id="4" name="Slayt Numarası Yer Tutucusu 3">
            <a:extLst>
              <a:ext uri="{FF2B5EF4-FFF2-40B4-BE49-F238E27FC236}">
                <a16:creationId xmlns:a16="http://schemas.microsoft.com/office/drawing/2014/main" id="{46F52695-FC39-49F1-B7D4-58B245106EF7}"/>
              </a:ext>
            </a:extLst>
          </p:cNvPr>
          <p:cNvSpPr>
            <a:spLocks noGrp="1"/>
          </p:cNvSpPr>
          <p:nvPr>
            <p:ph type="sldNum" sz="quarter" idx="12"/>
          </p:nvPr>
        </p:nvSpPr>
        <p:spPr/>
        <p:txBody>
          <a:bodyPr/>
          <a:lstStyle/>
          <a:p>
            <a:fld id="{6E07B497-6590-0C4C-8939-85018B36AFED}" type="slidenum">
              <a:rPr lang="tr-TR" smtClean="0"/>
              <a:t>64</a:t>
            </a:fld>
            <a:endParaRPr lang="tr-TR"/>
          </a:p>
        </p:txBody>
      </p:sp>
      <p:pic>
        <p:nvPicPr>
          <p:cNvPr id="6" name="Resim 5" descr="kişi, adam, açık hava, dik içeren bir resim&#10;&#10;Açıklama otomatik olarak oluşturuldu">
            <a:extLst>
              <a:ext uri="{FF2B5EF4-FFF2-40B4-BE49-F238E27FC236}">
                <a16:creationId xmlns:a16="http://schemas.microsoft.com/office/drawing/2014/main" id="{47C54787-9695-AD41-A2D5-A7137836415F}"/>
              </a:ext>
            </a:extLst>
          </p:cNvPr>
          <p:cNvPicPr>
            <a:picLocks noChangeAspect="1"/>
          </p:cNvPicPr>
          <p:nvPr/>
        </p:nvPicPr>
        <p:blipFill>
          <a:blip r:embed="rId2"/>
          <a:stretch>
            <a:fillRect/>
          </a:stretch>
        </p:blipFill>
        <p:spPr>
          <a:xfrm>
            <a:off x="7686280" y="2125363"/>
            <a:ext cx="4183757" cy="3165731"/>
          </a:xfrm>
          <a:prstGeom prst="rect">
            <a:avLst/>
          </a:prstGeom>
        </p:spPr>
      </p:pic>
    </p:spTree>
    <p:extLst>
      <p:ext uri="{BB962C8B-B14F-4D97-AF65-F5344CB8AC3E}">
        <p14:creationId xmlns:p14="http://schemas.microsoft.com/office/powerpoint/2010/main" val="3442872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E7E99-A36F-4625-8A14-37ACC9E21E5E}"/>
              </a:ext>
            </a:extLst>
          </p:cNvPr>
          <p:cNvSpPr>
            <a:spLocks noGrp="1"/>
          </p:cNvSpPr>
          <p:nvPr>
            <p:ph type="title"/>
          </p:nvPr>
        </p:nvSpPr>
        <p:spPr>
          <a:xfrm>
            <a:off x="838200" y="365125"/>
            <a:ext cx="10515600" cy="808767"/>
          </a:xfrm>
        </p:spPr>
        <p:txBody>
          <a:bodyPr/>
          <a:lstStyle/>
          <a:p>
            <a:pPr algn="ctr"/>
            <a:r>
              <a:rPr lang="tr-TR" b="1" dirty="0">
                <a:solidFill>
                  <a:srgbClr val="FF0000"/>
                </a:solidFill>
              </a:rPr>
              <a:t>8. Tesis ve Makine Operatörleri ve Montajcılar</a:t>
            </a:r>
            <a:endParaRPr lang="tr-TR" dirty="0">
              <a:solidFill>
                <a:srgbClr val="FF0000"/>
              </a:solidFill>
            </a:endParaRPr>
          </a:p>
        </p:txBody>
      </p:sp>
      <p:sp>
        <p:nvSpPr>
          <p:cNvPr id="3" name="İçerik Yer Tutucusu 2">
            <a:extLst>
              <a:ext uri="{FF2B5EF4-FFF2-40B4-BE49-F238E27FC236}">
                <a16:creationId xmlns:a16="http://schemas.microsoft.com/office/drawing/2014/main" id="{D3057A0E-33CA-4A54-978B-213F0D021164}"/>
              </a:ext>
            </a:extLst>
          </p:cNvPr>
          <p:cNvSpPr>
            <a:spLocks noGrp="1"/>
          </p:cNvSpPr>
          <p:nvPr>
            <p:ph idx="1"/>
          </p:nvPr>
        </p:nvSpPr>
        <p:spPr>
          <a:xfrm>
            <a:off x="838201" y="1405496"/>
            <a:ext cx="10309260" cy="4950854"/>
          </a:xfrm>
        </p:spPr>
        <p:txBody>
          <a:bodyPr>
            <a:normAutofit fontScale="92500" lnSpcReduction="10000"/>
          </a:bodyPr>
          <a:lstStyle/>
          <a:p>
            <a:pPr marL="0" indent="0">
              <a:buNone/>
            </a:pPr>
            <a:r>
              <a:rPr lang="tr-TR" dirty="0"/>
              <a:t>Tesis ve makine operatörleri ve montajcıları tarafından yapılan görevler genellikle şunları kapsamaktadır: </a:t>
            </a:r>
          </a:p>
          <a:p>
            <a:pPr lvl="1">
              <a:spcBef>
                <a:spcPts val="1200"/>
              </a:spcBef>
            </a:pPr>
            <a:r>
              <a:rPr lang="tr-TR" dirty="0"/>
              <a:t>Metal, mineral, cam, seramik, ağaç, kağıt veya kimyasal maddeleri işlemek için kullanılan madencilik veya diğer endüstriyel amaçlı makine ve teçhizatın işletilmesi ve çalışmasının gözlenmesi; </a:t>
            </a:r>
          </a:p>
          <a:p>
            <a:pPr lvl="1">
              <a:spcBef>
                <a:spcPts val="1200"/>
              </a:spcBef>
            </a:pPr>
            <a:r>
              <a:rPr lang="tr-TR" dirty="0"/>
              <a:t>Metal, maden, kimyasal madde, kauçuk, plastik, ağaç, kağıt, tekstil, kürk veya deriden yapılan eşyaları üretmek veya gıda maddelerini ve ilgili ürünleri işlemek için kullanılan makine ve teçhizatın işletilmesi ve çalışmasının gözlenmesi; </a:t>
            </a:r>
          </a:p>
          <a:p>
            <a:pPr lvl="1">
              <a:spcBef>
                <a:spcPts val="1200"/>
              </a:spcBef>
            </a:pPr>
            <a:r>
              <a:rPr lang="tr-TR" dirty="0"/>
              <a:t>Trenlerin ve motorlu taşıtların sürülmesi ve işletilmesi; </a:t>
            </a:r>
          </a:p>
          <a:p>
            <a:pPr lvl="1">
              <a:spcBef>
                <a:spcPts val="1200"/>
              </a:spcBef>
            </a:pPr>
            <a:r>
              <a:rPr lang="tr-TR" dirty="0"/>
              <a:t>Hareketli endüstriyel ve tarımsal makine ve teçhizatın sürülmesi, işletilmesi ve çalışmasının gözlenmesi; </a:t>
            </a:r>
          </a:p>
          <a:p>
            <a:pPr lvl="1">
              <a:spcBef>
                <a:spcPts val="1200"/>
              </a:spcBef>
            </a:pPr>
            <a:r>
              <a:rPr lang="tr-TR" dirty="0"/>
              <a:t>Teknik özelliklerine ve işlem sırasına göre parçaların birleştirilmesi ve ürünlerin montajının yapılması. </a:t>
            </a:r>
          </a:p>
          <a:p>
            <a:pPr lvl="1">
              <a:spcBef>
                <a:spcPts val="1200"/>
              </a:spcBef>
            </a:pPr>
            <a:r>
              <a:rPr lang="tr-TR" dirty="0"/>
              <a:t>Diğer çalışanların denetlenmesi de kapsama dahil edilebilir.</a:t>
            </a:r>
          </a:p>
          <a:p>
            <a:pPr marL="0" indent="0">
              <a:buNone/>
            </a:pPr>
            <a:endParaRPr lang="tr-TR" dirty="0"/>
          </a:p>
        </p:txBody>
      </p:sp>
      <p:sp>
        <p:nvSpPr>
          <p:cNvPr id="4" name="Slayt Numarası Yer Tutucusu 3">
            <a:extLst>
              <a:ext uri="{FF2B5EF4-FFF2-40B4-BE49-F238E27FC236}">
                <a16:creationId xmlns:a16="http://schemas.microsoft.com/office/drawing/2014/main" id="{46F52695-FC39-49F1-B7D4-58B245106EF7}"/>
              </a:ext>
            </a:extLst>
          </p:cNvPr>
          <p:cNvSpPr>
            <a:spLocks noGrp="1"/>
          </p:cNvSpPr>
          <p:nvPr>
            <p:ph type="sldNum" sz="quarter" idx="12"/>
          </p:nvPr>
        </p:nvSpPr>
        <p:spPr/>
        <p:txBody>
          <a:bodyPr/>
          <a:lstStyle/>
          <a:p>
            <a:fld id="{6E07B497-6590-0C4C-8939-85018B36AFED}" type="slidenum">
              <a:rPr lang="tr-TR" smtClean="0"/>
              <a:t>65</a:t>
            </a:fld>
            <a:endParaRPr lang="tr-TR"/>
          </a:p>
        </p:txBody>
      </p:sp>
    </p:spTree>
    <p:extLst>
      <p:ext uri="{BB962C8B-B14F-4D97-AF65-F5344CB8AC3E}">
        <p14:creationId xmlns:p14="http://schemas.microsoft.com/office/powerpoint/2010/main" val="1068477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E7E99-A36F-4625-8A14-37ACC9E21E5E}"/>
              </a:ext>
            </a:extLst>
          </p:cNvPr>
          <p:cNvSpPr>
            <a:spLocks noGrp="1"/>
          </p:cNvSpPr>
          <p:nvPr>
            <p:ph type="title"/>
          </p:nvPr>
        </p:nvSpPr>
        <p:spPr/>
        <p:txBody>
          <a:bodyPr/>
          <a:lstStyle/>
          <a:p>
            <a:pPr algn="ctr"/>
            <a:r>
              <a:rPr lang="tr-TR" b="1" dirty="0">
                <a:solidFill>
                  <a:srgbClr val="FF0000"/>
                </a:solidFill>
              </a:rPr>
              <a:t>8. Tesis ve Makine Operatörleri ve Montajcılar</a:t>
            </a:r>
            <a:endParaRPr lang="tr-TR" dirty="0">
              <a:solidFill>
                <a:srgbClr val="FF0000"/>
              </a:solidFill>
            </a:endParaRPr>
          </a:p>
        </p:txBody>
      </p:sp>
      <p:sp>
        <p:nvSpPr>
          <p:cNvPr id="3" name="İçerik Yer Tutucusu 2">
            <a:extLst>
              <a:ext uri="{FF2B5EF4-FFF2-40B4-BE49-F238E27FC236}">
                <a16:creationId xmlns:a16="http://schemas.microsoft.com/office/drawing/2014/main" id="{D3057A0E-33CA-4A54-978B-213F0D021164}"/>
              </a:ext>
            </a:extLst>
          </p:cNvPr>
          <p:cNvSpPr>
            <a:spLocks noGrp="1"/>
          </p:cNvSpPr>
          <p:nvPr>
            <p:ph idx="1"/>
          </p:nvPr>
        </p:nvSpPr>
        <p:spPr>
          <a:xfrm>
            <a:off x="838201" y="1825625"/>
            <a:ext cx="9929116" cy="1986087"/>
          </a:xfrm>
        </p:spPr>
        <p:txBody>
          <a:bodyPr>
            <a:normAutofit/>
          </a:bodyPr>
          <a:lstStyle/>
          <a:p>
            <a:pPr marL="0" indent="0">
              <a:buNone/>
            </a:pPr>
            <a:r>
              <a:rPr lang="tr-TR" b="1" dirty="0"/>
              <a:t>81 Sabit tesis ve makine operatörleri</a:t>
            </a:r>
          </a:p>
          <a:p>
            <a:pPr marL="0" indent="0">
              <a:buNone/>
            </a:pPr>
            <a:r>
              <a:rPr lang="tr-TR" b="1" dirty="0"/>
              <a:t>82 Montajcılar</a:t>
            </a:r>
          </a:p>
          <a:p>
            <a:pPr marL="0" indent="0">
              <a:buNone/>
            </a:pPr>
            <a:r>
              <a:rPr lang="tr-TR" b="1" dirty="0"/>
              <a:t>83 Sürücüler ve hareketli makine ve teçhizat operatörleri</a:t>
            </a:r>
          </a:p>
          <a:p>
            <a:pPr marL="0" indent="0">
              <a:buNone/>
            </a:pPr>
            <a:endParaRPr lang="tr-TR" dirty="0"/>
          </a:p>
        </p:txBody>
      </p:sp>
      <p:sp>
        <p:nvSpPr>
          <p:cNvPr id="4" name="Slayt Numarası Yer Tutucusu 3">
            <a:extLst>
              <a:ext uri="{FF2B5EF4-FFF2-40B4-BE49-F238E27FC236}">
                <a16:creationId xmlns:a16="http://schemas.microsoft.com/office/drawing/2014/main" id="{46F52695-FC39-49F1-B7D4-58B245106EF7}"/>
              </a:ext>
            </a:extLst>
          </p:cNvPr>
          <p:cNvSpPr>
            <a:spLocks noGrp="1"/>
          </p:cNvSpPr>
          <p:nvPr>
            <p:ph type="sldNum" sz="quarter" idx="12"/>
          </p:nvPr>
        </p:nvSpPr>
        <p:spPr/>
        <p:txBody>
          <a:bodyPr/>
          <a:lstStyle/>
          <a:p>
            <a:fld id="{6E07B497-6590-0C4C-8939-85018B36AFED}" type="slidenum">
              <a:rPr lang="tr-TR" smtClean="0"/>
              <a:t>66</a:t>
            </a:fld>
            <a:endParaRPr lang="tr-TR"/>
          </a:p>
        </p:txBody>
      </p:sp>
      <p:pic>
        <p:nvPicPr>
          <p:cNvPr id="6" name="Resim 5" descr="kişi, iç mekan, genç, tablo içeren bir resim&#10;&#10;Açıklama otomatik olarak oluşturuldu">
            <a:extLst>
              <a:ext uri="{FF2B5EF4-FFF2-40B4-BE49-F238E27FC236}">
                <a16:creationId xmlns:a16="http://schemas.microsoft.com/office/drawing/2014/main" id="{AF8F497D-F697-FB46-9F07-95BF040637C7}"/>
              </a:ext>
            </a:extLst>
          </p:cNvPr>
          <p:cNvPicPr>
            <a:picLocks noChangeAspect="1"/>
          </p:cNvPicPr>
          <p:nvPr/>
        </p:nvPicPr>
        <p:blipFill>
          <a:blip r:embed="rId2"/>
          <a:stretch>
            <a:fillRect/>
          </a:stretch>
        </p:blipFill>
        <p:spPr>
          <a:xfrm>
            <a:off x="6214367" y="3644900"/>
            <a:ext cx="4552950" cy="2711450"/>
          </a:xfrm>
          <a:prstGeom prst="rect">
            <a:avLst/>
          </a:prstGeom>
        </p:spPr>
      </p:pic>
    </p:spTree>
    <p:extLst>
      <p:ext uri="{BB962C8B-B14F-4D97-AF65-F5344CB8AC3E}">
        <p14:creationId xmlns:p14="http://schemas.microsoft.com/office/powerpoint/2010/main" val="4029113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057A0E-33CA-4A54-978B-213F0D021164}"/>
              </a:ext>
            </a:extLst>
          </p:cNvPr>
          <p:cNvSpPr>
            <a:spLocks noGrp="1"/>
          </p:cNvSpPr>
          <p:nvPr>
            <p:ph idx="1"/>
          </p:nvPr>
        </p:nvSpPr>
        <p:spPr>
          <a:xfrm>
            <a:off x="726989" y="1433384"/>
            <a:ext cx="10515599" cy="4516742"/>
          </a:xfrm>
        </p:spPr>
        <p:txBody>
          <a:bodyPr>
            <a:normAutofit lnSpcReduction="10000"/>
          </a:bodyPr>
          <a:lstStyle/>
          <a:p>
            <a:pPr marL="0" indent="0">
              <a:buNone/>
            </a:pPr>
            <a:r>
              <a:rPr lang="tr-TR" sz="2200" dirty="0" smtClean="0">
                <a:solidFill>
                  <a:schemeClr val="accent1"/>
                </a:solidFill>
              </a:rPr>
              <a:t>811 </a:t>
            </a:r>
            <a:r>
              <a:rPr lang="tr-TR" sz="2200" dirty="0">
                <a:solidFill>
                  <a:schemeClr val="accent1"/>
                </a:solidFill>
              </a:rPr>
              <a:t>	Madencilik ve mineral işleme tesisi operatörleri</a:t>
            </a:r>
          </a:p>
          <a:p>
            <a:pPr marL="0" indent="0">
              <a:buNone/>
            </a:pPr>
            <a:r>
              <a:rPr lang="tr-TR" sz="2200" i="1" dirty="0"/>
              <a:t>		</a:t>
            </a:r>
            <a:r>
              <a:rPr lang="tr-TR" sz="2000" i="1" dirty="0"/>
              <a:t>8113 Kuyu açma ve sondaj makineleri operatörleri ve ilgili çalışanlar</a:t>
            </a:r>
          </a:p>
          <a:p>
            <a:pPr marL="0" indent="0">
              <a:buNone/>
            </a:pPr>
            <a:r>
              <a:rPr lang="tr-TR" sz="2200" dirty="0" smtClean="0">
                <a:solidFill>
                  <a:schemeClr val="accent1"/>
                </a:solidFill>
              </a:rPr>
              <a:t>812 </a:t>
            </a:r>
            <a:r>
              <a:rPr lang="tr-TR" sz="2200" dirty="0">
                <a:solidFill>
                  <a:schemeClr val="accent1"/>
                </a:solidFill>
              </a:rPr>
              <a:t>	Metal işleme ve perdahlama tesisi operatörleri</a:t>
            </a:r>
          </a:p>
          <a:p>
            <a:pPr marL="0" indent="0">
              <a:buNone/>
            </a:pPr>
            <a:r>
              <a:rPr lang="tr-TR" sz="2200" dirty="0" smtClean="0">
                <a:solidFill>
                  <a:schemeClr val="accent1"/>
                </a:solidFill>
              </a:rPr>
              <a:t>813 </a:t>
            </a:r>
            <a:r>
              <a:rPr lang="tr-TR" sz="2200" dirty="0">
                <a:solidFill>
                  <a:schemeClr val="accent1"/>
                </a:solidFill>
              </a:rPr>
              <a:t>	Kimyasal ve </a:t>
            </a:r>
            <a:r>
              <a:rPr lang="tr-TR" sz="2200" dirty="0" err="1">
                <a:solidFill>
                  <a:schemeClr val="accent1"/>
                </a:solidFill>
              </a:rPr>
              <a:t>fotoğrafik</a:t>
            </a:r>
            <a:r>
              <a:rPr lang="tr-TR" sz="2200" dirty="0">
                <a:solidFill>
                  <a:schemeClr val="accent1"/>
                </a:solidFill>
              </a:rPr>
              <a:t> ürünler tesis ve makine operatörleri</a:t>
            </a:r>
          </a:p>
          <a:p>
            <a:pPr marL="0" indent="0">
              <a:buNone/>
            </a:pPr>
            <a:r>
              <a:rPr lang="tr-TR" sz="2200" dirty="0" smtClean="0">
                <a:solidFill>
                  <a:schemeClr val="accent1"/>
                </a:solidFill>
              </a:rPr>
              <a:t>814</a:t>
            </a:r>
            <a:r>
              <a:rPr lang="tr-TR" sz="2200" dirty="0">
                <a:solidFill>
                  <a:schemeClr val="accent1"/>
                </a:solidFill>
              </a:rPr>
              <a:t>	Kauçuk, plastik ve kağıt ürünleri makine operatörleri</a:t>
            </a:r>
          </a:p>
          <a:p>
            <a:pPr marL="0" indent="0">
              <a:buNone/>
            </a:pPr>
            <a:r>
              <a:rPr lang="tr-TR" sz="2200" dirty="0" smtClean="0">
                <a:solidFill>
                  <a:schemeClr val="accent1"/>
                </a:solidFill>
              </a:rPr>
              <a:t>815</a:t>
            </a:r>
            <a:r>
              <a:rPr lang="tr-TR" sz="2200" dirty="0">
                <a:solidFill>
                  <a:schemeClr val="accent1"/>
                </a:solidFill>
              </a:rPr>
              <a:t>	 Tekstil, kürk ve deri ürünleri makine operatörleri </a:t>
            </a:r>
          </a:p>
          <a:p>
            <a:pPr marL="0" indent="0">
              <a:buNone/>
            </a:pPr>
            <a:r>
              <a:rPr lang="tr-TR" sz="2000" dirty="0">
                <a:solidFill>
                  <a:schemeClr val="accent1"/>
                </a:solidFill>
              </a:rPr>
              <a:t>		</a:t>
            </a:r>
            <a:r>
              <a:rPr lang="tr-TR" sz="2000" i="1" dirty="0"/>
              <a:t> 8154 Ağartma, boyama ve kumaş temizleme makineleri operatörleri</a:t>
            </a:r>
          </a:p>
          <a:p>
            <a:pPr marL="0" indent="0">
              <a:buNone/>
            </a:pPr>
            <a:r>
              <a:rPr lang="tr-TR" sz="2200" dirty="0" smtClean="0">
                <a:solidFill>
                  <a:schemeClr val="accent1"/>
                </a:solidFill>
              </a:rPr>
              <a:t>816</a:t>
            </a:r>
            <a:r>
              <a:rPr lang="tr-TR" sz="2200" dirty="0">
                <a:solidFill>
                  <a:schemeClr val="accent1"/>
                </a:solidFill>
              </a:rPr>
              <a:t>	Gıda ve ilgili ürünlerin makine operatörleri</a:t>
            </a:r>
          </a:p>
          <a:p>
            <a:pPr marL="0" indent="0">
              <a:buNone/>
            </a:pPr>
            <a:r>
              <a:rPr lang="tr-TR" sz="2200" dirty="0" smtClean="0">
                <a:solidFill>
                  <a:schemeClr val="accent1"/>
                </a:solidFill>
              </a:rPr>
              <a:t>817 </a:t>
            </a:r>
            <a:r>
              <a:rPr lang="tr-TR" sz="2200" dirty="0">
                <a:solidFill>
                  <a:schemeClr val="accent1"/>
                </a:solidFill>
              </a:rPr>
              <a:t>	 Ağaç işleme ve kağıt imalat tesisi operatörleri	</a:t>
            </a:r>
          </a:p>
          <a:p>
            <a:pPr marL="0" indent="0">
              <a:buNone/>
            </a:pPr>
            <a:r>
              <a:rPr lang="tr-TR" sz="2200" dirty="0" smtClean="0">
                <a:solidFill>
                  <a:schemeClr val="accent1"/>
                </a:solidFill>
              </a:rPr>
              <a:t>818</a:t>
            </a:r>
            <a:r>
              <a:rPr lang="tr-TR" sz="2200" dirty="0">
                <a:solidFill>
                  <a:schemeClr val="accent1"/>
                </a:solidFill>
              </a:rPr>
              <a:t>	 Diğer sabit tesis ve makine operatörleri</a:t>
            </a:r>
            <a:endParaRPr lang="tr-TR" sz="2200" b="1" dirty="0">
              <a:solidFill>
                <a:schemeClr val="accent1"/>
              </a:solidFill>
            </a:endParaRPr>
          </a:p>
          <a:p>
            <a:pPr marL="0" indent="0">
              <a:buNone/>
            </a:pPr>
            <a:r>
              <a:rPr lang="tr-TR" sz="2000" i="1" dirty="0"/>
              <a:t>		8183 Paketleme, şişeleme ve etiketleme makinesi operatörleri</a:t>
            </a:r>
          </a:p>
          <a:p>
            <a:pPr marL="0" indent="0" algn="just">
              <a:buNone/>
            </a:pPr>
            <a:endParaRPr lang="tr-TR" sz="2000" dirty="0">
              <a:solidFill>
                <a:schemeClr val="accent1"/>
              </a:solidFill>
            </a:endParaRPr>
          </a:p>
        </p:txBody>
      </p:sp>
      <p:sp>
        <p:nvSpPr>
          <p:cNvPr id="4" name="Slayt Numarası Yer Tutucusu 3">
            <a:extLst>
              <a:ext uri="{FF2B5EF4-FFF2-40B4-BE49-F238E27FC236}">
                <a16:creationId xmlns:a16="http://schemas.microsoft.com/office/drawing/2014/main" id="{46F52695-FC39-49F1-B7D4-58B245106EF7}"/>
              </a:ext>
            </a:extLst>
          </p:cNvPr>
          <p:cNvSpPr>
            <a:spLocks noGrp="1"/>
          </p:cNvSpPr>
          <p:nvPr>
            <p:ph type="sldNum" sz="quarter" idx="12"/>
          </p:nvPr>
        </p:nvSpPr>
        <p:spPr/>
        <p:txBody>
          <a:bodyPr/>
          <a:lstStyle/>
          <a:p>
            <a:fld id="{6E07B497-6590-0C4C-8939-85018B36AFED}" type="slidenum">
              <a:rPr lang="tr-TR" smtClean="0"/>
              <a:t>67</a:t>
            </a:fld>
            <a:endParaRPr lang="tr-TR"/>
          </a:p>
        </p:txBody>
      </p:sp>
      <p:sp>
        <p:nvSpPr>
          <p:cNvPr id="5" name="Unvan 1"/>
          <p:cNvSpPr>
            <a:spLocks noGrp="1"/>
          </p:cNvSpPr>
          <p:nvPr>
            <p:ph type="title"/>
          </p:nvPr>
        </p:nvSpPr>
        <p:spPr>
          <a:xfrm>
            <a:off x="553994" y="247522"/>
            <a:ext cx="11098428" cy="988154"/>
          </a:xfrm>
        </p:spPr>
        <p:txBody>
          <a:bodyPr>
            <a:noAutofit/>
          </a:bodyPr>
          <a:lstStyle/>
          <a:p>
            <a:pPr marL="742950" indent="-742950">
              <a:buFont typeface="+mj-lt"/>
              <a:buAutoNum type="arabicPeriod" startAt="81"/>
            </a:pPr>
            <a:r>
              <a:rPr lang="tr-TR" sz="3600" b="1" dirty="0" smtClean="0">
                <a:solidFill>
                  <a:srgbClr val="FF0000"/>
                </a:solidFill>
              </a:rPr>
              <a:t>Sabit Tesis ve Makine Operatörleri</a:t>
            </a:r>
            <a:endParaRPr lang="tr-TR" sz="3600" dirty="0">
              <a:solidFill>
                <a:srgbClr val="FF0000"/>
              </a:solidFill>
            </a:endParaRPr>
          </a:p>
        </p:txBody>
      </p:sp>
    </p:spTree>
    <p:extLst>
      <p:ext uri="{BB962C8B-B14F-4D97-AF65-F5344CB8AC3E}">
        <p14:creationId xmlns:p14="http://schemas.microsoft.com/office/powerpoint/2010/main" val="2934450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057A0E-33CA-4A54-978B-213F0D021164}"/>
              </a:ext>
            </a:extLst>
          </p:cNvPr>
          <p:cNvSpPr>
            <a:spLocks noGrp="1"/>
          </p:cNvSpPr>
          <p:nvPr>
            <p:ph idx="1"/>
          </p:nvPr>
        </p:nvSpPr>
        <p:spPr>
          <a:xfrm>
            <a:off x="838202" y="421240"/>
            <a:ext cx="6341074" cy="5935110"/>
          </a:xfrm>
        </p:spPr>
        <p:txBody>
          <a:bodyPr>
            <a:normAutofit/>
          </a:bodyPr>
          <a:lstStyle/>
          <a:p>
            <a:pPr marL="0" indent="0">
              <a:buNone/>
            </a:pPr>
            <a:r>
              <a:rPr lang="tr-TR" sz="2400" b="1" dirty="0"/>
              <a:t>82 	Montajcılar</a:t>
            </a:r>
          </a:p>
          <a:p>
            <a:pPr marL="0" indent="0">
              <a:buNone/>
            </a:pPr>
            <a:r>
              <a:rPr lang="tr-TR" sz="2200" dirty="0" smtClean="0">
                <a:solidFill>
                  <a:schemeClr val="accent1"/>
                </a:solidFill>
              </a:rPr>
              <a:t>821 </a:t>
            </a:r>
            <a:r>
              <a:rPr lang="tr-TR" sz="2200" dirty="0">
                <a:solidFill>
                  <a:schemeClr val="accent1"/>
                </a:solidFill>
              </a:rPr>
              <a:t>	Montajcılar</a:t>
            </a:r>
          </a:p>
          <a:p>
            <a:pPr marL="0" indent="0">
              <a:buNone/>
            </a:pPr>
            <a:r>
              <a:rPr lang="tr-TR" sz="2000" i="1" dirty="0"/>
              <a:t>	</a:t>
            </a:r>
            <a:r>
              <a:rPr lang="tr-TR" sz="2000" i="1" dirty="0" smtClean="0"/>
              <a:t>8211 </a:t>
            </a:r>
            <a:r>
              <a:rPr lang="tr-TR" sz="2000" i="1" dirty="0"/>
              <a:t>Mekanik makine montajcıları</a:t>
            </a:r>
          </a:p>
          <a:p>
            <a:pPr marL="0" indent="0">
              <a:buNone/>
            </a:pPr>
            <a:r>
              <a:rPr lang="tr-TR" sz="2400" b="1" dirty="0"/>
              <a:t>83	 Sürücüler ve hareketli makine ve teçhizat operatörleri</a:t>
            </a:r>
          </a:p>
          <a:p>
            <a:pPr marL="0" indent="0">
              <a:buNone/>
            </a:pPr>
            <a:r>
              <a:rPr lang="tr-TR" sz="2200" dirty="0" smtClean="0">
                <a:solidFill>
                  <a:schemeClr val="accent1"/>
                </a:solidFill>
              </a:rPr>
              <a:t>831 </a:t>
            </a:r>
            <a:r>
              <a:rPr lang="tr-TR" sz="2200" dirty="0">
                <a:solidFill>
                  <a:schemeClr val="accent1"/>
                </a:solidFill>
              </a:rPr>
              <a:t>	Lokomotif motoru sürücüleri ve ilgili çalışanlar</a:t>
            </a:r>
          </a:p>
          <a:p>
            <a:pPr marL="0" indent="0">
              <a:buNone/>
            </a:pPr>
            <a:r>
              <a:rPr lang="tr-TR" sz="2200" dirty="0" smtClean="0">
                <a:solidFill>
                  <a:schemeClr val="accent1"/>
                </a:solidFill>
              </a:rPr>
              <a:t>832 </a:t>
            </a:r>
            <a:r>
              <a:rPr lang="tr-TR" sz="2200" dirty="0">
                <a:solidFill>
                  <a:schemeClr val="accent1"/>
                </a:solidFill>
              </a:rPr>
              <a:t>	Otomobil, kamyonet ve motosiklet sürücüleri</a:t>
            </a:r>
          </a:p>
          <a:p>
            <a:pPr marL="0" indent="0">
              <a:buNone/>
            </a:pPr>
            <a:r>
              <a:rPr lang="tr-TR" sz="2200" dirty="0" smtClean="0">
                <a:solidFill>
                  <a:schemeClr val="accent1"/>
                </a:solidFill>
              </a:rPr>
              <a:t>833</a:t>
            </a:r>
            <a:r>
              <a:rPr lang="tr-TR" sz="2200" dirty="0">
                <a:solidFill>
                  <a:schemeClr val="accent1"/>
                </a:solidFill>
              </a:rPr>
              <a:t>	 Ağır yük kamyonu ve otobüs sürücüleri</a:t>
            </a:r>
          </a:p>
          <a:p>
            <a:pPr marL="0" indent="0">
              <a:buNone/>
            </a:pPr>
            <a:r>
              <a:rPr lang="tr-TR" sz="2200" dirty="0" smtClean="0">
                <a:solidFill>
                  <a:schemeClr val="accent1"/>
                </a:solidFill>
              </a:rPr>
              <a:t>834 </a:t>
            </a:r>
            <a:r>
              <a:rPr lang="tr-TR" sz="2200" dirty="0">
                <a:solidFill>
                  <a:schemeClr val="accent1"/>
                </a:solidFill>
              </a:rPr>
              <a:t>	Hareketli makine ve teçhizat operatörleri</a:t>
            </a:r>
          </a:p>
          <a:p>
            <a:pPr marL="0" indent="0">
              <a:buNone/>
            </a:pPr>
            <a:r>
              <a:rPr lang="tr-TR" sz="2000" dirty="0">
                <a:solidFill>
                  <a:schemeClr val="accent1"/>
                </a:solidFill>
              </a:rPr>
              <a:t>	</a:t>
            </a:r>
            <a:r>
              <a:rPr lang="tr-TR" sz="2000" i="1" dirty="0"/>
              <a:t>8343 Vinç, yük asansörü ve ilgili makine ve   teçhizat operatörleri</a:t>
            </a:r>
            <a:endParaRPr lang="tr-TR" dirty="0">
              <a:solidFill>
                <a:schemeClr val="accent1"/>
              </a:solidFill>
            </a:endParaRPr>
          </a:p>
          <a:p>
            <a:pPr marL="0" indent="0">
              <a:buNone/>
            </a:pPr>
            <a:r>
              <a:rPr lang="tr-TR" sz="2200" dirty="0" smtClean="0">
                <a:solidFill>
                  <a:schemeClr val="accent1"/>
                </a:solidFill>
              </a:rPr>
              <a:t>835 </a:t>
            </a:r>
            <a:r>
              <a:rPr lang="tr-TR" sz="2200" dirty="0">
                <a:solidFill>
                  <a:schemeClr val="accent1"/>
                </a:solidFill>
              </a:rPr>
              <a:t>Gemi güverte tayfaları ve ilgili çalışanlar</a:t>
            </a:r>
            <a:endParaRPr lang="tr-TR" sz="2200" b="1" dirty="0"/>
          </a:p>
        </p:txBody>
      </p:sp>
      <p:sp>
        <p:nvSpPr>
          <p:cNvPr id="4" name="Slayt Numarası Yer Tutucusu 3">
            <a:extLst>
              <a:ext uri="{FF2B5EF4-FFF2-40B4-BE49-F238E27FC236}">
                <a16:creationId xmlns:a16="http://schemas.microsoft.com/office/drawing/2014/main" id="{46F52695-FC39-49F1-B7D4-58B245106EF7}"/>
              </a:ext>
            </a:extLst>
          </p:cNvPr>
          <p:cNvSpPr>
            <a:spLocks noGrp="1"/>
          </p:cNvSpPr>
          <p:nvPr>
            <p:ph type="sldNum" sz="quarter" idx="12"/>
          </p:nvPr>
        </p:nvSpPr>
        <p:spPr/>
        <p:txBody>
          <a:bodyPr/>
          <a:lstStyle/>
          <a:p>
            <a:fld id="{6E07B497-6590-0C4C-8939-85018B36AFED}" type="slidenum">
              <a:rPr lang="tr-TR" smtClean="0"/>
              <a:t>68</a:t>
            </a:fld>
            <a:endParaRPr lang="tr-TR"/>
          </a:p>
        </p:txBody>
      </p:sp>
      <p:pic>
        <p:nvPicPr>
          <p:cNvPr id="5" name="Resim 4" descr="açık hava, vapur, kişi, su içeren bir resim&#10;&#10;Açıklama otomatik olarak oluşturuldu">
            <a:extLst>
              <a:ext uri="{FF2B5EF4-FFF2-40B4-BE49-F238E27FC236}">
                <a16:creationId xmlns:a16="http://schemas.microsoft.com/office/drawing/2014/main" id="{9FB85BF6-E767-8241-9488-E2B5582566B6}"/>
              </a:ext>
            </a:extLst>
          </p:cNvPr>
          <p:cNvPicPr>
            <a:picLocks noChangeAspect="1"/>
          </p:cNvPicPr>
          <p:nvPr/>
        </p:nvPicPr>
        <p:blipFill>
          <a:blip r:embed="rId2"/>
          <a:stretch>
            <a:fillRect/>
          </a:stretch>
        </p:blipFill>
        <p:spPr>
          <a:xfrm>
            <a:off x="7394026" y="421240"/>
            <a:ext cx="4596229" cy="2581103"/>
          </a:xfrm>
          <a:prstGeom prst="rect">
            <a:avLst/>
          </a:prstGeom>
        </p:spPr>
      </p:pic>
    </p:spTree>
    <p:extLst>
      <p:ext uri="{BB962C8B-B14F-4D97-AF65-F5344CB8AC3E}">
        <p14:creationId xmlns:p14="http://schemas.microsoft.com/office/powerpoint/2010/main" val="203321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94849-2968-4CCF-AFE2-757D5A338B61}"/>
              </a:ext>
            </a:extLst>
          </p:cNvPr>
          <p:cNvSpPr>
            <a:spLocks noGrp="1"/>
          </p:cNvSpPr>
          <p:nvPr>
            <p:ph type="title"/>
          </p:nvPr>
        </p:nvSpPr>
        <p:spPr/>
        <p:txBody>
          <a:bodyPr>
            <a:normAutofit fontScale="90000"/>
          </a:bodyPr>
          <a:lstStyle/>
          <a:p>
            <a:pPr algn="ctr"/>
            <a:r>
              <a:rPr lang="tr-TR" dirty="0"/>
              <a:t> </a:t>
            </a:r>
            <a:br>
              <a:rPr lang="tr-TR" dirty="0"/>
            </a:br>
            <a:r>
              <a:rPr lang="tr-TR" b="1" dirty="0">
                <a:solidFill>
                  <a:srgbClr val="FF0000"/>
                </a:solidFill>
              </a:rPr>
              <a:t>9. Nitelik Gerektirmeyen İşlerde Çalışanlar</a:t>
            </a:r>
            <a:r>
              <a:rPr lang="tr-TR" dirty="0"/>
              <a:t/>
            </a:r>
            <a:br>
              <a:rPr lang="tr-TR" dirty="0"/>
            </a:br>
            <a:endParaRPr lang="tr-TR" dirty="0"/>
          </a:p>
        </p:txBody>
      </p:sp>
      <p:sp>
        <p:nvSpPr>
          <p:cNvPr id="3" name="İçerik Yer Tutucusu 2">
            <a:extLst>
              <a:ext uri="{FF2B5EF4-FFF2-40B4-BE49-F238E27FC236}">
                <a16:creationId xmlns:a16="http://schemas.microsoft.com/office/drawing/2014/main" id="{4A9EA430-2F69-4EC1-B0B9-25A1279B5003}"/>
              </a:ext>
            </a:extLst>
          </p:cNvPr>
          <p:cNvSpPr>
            <a:spLocks noGrp="1"/>
          </p:cNvSpPr>
          <p:nvPr>
            <p:ph idx="1"/>
          </p:nvPr>
        </p:nvSpPr>
        <p:spPr>
          <a:xfrm>
            <a:off x="838200" y="1825625"/>
            <a:ext cx="5001491" cy="3723120"/>
          </a:xfrm>
        </p:spPr>
        <p:txBody>
          <a:bodyPr/>
          <a:lstStyle/>
          <a:p>
            <a:pPr marL="0" indent="0">
              <a:spcBef>
                <a:spcPts val="1200"/>
              </a:spcBef>
              <a:spcAft>
                <a:spcPts val="600"/>
              </a:spcAft>
              <a:buNone/>
            </a:pPr>
            <a:r>
              <a:rPr lang="tr-TR" sz="2400" dirty="0"/>
              <a:t>Nitelik gerektirmeyen işlerde çalışanlar; el aletlerinin kullanımını ve </a:t>
            </a:r>
            <a:r>
              <a:rPr lang="tr-TR" sz="2400" dirty="0">
                <a:solidFill>
                  <a:srgbClr val="FF0000"/>
                </a:solidFill>
              </a:rPr>
              <a:t>yoğun olarak fiziksel emek gerektiren basit ve tekdüze görevlerin yapılmasını </a:t>
            </a:r>
            <a:r>
              <a:rPr lang="tr-TR" sz="2400" dirty="0"/>
              <a:t>içermektedir. </a:t>
            </a:r>
          </a:p>
          <a:p>
            <a:pPr marL="0" indent="0">
              <a:spcBef>
                <a:spcPts val="1200"/>
              </a:spcBef>
              <a:spcAft>
                <a:spcPts val="600"/>
              </a:spcAft>
              <a:buNone/>
            </a:pPr>
            <a:r>
              <a:rPr lang="tr-TR" sz="2400" dirty="0" smtClean="0"/>
              <a:t>Bu </a:t>
            </a:r>
            <a:r>
              <a:rPr lang="tr-TR" sz="2400" dirty="0"/>
              <a:t>ana gruptaki mesleklerin çoğu, </a:t>
            </a:r>
            <a:r>
              <a:rPr lang="tr-TR" sz="2400" dirty="0">
                <a:solidFill>
                  <a:srgbClr val="FF0000"/>
                </a:solidFill>
              </a:rPr>
              <a:t>birinci ISCO beceri seviyesinde yer alan becerileri </a:t>
            </a:r>
            <a:r>
              <a:rPr lang="tr-TR" sz="2400" dirty="0"/>
              <a:t>gerektirir. </a:t>
            </a:r>
          </a:p>
          <a:p>
            <a:pPr marL="0" indent="0">
              <a:buNone/>
            </a:pPr>
            <a:endParaRPr lang="tr-TR" dirty="0"/>
          </a:p>
        </p:txBody>
      </p:sp>
      <p:sp>
        <p:nvSpPr>
          <p:cNvPr id="4" name="Slayt Numarası Yer Tutucusu 3">
            <a:extLst>
              <a:ext uri="{FF2B5EF4-FFF2-40B4-BE49-F238E27FC236}">
                <a16:creationId xmlns:a16="http://schemas.microsoft.com/office/drawing/2014/main" id="{0B88D575-36BD-4845-B11E-73B6DB4FA2C6}"/>
              </a:ext>
            </a:extLst>
          </p:cNvPr>
          <p:cNvSpPr>
            <a:spLocks noGrp="1"/>
          </p:cNvSpPr>
          <p:nvPr>
            <p:ph type="sldNum" sz="quarter" idx="12"/>
          </p:nvPr>
        </p:nvSpPr>
        <p:spPr/>
        <p:txBody>
          <a:bodyPr/>
          <a:lstStyle/>
          <a:p>
            <a:fld id="{6E07B497-6590-0C4C-8939-85018B36AFED}" type="slidenum">
              <a:rPr lang="tr-TR" smtClean="0"/>
              <a:t>69</a:t>
            </a:fld>
            <a:endParaRPr lang="tr-TR"/>
          </a:p>
        </p:txBody>
      </p:sp>
      <p:pic>
        <p:nvPicPr>
          <p:cNvPr id="6" name="Resim 5" descr="araba, ulaşım, kamyon, adam içeren bir resim&#10;&#10;Açıklama otomatik olarak oluşturuldu">
            <a:extLst>
              <a:ext uri="{FF2B5EF4-FFF2-40B4-BE49-F238E27FC236}">
                <a16:creationId xmlns:a16="http://schemas.microsoft.com/office/drawing/2014/main" id="{1C19B619-5EF6-D94D-B8E2-9DB171CA1BF6}"/>
              </a:ext>
            </a:extLst>
          </p:cNvPr>
          <p:cNvPicPr>
            <a:picLocks noChangeAspect="1"/>
          </p:cNvPicPr>
          <p:nvPr/>
        </p:nvPicPr>
        <p:blipFill>
          <a:blip r:embed="rId2"/>
          <a:stretch>
            <a:fillRect/>
          </a:stretch>
        </p:blipFill>
        <p:spPr>
          <a:xfrm>
            <a:off x="6518583" y="2071687"/>
            <a:ext cx="4451985" cy="2714625"/>
          </a:xfrm>
          <a:prstGeom prst="rect">
            <a:avLst/>
          </a:prstGeom>
        </p:spPr>
      </p:pic>
    </p:spTree>
    <p:extLst>
      <p:ext uri="{BB962C8B-B14F-4D97-AF65-F5344CB8AC3E}">
        <p14:creationId xmlns:p14="http://schemas.microsoft.com/office/powerpoint/2010/main" val="262759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a:xfrm>
            <a:off x="838200" y="365126"/>
            <a:ext cx="10515600" cy="983384"/>
          </a:xfrm>
        </p:spPr>
        <p:txBody>
          <a:bodyPr>
            <a:normAutofit/>
          </a:bodyPr>
          <a:lstStyle/>
          <a:p>
            <a:pPr algn="ctr"/>
            <a:r>
              <a:rPr lang="tr-TR" sz="3600" b="1" dirty="0">
                <a:solidFill>
                  <a:srgbClr val="FF0000"/>
                </a:solidFill>
              </a:rPr>
              <a:t>3.1. ISCO 08 - </a:t>
            </a:r>
            <a:r>
              <a:rPr lang="tr-TR" altLang="tr-TR" sz="3600" b="1" dirty="0">
                <a:solidFill>
                  <a:srgbClr val="FF0000"/>
                </a:solidFill>
              </a:rPr>
              <a:t>Uluslararası Standart Meslek Sınıflaması</a:t>
            </a:r>
            <a:endParaRPr lang="tr-TR" sz="3600" b="1" dirty="0">
              <a:solidFill>
                <a:srgbClr val="FF0000"/>
              </a:solidFill>
            </a:endParaRP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836141" y="1556951"/>
            <a:ext cx="10900719" cy="4733625"/>
          </a:xfrm>
        </p:spPr>
        <p:txBody>
          <a:bodyPr>
            <a:normAutofit/>
          </a:bodyPr>
          <a:lstStyle/>
          <a:p>
            <a:pPr marL="0" indent="0">
              <a:lnSpc>
                <a:spcPct val="80000"/>
              </a:lnSpc>
              <a:spcBef>
                <a:spcPts val="1200"/>
              </a:spcBef>
              <a:spcAft>
                <a:spcPts val="600"/>
              </a:spcAft>
              <a:buNone/>
            </a:pPr>
            <a:r>
              <a:rPr lang="tr-TR" sz="2400" dirty="0" smtClean="0"/>
              <a:t>İşgücü </a:t>
            </a:r>
            <a:r>
              <a:rPr lang="tr-TR" sz="2400" dirty="0"/>
              <a:t>piyasasının küreselleşmesi ile birlikte uluslararası </a:t>
            </a:r>
            <a:r>
              <a:rPr lang="tr-TR" sz="2400" dirty="0">
                <a:solidFill>
                  <a:srgbClr val="FF0000"/>
                </a:solidFill>
              </a:rPr>
              <a:t>karşılaştırılabilir mesleki verilere ihtiyaç </a:t>
            </a:r>
            <a:r>
              <a:rPr lang="tr-TR" sz="2400" dirty="0"/>
              <a:t>artmıştır. </a:t>
            </a:r>
            <a:endParaRPr lang="tr-TR" sz="2400" dirty="0" smtClean="0"/>
          </a:p>
          <a:p>
            <a:pPr marL="0" indent="0">
              <a:lnSpc>
                <a:spcPct val="80000"/>
              </a:lnSpc>
              <a:spcBef>
                <a:spcPts val="1200"/>
              </a:spcBef>
              <a:spcAft>
                <a:spcPts val="600"/>
              </a:spcAft>
              <a:buNone/>
            </a:pPr>
            <a:r>
              <a:rPr lang="tr-TR" sz="2400" dirty="0" smtClean="0"/>
              <a:t>ISCO-08 Uluslararası </a:t>
            </a:r>
            <a:r>
              <a:rPr lang="tr-TR" sz="2400" dirty="0"/>
              <a:t>Çalışma Örgütü </a:t>
            </a:r>
            <a:r>
              <a:rPr lang="tr-TR" sz="2400" dirty="0" smtClean="0"/>
              <a:t>(ILO</a:t>
            </a:r>
            <a:r>
              <a:rPr lang="tr-TR" sz="2400" dirty="0"/>
              <a:t>) tarafından </a:t>
            </a:r>
            <a:r>
              <a:rPr lang="tr-TR" sz="2400" dirty="0" smtClean="0"/>
              <a:t>bu </a:t>
            </a:r>
            <a:r>
              <a:rPr lang="tr-TR" sz="2400" dirty="0"/>
              <a:t>ihtiyacı karşılamak üzere aşağıdaki amaçlarla geliştirilmiştir:</a:t>
            </a:r>
          </a:p>
          <a:p>
            <a:pPr lvl="1">
              <a:lnSpc>
                <a:spcPct val="80000"/>
              </a:lnSpc>
              <a:spcBef>
                <a:spcPts val="1200"/>
              </a:spcBef>
              <a:spcAft>
                <a:spcPts val="600"/>
              </a:spcAft>
            </a:pPr>
            <a:r>
              <a:rPr lang="tr-TR" dirty="0" smtClean="0"/>
              <a:t>Mesleklere ilişkin u</a:t>
            </a:r>
            <a:r>
              <a:rPr lang="tr-TR" dirty="0" smtClean="0"/>
              <a:t>luslararası karşılaştırma </a:t>
            </a:r>
            <a:r>
              <a:rPr lang="tr-TR" dirty="0"/>
              <a:t>ve </a:t>
            </a:r>
            <a:r>
              <a:rPr lang="tr-TR" dirty="0" smtClean="0"/>
              <a:t>analiz imkanı sağlayacak güncel </a:t>
            </a:r>
            <a:r>
              <a:rPr lang="tr-TR" dirty="0"/>
              <a:t>ve yararlı </a:t>
            </a:r>
            <a:r>
              <a:rPr lang="tr-TR" dirty="0" smtClean="0"/>
              <a:t>bilgi sunmak,</a:t>
            </a:r>
            <a:endParaRPr lang="tr-TR" dirty="0"/>
          </a:p>
          <a:p>
            <a:pPr lvl="1">
              <a:lnSpc>
                <a:spcPct val="80000"/>
              </a:lnSpc>
              <a:spcBef>
                <a:spcPts val="1200"/>
              </a:spcBef>
              <a:spcAft>
                <a:spcPts val="600"/>
              </a:spcAft>
            </a:pPr>
            <a:r>
              <a:rPr lang="tr-TR" dirty="0"/>
              <a:t>Ulusal ve yerel sınıflandırma sistemlerinin </a:t>
            </a:r>
            <a:r>
              <a:rPr lang="tr-TR" dirty="0" smtClean="0"/>
              <a:t>geliştirilmesine model olmak,</a:t>
            </a:r>
            <a:endParaRPr lang="tr-TR" dirty="0"/>
          </a:p>
          <a:p>
            <a:pPr lvl="1">
              <a:lnSpc>
                <a:spcPct val="80000"/>
              </a:lnSpc>
              <a:spcBef>
                <a:spcPts val="1200"/>
              </a:spcBef>
              <a:spcAft>
                <a:spcPts val="600"/>
              </a:spcAft>
            </a:pPr>
            <a:r>
              <a:rPr lang="tr-TR" dirty="0"/>
              <a:t>Kendi ulusal sınıflandırma sistemlerini geliştirmemiş ülkelerin doğrudan kullanımına sunulabilecek bir sistem ortaya koymak.</a:t>
            </a:r>
          </a:p>
        </p:txBody>
      </p:sp>
      <p:sp>
        <p:nvSpPr>
          <p:cNvPr id="9" name="Slayt Numarası Yer Tutucusu 8">
            <a:extLst>
              <a:ext uri="{FF2B5EF4-FFF2-40B4-BE49-F238E27FC236}">
                <a16:creationId xmlns:a16="http://schemas.microsoft.com/office/drawing/2014/main" id="{49E02D75-B6A9-904D-A26C-669E2E6BF6E8}"/>
              </a:ext>
            </a:extLst>
          </p:cNvPr>
          <p:cNvSpPr>
            <a:spLocks noGrp="1"/>
          </p:cNvSpPr>
          <p:nvPr>
            <p:ph type="sldNum" sz="quarter" idx="12"/>
          </p:nvPr>
        </p:nvSpPr>
        <p:spPr/>
        <p:txBody>
          <a:bodyPr/>
          <a:lstStyle/>
          <a:p>
            <a:fld id="{6E07B497-6590-0C4C-8939-85018B36AFED}" type="slidenum">
              <a:rPr lang="tr-TR" smtClean="0"/>
              <a:t>7</a:t>
            </a:fld>
            <a:endParaRPr lang="tr-TR"/>
          </a:p>
        </p:txBody>
      </p:sp>
    </p:spTree>
    <p:extLst>
      <p:ext uri="{BB962C8B-B14F-4D97-AF65-F5344CB8AC3E}">
        <p14:creationId xmlns:p14="http://schemas.microsoft.com/office/powerpoint/2010/main" val="3409263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94849-2968-4CCF-AFE2-757D5A338B61}"/>
              </a:ext>
            </a:extLst>
          </p:cNvPr>
          <p:cNvSpPr>
            <a:spLocks noGrp="1"/>
          </p:cNvSpPr>
          <p:nvPr>
            <p:ph type="title"/>
          </p:nvPr>
        </p:nvSpPr>
        <p:spPr>
          <a:xfrm>
            <a:off x="838200" y="365125"/>
            <a:ext cx="10515600" cy="882907"/>
          </a:xfrm>
        </p:spPr>
        <p:txBody>
          <a:bodyPr>
            <a:normAutofit fontScale="90000"/>
          </a:bodyPr>
          <a:lstStyle/>
          <a:p>
            <a:r>
              <a:rPr lang="tr-TR" dirty="0"/>
              <a:t> </a:t>
            </a:r>
            <a:br>
              <a:rPr lang="tr-TR" dirty="0"/>
            </a:br>
            <a:r>
              <a:rPr lang="tr-TR" b="1" dirty="0">
                <a:solidFill>
                  <a:srgbClr val="FF0000"/>
                </a:solidFill>
              </a:rPr>
              <a:t>9. Nitelik Gerektirmeyen İşlerde Çalışanlar</a:t>
            </a:r>
            <a:r>
              <a:rPr lang="tr-TR" dirty="0"/>
              <a:t/>
            </a:r>
            <a:br>
              <a:rPr lang="tr-TR" dirty="0"/>
            </a:br>
            <a:endParaRPr lang="tr-TR" dirty="0"/>
          </a:p>
        </p:txBody>
      </p:sp>
      <p:sp>
        <p:nvSpPr>
          <p:cNvPr id="3" name="İçerik Yer Tutucusu 2">
            <a:extLst>
              <a:ext uri="{FF2B5EF4-FFF2-40B4-BE49-F238E27FC236}">
                <a16:creationId xmlns:a16="http://schemas.microsoft.com/office/drawing/2014/main" id="{4A9EA430-2F69-4EC1-B0B9-25A1279B5003}"/>
              </a:ext>
            </a:extLst>
          </p:cNvPr>
          <p:cNvSpPr>
            <a:spLocks noGrp="1"/>
          </p:cNvSpPr>
          <p:nvPr>
            <p:ph idx="1"/>
          </p:nvPr>
        </p:nvSpPr>
        <p:spPr>
          <a:xfrm>
            <a:off x="838200" y="1371600"/>
            <a:ext cx="7516726" cy="4690153"/>
          </a:xfrm>
        </p:spPr>
        <p:txBody>
          <a:bodyPr>
            <a:normAutofit fontScale="92500" lnSpcReduction="10000"/>
          </a:bodyPr>
          <a:lstStyle/>
          <a:p>
            <a:pPr marL="0" indent="0">
              <a:buNone/>
            </a:pPr>
            <a:r>
              <a:rPr lang="tr-TR" dirty="0"/>
              <a:t>Nitelik gerektirmeyen işlerde çalışanlar tarafından yapılan görevler, genellikle şunları kapsamaktadır: </a:t>
            </a:r>
          </a:p>
          <a:p>
            <a:pPr lvl="1">
              <a:spcBef>
                <a:spcPts val="1200"/>
              </a:spcBef>
            </a:pPr>
            <a:r>
              <a:rPr lang="tr-TR" dirty="0"/>
              <a:t>Apartman, ev, mutfak, otel, büro ve diğer binalarda </a:t>
            </a:r>
            <a:r>
              <a:rPr lang="tr-TR" dirty="0">
                <a:solidFill>
                  <a:srgbClr val="FF0000"/>
                </a:solidFill>
              </a:rPr>
              <a:t>temizlik</a:t>
            </a:r>
            <a:r>
              <a:rPr lang="tr-TR" dirty="0"/>
              <a:t> yapılması, malzeme eksiklerinin tamamlanması ve </a:t>
            </a:r>
            <a:r>
              <a:rPr lang="tr-TR" dirty="0">
                <a:solidFill>
                  <a:srgbClr val="FF0000"/>
                </a:solidFill>
              </a:rPr>
              <a:t>basit bakımların </a:t>
            </a:r>
            <a:r>
              <a:rPr lang="tr-TR" dirty="0"/>
              <a:t>yapılması; </a:t>
            </a:r>
          </a:p>
          <a:p>
            <a:pPr lvl="1">
              <a:spcBef>
                <a:spcPts val="1200"/>
              </a:spcBef>
            </a:pPr>
            <a:r>
              <a:rPr lang="tr-TR" dirty="0">
                <a:solidFill>
                  <a:srgbClr val="FF0000"/>
                </a:solidFill>
              </a:rPr>
              <a:t>Arabaların yıkanması ve pencerelerin temizlenmesi</a:t>
            </a:r>
            <a:r>
              <a:rPr lang="tr-TR" dirty="0"/>
              <a:t>; </a:t>
            </a:r>
          </a:p>
          <a:p>
            <a:pPr lvl="1">
              <a:spcBef>
                <a:spcPts val="1200"/>
              </a:spcBef>
            </a:pPr>
            <a:r>
              <a:rPr lang="tr-TR" dirty="0"/>
              <a:t>Mutfaktaki işlere yardım edilmesi, yiyecek ve içeceklerin hazırlanması ile ilgili basit görevlerin yapılması; </a:t>
            </a:r>
          </a:p>
          <a:p>
            <a:pPr lvl="1">
              <a:spcBef>
                <a:spcPts val="1200"/>
              </a:spcBef>
            </a:pPr>
            <a:r>
              <a:rPr lang="tr-TR" dirty="0"/>
              <a:t>Mesajların veya </a:t>
            </a:r>
            <a:r>
              <a:rPr lang="tr-TR" dirty="0">
                <a:solidFill>
                  <a:srgbClr val="FF0000"/>
                </a:solidFill>
              </a:rPr>
              <a:t>malların dağıtılması</a:t>
            </a:r>
            <a:r>
              <a:rPr lang="tr-TR" dirty="0"/>
              <a:t>; </a:t>
            </a:r>
          </a:p>
          <a:p>
            <a:pPr lvl="1">
              <a:spcBef>
                <a:spcPts val="1200"/>
              </a:spcBef>
            </a:pPr>
            <a:r>
              <a:rPr lang="tr-TR" dirty="0"/>
              <a:t>Bagajların </a:t>
            </a:r>
            <a:r>
              <a:rPr lang="tr-TR" dirty="0">
                <a:solidFill>
                  <a:srgbClr val="FF0000"/>
                </a:solidFill>
              </a:rPr>
              <a:t>taşınması</a:t>
            </a:r>
            <a:r>
              <a:rPr lang="tr-TR" dirty="0"/>
              <a:t>, bagaj ve yüklerin yüklenmesi ve boşaltılması; </a:t>
            </a:r>
          </a:p>
          <a:p>
            <a:pPr lvl="1">
              <a:spcBef>
                <a:spcPts val="1200"/>
              </a:spcBef>
            </a:pPr>
            <a:r>
              <a:rPr lang="tr-TR" dirty="0"/>
              <a:t>Otomatik satış yapan makinelerin doldurulması veya sayaçların okunması ve ayarlanması;</a:t>
            </a:r>
          </a:p>
        </p:txBody>
      </p:sp>
      <p:sp>
        <p:nvSpPr>
          <p:cNvPr id="4" name="Slayt Numarası Yer Tutucusu 3">
            <a:extLst>
              <a:ext uri="{FF2B5EF4-FFF2-40B4-BE49-F238E27FC236}">
                <a16:creationId xmlns:a16="http://schemas.microsoft.com/office/drawing/2014/main" id="{0B88D575-36BD-4845-B11E-73B6DB4FA2C6}"/>
              </a:ext>
            </a:extLst>
          </p:cNvPr>
          <p:cNvSpPr>
            <a:spLocks noGrp="1"/>
          </p:cNvSpPr>
          <p:nvPr>
            <p:ph type="sldNum" sz="quarter" idx="12"/>
          </p:nvPr>
        </p:nvSpPr>
        <p:spPr/>
        <p:txBody>
          <a:bodyPr/>
          <a:lstStyle/>
          <a:p>
            <a:fld id="{6E07B497-6590-0C4C-8939-85018B36AFED}" type="slidenum">
              <a:rPr lang="tr-TR" smtClean="0"/>
              <a:t>70</a:t>
            </a:fld>
            <a:endParaRPr lang="tr-TR"/>
          </a:p>
        </p:txBody>
      </p:sp>
      <p:pic>
        <p:nvPicPr>
          <p:cNvPr id="6" name="Resim 5" descr="çizim içeren bir resim&#10;&#10;Açıklama otomatik olarak oluşturuldu">
            <a:extLst>
              <a:ext uri="{FF2B5EF4-FFF2-40B4-BE49-F238E27FC236}">
                <a16:creationId xmlns:a16="http://schemas.microsoft.com/office/drawing/2014/main" id="{C63CC959-D52D-B646-9A17-6D8049C382F7}"/>
              </a:ext>
            </a:extLst>
          </p:cNvPr>
          <p:cNvPicPr>
            <a:picLocks noChangeAspect="1"/>
          </p:cNvPicPr>
          <p:nvPr/>
        </p:nvPicPr>
        <p:blipFill>
          <a:blip r:embed="rId2"/>
          <a:stretch>
            <a:fillRect/>
          </a:stretch>
        </p:blipFill>
        <p:spPr>
          <a:xfrm>
            <a:off x="8354926" y="1837982"/>
            <a:ext cx="3254547" cy="3254547"/>
          </a:xfrm>
          <a:prstGeom prst="rect">
            <a:avLst/>
          </a:prstGeom>
        </p:spPr>
      </p:pic>
    </p:spTree>
    <p:extLst>
      <p:ext uri="{BB962C8B-B14F-4D97-AF65-F5344CB8AC3E}">
        <p14:creationId xmlns:p14="http://schemas.microsoft.com/office/powerpoint/2010/main" val="1019320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94849-2968-4CCF-AFE2-757D5A338B61}"/>
              </a:ext>
            </a:extLst>
          </p:cNvPr>
          <p:cNvSpPr>
            <a:spLocks noGrp="1"/>
          </p:cNvSpPr>
          <p:nvPr>
            <p:ph type="title"/>
          </p:nvPr>
        </p:nvSpPr>
        <p:spPr>
          <a:xfrm>
            <a:off x="838200" y="365125"/>
            <a:ext cx="10515600" cy="784053"/>
          </a:xfrm>
        </p:spPr>
        <p:txBody>
          <a:bodyPr>
            <a:normAutofit fontScale="90000"/>
          </a:bodyPr>
          <a:lstStyle/>
          <a:p>
            <a:pPr algn="ctr"/>
            <a:r>
              <a:rPr lang="tr-TR" dirty="0"/>
              <a:t> </a:t>
            </a:r>
            <a:br>
              <a:rPr lang="tr-TR" dirty="0"/>
            </a:br>
            <a:r>
              <a:rPr lang="tr-TR" b="1" dirty="0">
                <a:solidFill>
                  <a:srgbClr val="FF0000"/>
                </a:solidFill>
              </a:rPr>
              <a:t>9. Nitelik Gerektirmeyen İşlerde Çalışanlar</a:t>
            </a:r>
            <a:r>
              <a:rPr lang="tr-TR" dirty="0"/>
              <a:t/>
            </a:r>
            <a:br>
              <a:rPr lang="tr-TR" dirty="0"/>
            </a:br>
            <a:endParaRPr lang="tr-TR" dirty="0"/>
          </a:p>
        </p:txBody>
      </p:sp>
      <p:sp>
        <p:nvSpPr>
          <p:cNvPr id="3" name="İçerik Yer Tutucusu 2">
            <a:extLst>
              <a:ext uri="{FF2B5EF4-FFF2-40B4-BE49-F238E27FC236}">
                <a16:creationId xmlns:a16="http://schemas.microsoft.com/office/drawing/2014/main" id="{4A9EA430-2F69-4EC1-B0B9-25A1279B5003}"/>
              </a:ext>
            </a:extLst>
          </p:cNvPr>
          <p:cNvSpPr>
            <a:spLocks noGrp="1"/>
          </p:cNvSpPr>
          <p:nvPr>
            <p:ph idx="1"/>
          </p:nvPr>
        </p:nvSpPr>
        <p:spPr>
          <a:xfrm>
            <a:off x="529281" y="1272746"/>
            <a:ext cx="7453184" cy="5108317"/>
          </a:xfrm>
        </p:spPr>
        <p:txBody>
          <a:bodyPr>
            <a:normAutofit fontScale="92500" lnSpcReduction="10000"/>
          </a:bodyPr>
          <a:lstStyle/>
          <a:p>
            <a:pPr marL="360000" lvl="1" indent="-360000">
              <a:spcBef>
                <a:spcPts val="1200"/>
              </a:spcBef>
              <a:buFont typeface="Wingdings" panose="05000000000000000000" pitchFamily="2" charset="2"/>
              <a:buChar char="ü"/>
            </a:pPr>
            <a:r>
              <a:rPr lang="tr-TR" dirty="0">
                <a:solidFill>
                  <a:srgbClr val="FF0000"/>
                </a:solidFill>
              </a:rPr>
              <a:t>Çöplerin toplanması </a:t>
            </a:r>
            <a:r>
              <a:rPr lang="tr-TR" dirty="0"/>
              <a:t>ve tasnif edilmesi; </a:t>
            </a:r>
          </a:p>
          <a:p>
            <a:pPr marL="360000" lvl="1" indent="-360000">
              <a:spcBef>
                <a:spcPts val="1200"/>
              </a:spcBef>
              <a:buFont typeface="Wingdings" panose="05000000000000000000" pitchFamily="2" charset="2"/>
              <a:buChar char="ü"/>
            </a:pPr>
            <a:r>
              <a:rPr lang="tr-TR" dirty="0">
                <a:solidFill>
                  <a:srgbClr val="FF0000"/>
                </a:solidFill>
              </a:rPr>
              <a:t>Sokak</a:t>
            </a:r>
            <a:r>
              <a:rPr lang="tr-TR" dirty="0"/>
              <a:t> ve benzeri yerlerin </a:t>
            </a:r>
            <a:r>
              <a:rPr lang="tr-TR" dirty="0">
                <a:solidFill>
                  <a:srgbClr val="FF0000"/>
                </a:solidFill>
              </a:rPr>
              <a:t>süpürülmesi</a:t>
            </a:r>
            <a:r>
              <a:rPr lang="tr-TR" dirty="0"/>
              <a:t>; </a:t>
            </a:r>
          </a:p>
          <a:p>
            <a:pPr marL="360000" lvl="1" indent="-360000">
              <a:spcBef>
                <a:spcPts val="1200"/>
              </a:spcBef>
              <a:buFont typeface="Wingdings" panose="05000000000000000000" pitchFamily="2" charset="2"/>
              <a:buChar char="ü"/>
            </a:pPr>
            <a:r>
              <a:rPr lang="tr-TR" dirty="0"/>
              <a:t>Çiftçilik, balıkçılık, avcılık veya tuzakla avcılık ile ilgili çeşitli </a:t>
            </a:r>
            <a:r>
              <a:rPr lang="tr-TR" dirty="0">
                <a:solidFill>
                  <a:srgbClr val="FF0000"/>
                </a:solidFill>
              </a:rPr>
              <a:t>basit görevlerin yapılması</a:t>
            </a:r>
            <a:r>
              <a:rPr lang="tr-TR" dirty="0"/>
              <a:t>; </a:t>
            </a:r>
          </a:p>
          <a:p>
            <a:pPr marL="360000" lvl="1" indent="-360000">
              <a:spcBef>
                <a:spcPts val="1200"/>
              </a:spcBef>
              <a:buFont typeface="Wingdings" panose="05000000000000000000" pitchFamily="2" charset="2"/>
              <a:buChar char="ü"/>
            </a:pPr>
            <a:r>
              <a:rPr lang="tr-TR" dirty="0"/>
              <a:t>Ürünlerin tasnifi dahil madencilik, inşaat ve imalat ile ilgili basit görevlerin yapılması; </a:t>
            </a:r>
          </a:p>
          <a:p>
            <a:pPr marL="360000" lvl="1" indent="-360000">
              <a:spcBef>
                <a:spcPts val="1200"/>
              </a:spcBef>
              <a:buFont typeface="Wingdings" panose="05000000000000000000" pitchFamily="2" charset="2"/>
              <a:buChar char="ü"/>
            </a:pPr>
            <a:r>
              <a:rPr lang="tr-TR" dirty="0">
                <a:solidFill>
                  <a:srgbClr val="FF0000"/>
                </a:solidFill>
              </a:rPr>
              <a:t>El ile ürünlerin paketlenmesi</a:t>
            </a:r>
            <a:r>
              <a:rPr lang="tr-TR" dirty="0"/>
              <a:t>, paketlerden çıkarılması ve raflara konulması; </a:t>
            </a:r>
          </a:p>
          <a:p>
            <a:pPr marL="360000" lvl="1" indent="-360000">
              <a:spcBef>
                <a:spcPts val="1200"/>
              </a:spcBef>
              <a:buFont typeface="Wingdings" panose="05000000000000000000" pitchFamily="2" charset="2"/>
              <a:buChar char="ü"/>
            </a:pPr>
            <a:r>
              <a:rPr lang="tr-TR" dirty="0"/>
              <a:t>Çeşitli sokak hizmetlerinin sağlanması; </a:t>
            </a:r>
          </a:p>
          <a:p>
            <a:pPr marL="360000" lvl="1" indent="-360000">
              <a:spcBef>
                <a:spcPts val="1200"/>
              </a:spcBef>
              <a:buFont typeface="Wingdings" panose="05000000000000000000" pitchFamily="2" charset="2"/>
              <a:buChar char="ü"/>
            </a:pPr>
            <a:r>
              <a:rPr lang="tr-TR" dirty="0"/>
              <a:t>Yolcu ve malların pedallı veya elle çekilen taşıtlarla taşınması; </a:t>
            </a:r>
          </a:p>
          <a:p>
            <a:pPr marL="360000" lvl="1" indent="-360000">
              <a:spcBef>
                <a:spcPts val="1200"/>
              </a:spcBef>
              <a:buFont typeface="Wingdings" panose="05000000000000000000" pitchFamily="2" charset="2"/>
              <a:buChar char="ü"/>
            </a:pPr>
            <a:r>
              <a:rPr lang="tr-TR" dirty="0"/>
              <a:t>Hayvanlar tarafından çekilen taşıtların veya makinelerin sürülmesi. </a:t>
            </a:r>
          </a:p>
          <a:p>
            <a:pPr marL="360000" lvl="1" indent="-360000">
              <a:spcBef>
                <a:spcPts val="1200"/>
              </a:spcBef>
              <a:buFont typeface="Wingdings" panose="05000000000000000000" pitchFamily="2" charset="2"/>
              <a:buChar char="ü"/>
            </a:pPr>
            <a:r>
              <a:rPr lang="tr-TR" dirty="0"/>
              <a:t>Diğer çalışanların denetlenmesi de kapsama dahil edilebilir.</a:t>
            </a:r>
          </a:p>
        </p:txBody>
      </p:sp>
      <p:sp>
        <p:nvSpPr>
          <p:cNvPr id="4" name="Slayt Numarası Yer Tutucusu 3">
            <a:extLst>
              <a:ext uri="{FF2B5EF4-FFF2-40B4-BE49-F238E27FC236}">
                <a16:creationId xmlns:a16="http://schemas.microsoft.com/office/drawing/2014/main" id="{0B88D575-36BD-4845-B11E-73B6DB4FA2C6}"/>
              </a:ext>
            </a:extLst>
          </p:cNvPr>
          <p:cNvSpPr>
            <a:spLocks noGrp="1"/>
          </p:cNvSpPr>
          <p:nvPr>
            <p:ph type="sldNum" sz="quarter" idx="12"/>
          </p:nvPr>
        </p:nvSpPr>
        <p:spPr/>
        <p:txBody>
          <a:bodyPr/>
          <a:lstStyle/>
          <a:p>
            <a:fld id="{6E07B497-6590-0C4C-8939-85018B36AFED}" type="slidenum">
              <a:rPr lang="tr-TR" smtClean="0"/>
              <a:t>71</a:t>
            </a:fld>
            <a:endParaRPr lang="tr-TR"/>
          </a:p>
        </p:txBody>
      </p:sp>
      <p:pic>
        <p:nvPicPr>
          <p:cNvPr id="6" name="Resim 5" descr="kamyon, açık hava, yol, bina içeren bir resim&#10;&#10;Açıklama otomatik olarak oluşturuldu">
            <a:extLst>
              <a:ext uri="{FF2B5EF4-FFF2-40B4-BE49-F238E27FC236}">
                <a16:creationId xmlns:a16="http://schemas.microsoft.com/office/drawing/2014/main" id="{2D7518A3-3C44-084F-9561-26CFAE7D62C7}"/>
              </a:ext>
            </a:extLst>
          </p:cNvPr>
          <p:cNvPicPr>
            <a:picLocks noChangeAspect="1"/>
          </p:cNvPicPr>
          <p:nvPr/>
        </p:nvPicPr>
        <p:blipFill>
          <a:blip r:embed="rId2"/>
          <a:stretch>
            <a:fillRect/>
          </a:stretch>
        </p:blipFill>
        <p:spPr>
          <a:xfrm>
            <a:off x="8176198" y="2286000"/>
            <a:ext cx="3665178" cy="2421924"/>
          </a:xfrm>
          <a:prstGeom prst="rect">
            <a:avLst/>
          </a:prstGeom>
        </p:spPr>
      </p:pic>
    </p:spTree>
    <p:extLst>
      <p:ext uri="{BB962C8B-B14F-4D97-AF65-F5344CB8AC3E}">
        <p14:creationId xmlns:p14="http://schemas.microsoft.com/office/powerpoint/2010/main" val="33181966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94849-2968-4CCF-AFE2-757D5A338B61}"/>
              </a:ext>
            </a:extLst>
          </p:cNvPr>
          <p:cNvSpPr>
            <a:spLocks noGrp="1"/>
          </p:cNvSpPr>
          <p:nvPr>
            <p:ph type="title"/>
          </p:nvPr>
        </p:nvSpPr>
        <p:spPr>
          <a:xfrm>
            <a:off x="838200" y="365125"/>
            <a:ext cx="10515600" cy="907621"/>
          </a:xfrm>
        </p:spPr>
        <p:txBody>
          <a:bodyPr>
            <a:normAutofit fontScale="90000"/>
          </a:bodyPr>
          <a:lstStyle/>
          <a:p>
            <a:r>
              <a:rPr lang="tr-TR" dirty="0"/>
              <a:t> </a:t>
            </a:r>
            <a:br>
              <a:rPr lang="tr-TR" dirty="0"/>
            </a:br>
            <a:r>
              <a:rPr lang="tr-TR" b="1" dirty="0">
                <a:solidFill>
                  <a:srgbClr val="FF0000"/>
                </a:solidFill>
              </a:rPr>
              <a:t>9. </a:t>
            </a:r>
            <a:r>
              <a:rPr lang="tr-TR" b="1" dirty="0" smtClean="0">
                <a:solidFill>
                  <a:srgbClr val="FF0000"/>
                </a:solidFill>
              </a:rPr>
              <a:t>Nitelik Gerektirmeyen İşlerde Çalışanlar</a:t>
            </a:r>
            <a:r>
              <a:rPr lang="tr-TR" dirty="0"/>
              <a:t/>
            </a:r>
            <a:br>
              <a:rPr lang="tr-TR" dirty="0"/>
            </a:br>
            <a:endParaRPr lang="tr-TR" dirty="0"/>
          </a:p>
        </p:txBody>
      </p:sp>
      <p:sp>
        <p:nvSpPr>
          <p:cNvPr id="3" name="İçerik Yer Tutucusu 2">
            <a:extLst>
              <a:ext uri="{FF2B5EF4-FFF2-40B4-BE49-F238E27FC236}">
                <a16:creationId xmlns:a16="http://schemas.microsoft.com/office/drawing/2014/main" id="{4A9EA430-2F69-4EC1-B0B9-25A1279B5003}"/>
              </a:ext>
            </a:extLst>
          </p:cNvPr>
          <p:cNvSpPr>
            <a:spLocks noGrp="1"/>
          </p:cNvSpPr>
          <p:nvPr>
            <p:ph idx="1"/>
          </p:nvPr>
        </p:nvSpPr>
        <p:spPr>
          <a:xfrm>
            <a:off x="838200" y="1544595"/>
            <a:ext cx="10905162" cy="4517158"/>
          </a:xfrm>
        </p:spPr>
        <p:txBody>
          <a:bodyPr>
            <a:normAutofit/>
          </a:bodyPr>
          <a:lstStyle/>
          <a:p>
            <a:pPr marL="720000" indent="-720000">
              <a:spcBef>
                <a:spcPts val="1800"/>
              </a:spcBef>
              <a:buFont typeface="+mj-lt"/>
              <a:buAutoNum type="arabicPeriod" startAt="91"/>
            </a:pPr>
            <a:r>
              <a:rPr lang="tr-TR" sz="2600" b="1" dirty="0" smtClean="0">
                <a:solidFill>
                  <a:schemeClr val="accent1">
                    <a:lumMod val="75000"/>
                  </a:schemeClr>
                </a:solidFill>
              </a:rPr>
              <a:t>Temizlikçiler </a:t>
            </a:r>
            <a:r>
              <a:rPr lang="tr-TR" sz="2600" b="1" dirty="0">
                <a:solidFill>
                  <a:schemeClr val="accent1">
                    <a:lumMod val="75000"/>
                  </a:schemeClr>
                </a:solidFill>
              </a:rPr>
              <a:t>ve yardımcılar</a:t>
            </a:r>
          </a:p>
          <a:p>
            <a:pPr marL="720000" indent="-720000">
              <a:spcBef>
                <a:spcPts val="1800"/>
              </a:spcBef>
              <a:buFont typeface="+mj-lt"/>
              <a:buAutoNum type="arabicPeriod" startAt="91"/>
            </a:pPr>
            <a:r>
              <a:rPr lang="tr-TR" sz="2600" b="1" dirty="0" smtClean="0">
                <a:solidFill>
                  <a:schemeClr val="accent1">
                    <a:lumMod val="75000"/>
                  </a:schemeClr>
                </a:solidFill>
              </a:rPr>
              <a:t>Tarım</a:t>
            </a:r>
            <a:r>
              <a:rPr lang="tr-TR" sz="2600" b="1" dirty="0">
                <a:solidFill>
                  <a:schemeClr val="accent1">
                    <a:lumMod val="75000"/>
                  </a:schemeClr>
                </a:solidFill>
              </a:rPr>
              <a:t>, ormancılık ve balıkçılık sektörlerinde nitelik gerektirmeyen işlerde çalışanlar </a:t>
            </a:r>
          </a:p>
          <a:p>
            <a:pPr marL="720000" indent="-720000">
              <a:spcBef>
                <a:spcPts val="1800"/>
              </a:spcBef>
              <a:buFont typeface="+mj-lt"/>
              <a:buAutoNum type="arabicPeriod" startAt="91"/>
            </a:pPr>
            <a:r>
              <a:rPr lang="tr-TR" sz="2600" b="1" dirty="0" smtClean="0">
                <a:solidFill>
                  <a:schemeClr val="accent1">
                    <a:lumMod val="75000"/>
                  </a:schemeClr>
                </a:solidFill>
              </a:rPr>
              <a:t>Madencilik</a:t>
            </a:r>
            <a:r>
              <a:rPr lang="tr-TR" sz="2600" b="1" dirty="0">
                <a:solidFill>
                  <a:schemeClr val="accent1">
                    <a:lumMod val="75000"/>
                  </a:schemeClr>
                </a:solidFill>
              </a:rPr>
              <a:t>, inşaat, imalat ve ulaştırma sektörlerinde nitelik gerektirmeyen işlerde çalışanlar</a:t>
            </a:r>
          </a:p>
          <a:p>
            <a:pPr marL="720000" indent="-720000">
              <a:spcBef>
                <a:spcPts val="1800"/>
              </a:spcBef>
              <a:buFont typeface="+mj-lt"/>
              <a:buAutoNum type="arabicPeriod" startAt="91"/>
            </a:pPr>
            <a:r>
              <a:rPr lang="tr-TR" sz="2600" b="1" dirty="0" smtClean="0">
                <a:solidFill>
                  <a:schemeClr val="accent1">
                    <a:lumMod val="75000"/>
                  </a:schemeClr>
                </a:solidFill>
              </a:rPr>
              <a:t>Yiyecek </a:t>
            </a:r>
            <a:r>
              <a:rPr lang="tr-TR" sz="2600" b="1" dirty="0">
                <a:solidFill>
                  <a:schemeClr val="accent1">
                    <a:lumMod val="75000"/>
                  </a:schemeClr>
                </a:solidFill>
              </a:rPr>
              <a:t>hazırlama yardımcıları</a:t>
            </a:r>
          </a:p>
          <a:p>
            <a:pPr marL="720000" indent="-720000">
              <a:spcBef>
                <a:spcPts val="1800"/>
              </a:spcBef>
              <a:buFont typeface="+mj-lt"/>
              <a:buAutoNum type="arabicPeriod" startAt="91"/>
            </a:pPr>
            <a:r>
              <a:rPr lang="tr-TR" sz="2600" b="1" dirty="0" smtClean="0">
                <a:solidFill>
                  <a:schemeClr val="accent1">
                    <a:lumMod val="75000"/>
                  </a:schemeClr>
                </a:solidFill>
              </a:rPr>
              <a:t>Cadde </a:t>
            </a:r>
            <a:r>
              <a:rPr lang="tr-TR" sz="2600" b="1" dirty="0">
                <a:solidFill>
                  <a:schemeClr val="accent1">
                    <a:lumMod val="75000"/>
                  </a:schemeClr>
                </a:solidFill>
              </a:rPr>
              <a:t>ve sokaklarda satış ve hizmet işlerinde çalışanlar</a:t>
            </a:r>
          </a:p>
          <a:p>
            <a:pPr marL="720000" indent="-720000">
              <a:spcBef>
                <a:spcPts val="1800"/>
              </a:spcBef>
              <a:buFont typeface="+mj-lt"/>
              <a:buAutoNum type="arabicPeriod" startAt="91"/>
            </a:pPr>
            <a:r>
              <a:rPr lang="tr-TR" sz="2600" b="1" dirty="0" smtClean="0">
                <a:solidFill>
                  <a:schemeClr val="accent1">
                    <a:lumMod val="75000"/>
                  </a:schemeClr>
                </a:solidFill>
              </a:rPr>
              <a:t>Çöpçüler</a:t>
            </a:r>
            <a:r>
              <a:rPr lang="tr-TR" sz="2600" b="1" dirty="0">
                <a:solidFill>
                  <a:schemeClr val="accent1">
                    <a:lumMod val="75000"/>
                  </a:schemeClr>
                </a:solidFill>
              </a:rPr>
              <a:t>, atık toplayıcılar ve diğer nitelik gerektirmeyen işlerde çalışanlar</a:t>
            </a:r>
          </a:p>
          <a:p>
            <a:pPr marL="0" indent="0" algn="just">
              <a:buNone/>
            </a:pPr>
            <a:endParaRPr lang="tr-TR" dirty="0"/>
          </a:p>
        </p:txBody>
      </p:sp>
      <p:sp>
        <p:nvSpPr>
          <p:cNvPr id="4" name="Slayt Numarası Yer Tutucusu 3">
            <a:extLst>
              <a:ext uri="{FF2B5EF4-FFF2-40B4-BE49-F238E27FC236}">
                <a16:creationId xmlns:a16="http://schemas.microsoft.com/office/drawing/2014/main" id="{0B88D575-36BD-4845-B11E-73B6DB4FA2C6}"/>
              </a:ext>
            </a:extLst>
          </p:cNvPr>
          <p:cNvSpPr>
            <a:spLocks noGrp="1"/>
          </p:cNvSpPr>
          <p:nvPr>
            <p:ph type="sldNum" sz="quarter" idx="12"/>
          </p:nvPr>
        </p:nvSpPr>
        <p:spPr/>
        <p:txBody>
          <a:bodyPr/>
          <a:lstStyle/>
          <a:p>
            <a:fld id="{6E07B497-6590-0C4C-8939-85018B36AFED}" type="slidenum">
              <a:rPr lang="tr-TR" smtClean="0"/>
              <a:t>72</a:t>
            </a:fld>
            <a:endParaRPr lang="tr-TR"/>
          </a:p>
        </p:txBody>
      </p:sp>
    </p:spTree>
    <p:extLst>
      <p:ext uri="{BB962C8B-B14F-4D97-AF65-F5344CB8AC3E}">
        <p14:creationId xmlns:p14="http://schemas.microsoft.com/office/powerpoint/2010/main" val="864034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A9EA430-2F69-4EC1-B0B9-25A1279B5003}"/>
              </a:ext>
            </a:extLst>
          </p:cNvPr>
          <p:cNvSpPr>
            <a:spLocks noGrp="1"/>
          </p:cNvSpPr>
          <p:nvPr>
            <p:ph idx="1"/>
          </p:nvPr>
        </p:nvSpPr>
        <p:spPr>
          <a:xfrm>
            <a:off x="963827" y="1421027"/>
            <a:ext cx="7215878" cy="3472249"/>
          </a:xfrm>
        </p:spPr>
        <p:txBody>
          <a:bodyPr>
            <a:normAutofit/>
          </a:bodyPr>
          <a:lstStyle/>
          <a:p>
            <a:pPr marL="720000" indent="-720000">
              <a:spcBef>
                <a:spcPts val="1800"/>
              </a:spcBef>
              <a:buFont typeface="+mj-lt"/>
              <a:buAutoNum type="arabicPeriod" startAt="911"/>
            </a:pPr>
            <a:r>
              <a:rPr lang="tr-TR" sz="2400" dirty="0" smtClean="0">
                <a:solidFill>
                  <a:schemeClr val="accent1"/>
                </a:solidFill>
              </a:rPr>
              <a:t>Ev</a:t>
            </a:r>
            <a:r>
              <a:rPr lang="tr-TR" sz="2400" dirty="0">
                <a:solidFill>
                  <a:schemeClr val="accent1"/>
                </a:solidFill>
              </a:rPr>
              <a:t>, otel ve bürolarda çalışan temizlikçiler ve yardımcılar</a:t>
            </a:r>
          </a:p>
          <a:p>
            <a:pPr marL="720000" indent="-720000">
              <a:spcBef>
                <a:spcPts val="1800"/>
              </a:spcBef>
              <a:buFont typeface="+mj-lt"/>
              <a:buAutoNum type="arabicPeriod" startAt="911"/>
            </a:pPr>
            <a:r>
              <a:rPr lang="tr-TR" sz="2400" dirty="0" smtClean="0">
                <a:solidFill>
                  <a:schemeClr val="accent1"/>
                </a:solidFill>
              </a:rPr>
              <a:t>Taşıt </a:t>
            </a:r>
            <a:r>
              <a:rPr lang="tr-TR" sz="2400" dirty="0">
                <a:solidFill>
                  <a:schemeClr val="accent1"/>
                </a:solidFill>
              </a:rPr>
              <a:t>ve pencere temizleme ile çamaşır yıkama ve diğer elle yapılan temizlik işlerinde çalışanlar</a:t>
            </a:r>
          </a:p>
          <a:p>
            <a:pPr marL="0" indent="0" algn="just">
              <a:buNone/>
            </a:pPr>
            <a:r>
              <a:rPr lang="tr-TR" sz="2400" i="1" dirty="0"/>
              <a:t>		</a:t>
            </a:r>
            <a:r>
              <a:rPr lang="tr-TR" sz="2000" i="1" dirty="0"/>
              <a:t>9121 Çamaşırcılar ve ütücüler (el ile) </a:t>
            </a:r>
          </a:p>
          <a:p>
            <a:pPr marL="0" indent="0" algn="just">
              <a:buNone/>
            </a:pPr>
            <a:r>
              <a:rPr lang="tr-TR" sz="2000" i="1" dirty="0"/>
              <a:t>		9122 Taşıt temizleyicileri </a:t>
            </a:r>
          </a:p>
          <a:p>
            <a:pPr marL="0" indent="0" algn="just">
              <a:buNone/>
            </a:pPr>
            <a:r>
              <a:rPr lang="tr-TR" sz="2000" i="1" dirty="0"/>
              <a:t>		9123 Pencere temizleyicileri </a:t>
            </a:r>
          </a:p>
          <a:p>
            <a:pPr marL="0" indent="0">
              <a:buNone/>
            </a:pPr>
            <a:endParaRPr lang="tr-TR" dirty="0"/>
          </a:p>
          <a:p>
            <a:pPr marL="0" indent="0" algn="just">
              <a:buNone/>
            </a:pPr>
            <a:endParaRPr lang="tr-TR" dirty="0"/>
          </a:p>
        </p:txBody>
      </p:sp>
      <p:sp>
        <p:nvSpPr>
          <p:cNvPr id="4" name="Slayt Numarası Yer Tutucusu 3">
            <a:extLst>
              <a:ext uri="{FF2B5EF4-FFF2-40B4-BE49-F238E27FC236}">
                <a16:creationId xmlns:a16="http://schemas.microsoft.com/office/drawing/2014/main" id="{0B88D575-36BD-4845-B11E-73B6DB4FA2C6}"/>
              </a:ext>
            </a:extLst>
          </p:cNvPr>
          <p:cNvSpPr>
            <a:spLocks noGrp="1"/>
          </p:cNvSpPr>
          <p:nvPr>
            <p:ph type="sldNum" sz="quarter" idx="12"/>
          </p:nvPr>
        </p:nvSpPr>
        <p:spPr/>
        <p:txBody>
          <a:bodyPr/>
          <a:lstStyle/>
          <a:p>
            <a:fld id="{6E07B497-6590-0C4C-8939-85018B36AFED}" type="slidenum">
              <a:rPr lang="tr-TR" smtClean="0"/>
              <a:t>73</a:t>
            </a:fld>
            <a:endParaRPr lang="tr-TR"/>
          </a:p>
        </p:txBody>
      </p:sp>
      <p:pic>
        <p:nvPicPr>
          <p:cNvPr id="5" name="Resim 4" descr="kişi, dik, adam, mutfak içeren bir resim&#10;&#10;Açıklama otomatik olarak oluşturuldu">
            <a:extLst>
              <a:ext uri="{FF2B5EF4-FFF2-40B4-BE49-F238E27FC236}">
                <a16:creationId xmlns:a16="http://schemas.microsoft.com/office/drawing/2014/main" id="{5F51649D-0B65-7B4B-9B6E-086AA3148E17}"/>
              </a:ext>
            </a:extLst>
          </p:cNvPr>
          <p:cNvPicPr>
            <a:picLocks noChangeAspect="1"/>
          </p:cNvPicPr>
          <p:nvPr/>
        </p:nvPicPr>
        <p:blipFill>
          <a:blip r:embed="rId2"/>
          <a:stretch>
            <a:fillRect/>
          </a:stretch>
        </p:blipFill>
        <p:spPr>
          <a:xfrm>
            <a:off x="8082348" y="365125"/>
            <a:ext cx="3799703" cy="2533135"/>
          </a:xfrm>
          <a:prstGeom prst="rect">
            <a:avLst/>
          </a:prstGeom>
        </p:spPr>
      </p:pic>
      <p:sp>
        <p:nvSpPr>
          <p:cNvPr id="6" name="Başlık 1">
            <a:extLst>
              <a:ext uri="{FF2B5EF4-FFF2-40B4-BE49-F238E27FC236}">
                <a16:creationId xmlns:a16="http://schemas.microsoft.com/office/drawing/2014/main" id="{20194849-2968-4CCF-AFE2-757D5A338B61}"/>
              </a:ext>
            </a:extLst>
          </p:cNvPr>
          <p:cNvSpPr>
            <a:spLocks noGrp="1"/>
          </p:cNvSpPr>
          <p:nvPr>
            <p:ph type="title"/>
          </p:nvPr>
        </p:nvSpPr>
        <p:spPr>
          <a:xfrm>
            <a:off x="838200" y="365125"/>
            <a:ext cx="10515600" cy="907621"/>
          </a:xfrm>
        </p:spPr>
        <p:txBody>
          <a:bodyPr>
            <a:normAutofit fontScale="90000"/>
          </a:bodyPr>
          <a:lstStyle/>
          <a:p>
            <a:r>
              <a:rPr lang="tr-TR" dirty="0"/>
              <a:t> </a:t>
            </a:r>
            <a:br>
              <a:rPr lang="tr-TR" dirty="0"/>
            </a:br>
            <a:r>
              <a:rPr lang="tr-TR" b="1" dirty="0" smtClean="0">
                <a:solidFill>
                  <a:srgbClr val="FF0000"/>
                </a:solidFill>
              </a:rPr>
              <a:t>91. Temizlikçiler ve Yardımcılar</a:t>
            </a:r>
            <a:r>
              <a:rPr lang="tr-TR" dirty="0"/>
              <a:t/>
            </a:r>
            <a:br>
              <a:rPr lang="tr-TR" dirty="0"/>
            </a:br>
            <a:endParaRPr lang="tr-TR" dirty="0"/>
          </a:p>
        </p:txBody>
      </p:sp>
    </p:spTree>
    <p:extLst>
      <p:ext uri="{BB962C8B-B14F-4D97-AF65-F5344CB8AC3E}">
        <p14:creationId xmlns:p14="http://schemas.microsoft.com/office/powerpoint/2010/main" val="2465652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A9EA430-2F69-4EC1-B0B9-25A1279B5003}"/>
              </a:ext>
            </a:extLst>
          </p:cNvPr>
          <p:cNvSpPr>
            <a:spLocks noGrp="1"/>
          </p:cNvSpPr>
          <p:nvPr>
            <p:ph idx="1"/>
          </p:nvPr>
        </p:nvSpPr>
        <p:spPr>
          <a:xfrm>
            <a:off x="838199" y="339046"/>
            <a:ext cx="10778837" cy="5905890"/>
          </a:xfrm>
        </p:spPr>
        <p:txBody>
          <a:bodyPr>
            <a:normAutofit/>
          </a:bodyPr>
          <a:lstStyle/>
          <a:p>
            <a:pPr marL="540000" indent="-540000">
              <a:spcBef>
                <a:spcPts val="1200"/>
              </a:spcBef>
              <a:buFont typeface="+mj-lt"/>
              <a:buAutoNum type="arabicPeriod" startAt="92"/>
            </a:pPr>
            <a:r>
              <a:rPr lang="tr-TR" sz="2400" b="1" dirty="0" smtClean="0">
                <a:solidFill>
                  <a:srgbClr val="FF0000"/>
                </a:solidFill>
              </a:rPr>
              <a:t>Tarım</a:t>
            </a:r>
            <a:r>
              <a:rPr lang="tr-TR" sz="2400" b="1" dirty="0">
                <a:solidFill>
                  <a:srgbClr val="FF0000"/>
                </a:solidFill>
              </a:rPr>
              <a:t>, ormancılık ve balıkçılık sektörlerinde nitelik gerektirmeyen işlerde çalışanlar </a:t>
            </a:r>
          </a:p>
          <a:p>
            <a:pPr marL="1800000" indent="-720000">
              <a:spcBef>
                <a:spcPts val="1200"/>
              </a:spcBef>
              <a:buFont typeface="+mj-lt"/>
              <a:buAutoNum type="arabicPeriod" startAt="921"/>
            </a:pPr>
            <a:r>
              <a:rPr lang="tr-TR" sz="2200" dirty="0" smtClean="0">
                <a:solidFill>
                  <a:schemeClr val="accent1"/>
                </a:solidFill>
              </a:rPr>
              <a:t>Tarım</a:t>
            </a:r>
            <a:r>
              <a:rPr lang="tr-TR" sz="2200" dirty="0">
                <a:solidFill>
                  <a:schemeClr val="accent1"/>
                </a:solidFill>
              </a:rPr>
              <a:t>, ormancılık ve balıkçılık sektörlerinde nitelik gerektirmeyen işlerde </a:t>
            </a:r>
            <a:r>
              <a:rPr lang="tr-TR" sz="2200" dirty="0" smtClean="0">
                <a:solidFill>
                  <a:schemeClr val="accent1"/>
                </a:solidFill>
              </a:rPr>
              <a:t>çalışanlar</a:t>
            </a:r>
          </a:p>
          <a:p>
            <a:pPr marL="1440000" indent="0">
              <a:spcBef>
                <a:spcPts val="1200"/>
              </a:spcBef>
              <a:buNone/>
            </a:pPr>
            <a:r>
              <a:rPr lang="tr-TR" sz="2000" i="1" dirty="0" smtClean="0"/>
              <a:t>		9216 Balıkçılık ve su ürünleri işlerinde nitelik gerektirmeyen işlerde çalışanlar</a:t>
            </a:r>
          </a:p>
          <a:p>
            <a:pPr marL="540000" indent="-540000">
              <a:spcBef>
                <a:spcPts val="1200"/>
              </a:spcBef>
              <a:buFont typeface="+mj-lt"/>
              <a:buAutoNum type="arabicPeriod" startAt="93"/>
            </a:pPr>
            <a:r>
              <a:rPr lang="tr-TR" sz="2400" b="1" dirty="0" smtClean="0">
                <a:solidFill>
                  <a:srgbClr val="FF0000"/>
                </a:solidFill>
              </a:rPr>
              <a:t>Madencilik</a:t>
            </a:r>
            <a:r>
              <a:rPr lang="tr-TR" sz="2400" b="1" dirty="0">
                <a:solidFill>
                  <a:srgbClr val="FF0000"/>
                </a:solidFill>
              </a:rPr>
              <a:t>, inşaat, imalat ve ulaştırma sektörlerinde nitelik gerektirmeyen işlerde çalışanlar</a:t>
            </a:r>
          </a:p>
          <a:p>
            <a:pPr marL="1800000" indent="-720000">
              <a:buFont typeface="+mj-lt"/>
              <a:buAutoNum type="arabicPeriod" startAt="931"/>
            </a:pPr>
            <a:r>
              <a:rPr lang="tr-TR" sz="2200" dirty="0">
                <a:solidFill>
                  <a:schemeClr val="accent1"/>
                </a:solidFill>
              </a:rPr>
              <a:t>	</a:t>
            </a:r>
            <a:r>
              <a:rPr lang="tr-TR" sz="2200" dirty="0" smtClean="0">
                <a:solidFill>
                  <a:schemeClr val="accent1"/>
                </a:solidFill>
              </a:rPr>
              <a:t>Madencilik </a:t>
            </a:r>
            <a:r>
              <a:rPr lang="tr-TR" sz="2200" dirty="0">
                <a:solidFill>
                  <a:schemeClr val="accent1"/>
                </a:solidFill>
              </a:rPr>
              <a:t>ve inşaat sektörlerinde nitelik gerektirmeyen işlerde çalışanlar </a:t>
            </a:r>
          </a:p>
          <a:p>
            <a:pPr marL="1800000" indent="-720000">
              <a:buFont typeface="+mj-lt"/>
              <a:buAutoNum type="arabicPeriod" startAt="931"/>
            </a:pPr>
            <a:r>
              <a:rPr lang="tr-TR" sz="2200" dirty="0">
                <a:solidFill>
                  <a:schemeClr val="accent1"/>
                </a:solidFill>
              </a:rPr>
              <a:t>	İmalat sektöründe nitelik gerektirmeyen işlerde çalışanlar</a:t>
            </a:r>
          </a:p>
          <a:p>
            <a:pPr marL="0" indent="0">
              <a:buNone/>
            </a:pPr>
            <a:r>
              <a:rPr lang="tr-TR" sz="2000" i="1" dirty="0"/>
              <a:t>		</a:t>
            </a:r>
            <a:r>
              <a:rPr lang="tr-TR" sz="2000" i="1" dirty="0" smtClean="0"/>
              <a:t>	9321 </a:t>
            </a:r>
            <a:r>
              <a:rPr lang="tr-TR" sz="2000" i="1" dirty="0"/>
              <a:t>Elle paketleme işlerinde çalışanlar</a:t>
            </a:r>
          </a:p>
          <a:p>
            <a:pPr marL="1800000" indent="-720000">
              <a:spcBef>
                <a:spcPts val="1200"/>
              </a:spcBef>
              <a:buFont typeface="+mj-lt"/>
              <a:buAutoNum type="arabicPeriod" startAt="933"/>
            </a:pPr>
            <a:r>
              <a:rPr lang="tr-TR" sz="2200" dirty="0">
                <a:solidFill>
                  <a:schemeClr val="accent1"/>
                </a:solidFill>
              </a:rPr>
              <a:t>	</a:t>
            </a:r>
            <a:r>
              <a:rPr lang="tr-TR" sz="2200" dirty="0" smtClean="0">
                <a:solidFill>
                  <a:schemeClr val="accent1"/>
                </a:solidFill>
              </a:rPr>
              <a:t>Ulaştırma </a:t>
            </a:r>
            <a:r>
              <a:rPr lang="tr-TR" sz="2200" dirty="0">
                <a:solidFill>
                  <a:schemeClr val="accent1"/>
                </a:solidFill>
              </a:rPr>
              <a:t>ve depolama sektörlerinde nitelik gerektirmeyen işlerde çalışanlar</a:t>
            </a:r>
          </a:p>
          <a:p>
            <a:pPr marL="0" indent="0">
              <a:buNone/>
            </a:pPr>
            <a:r>
              <a:rPr lang="tr-TR" sz="2000" i="1" dirty="0"/>
              <a:t>		</a:t>
            </a:r>
            <a:r>
              <a:rPr lang="tr-TR" sz="2000" i="1" dirty="0" smtClean="0"/>
              <a:t>	9331 </a:t>
            </a:r>
            <a:r>
              <a:rPr lang="tr-TR" sz="2000" i="1" dirty="0"/>
              <a:t>El ve pedal ile sürülen taşıtların sürücüleri</a:t>
            </a:r>
          </a:p>
          <a:p>
            <a:pPr marL="0" indent="0">
              <a:buNone/>
            </a:pPr>
            <a:r>
              <a:rPr lang="tr-TR" sz="2000" i="1" dirty="0"/>
              <a:t>		</a:t>
            </a:r>
            <a:r>
              <a:rPr lang="tr-TR" sz="2000" i="1" dirty="0" smtClean="0"/>
              <a:t>	9332 </a:t>
            </a:r>
            <a:r>
              <a:rPr lang="tr-TR" sz="2000" i="1" dirty="0"/>
              <a:t>Hayvanlar tarafından çekilen taşıtların ve makinelerin sürücüleri</a:t>
            </a:r>
            <a:endParaRPr lang="tr-TR" sz="1800" i="1" dirty="0"/>
          </a:p>
          <a:p>
            <a:pPr marL="0" indent="0" algn="just">
              <a:buNone/>
            </a:pPr>
            <a:endParaRPr lang="tr-TR" sz="2000" dirty="0">
              <a:solidFill>
                <a:schemeClr val="accent1"/>
              </a:solidFill>
            </a:endParaRPr>
          </a:p>
          <a:p>
            <a:pPr marL="0" indent="0" algn="just">
              <a:buNone/>
            </a:pPr>
            <a:endParaRPr lang="tr-TR" sz="2200" i="1" dirty="0"/>
          </a:p>
          <a:p>
            <a:pPr marL="0" indent="0" algn="just">
              <a:buNone/>
            </a:pPr>
            <a:endParaRPr lang="tr-TR" dirty="0"/>
          </a:p>
        </p:txBody>
      </p:sp>
      <p:sp>
        <p:nvSpPr>
          <p:cNvPr id="4" name="Slayt Numarası Yer Tutucusu 3">
            <a:extLst>
              <a:ext uri="{FF2B5EF4-FFF2-40B4-BE49-F238E27FC236}">
                <a16:creationId xmlns:a16="http://schemas.microsoft.com/office/drawing/2014/main" id="{0B88D575-36BD-4845-B11E-73B6DB4FA2C6}"/>
              </a:ext>
            </a:extLst>
          </p:cNvPr>
          <p:cNvSpPr>
            <a:spLocks noGrp="1"/>
          </p:cNvSpPr>
          <p:nvPr>
            <p:ph type="sldNum" sz="quarter" idx="12"/>
          </p:nvPr>
        </p:nvSpPr>
        <p:spPr/>
        <p:txBody>
          <a:bodyPr/>
          <a:lstStyle/>
          <a:p>
            <a:fld id="{6E07B497-6590-0C4C-8939-85018B36AFED}" type="slidenum">
              <a:rPr lang="tr-TR" smtClean="0"/>
              <a:t>74</a:t>
            </a:fld>
            <a:endParaRPr lang="tr-TR"/>
          </a:p>
        </p:txBody>
      </p:sp>
    </p:spTree>
    <p:extLst>
      <p:ext uri="{BB962C8B-B14F-4D97-AF65-F5344CB8AC3E}">
        <p14:creationId xmlns:p14="http://schemas.microsoft.com/office/powerpoint/2010/main" val="4667157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A9EA430-2F69-4EC1-B0B9-25A1279B5003}"/>
              </a:ext>
            </a:extLst>
          </p:cNvPr>
          <p:cNvSpPr>
            <a:spLocks noGrp="1"/>
          </p:cNvSpPr>
          <p:nvPr>
            <p:ph idx="1"/>
          </p:nvPr>
        </p:nvSpPr>
        <p:spPr>
          <a:xfrm>
            <a:off x="831274" y="644236"/>
            <a:ext cx="10650682" cy="5486400"/>
          </a:xfrm>
        </p:spPr>
        <p:txBody>
          <a:bodyPr>
            <a:normAutofit fontScale="92500" lnSpcReduction="10000"/>
          </a:bodyPr>
          <a:lstStyle/>
          <a:p>
            <a:pPr marL="720000" indent="-720000">
              <a:spcBef>
                <a:spcPts val="1200"/>
              </a:spcBef>
              <a:buNone/>
            </a:pPr>
            <a:r>
              <a:rPr lang="tr-TR" b="1" dirty="0">
                <a:solidFill>
                  <a:srgbClr val="FF0000"/>
                </a:solidFill>
              </a:rPr>
              <a:t>94 	Yiyecek hazırlama yardımcıları</a:t>
            </a:r>
          </a:p>
          <a:p>
            <a:pPr marL="0" indent="0">
              <a:buNone/>
            </a:pPr>
            <a:r>
              <a:rPr lang="tr-TR" sz="2400" dirty="0"/>
              <a:t>	</a:t>
            </a:r>
            <a:r>
              <a:rPr lang="tr-TR" sz="2400" dirty="0">
                <a:solidFill>
                  <a:schemeClr val="accent1"/>
                </a:solidFill>
              </a:rPr>
              <a:t>941 	Yiyecek hazırlama yardımcıları</a:t>
            </a:r>
          </a:p>
          <a:p>
            <a:pPr marL="0" indent="0">
              <a:buNone/>
            </a:pPr>
            <a:r>
              <a:rPr lang="tr-TR" sz="2200" i="1" dirty="0"/>
              <a:t>		9411 </a:t>
            </a:r>
            <a:r>
              <a:rPr lang="tr-TR" sz="2200" i="1" dirty="0" err="1"/>
              <a:t>Fast</a:t>
            </a:r>
            <a:r>
              <a:rPr lang="tr-TR" sz="2200" i="1" dirty="0"/>
              <a:t> </a:t>
            </a:r>
            <a:r>
              <a:rPr lang="tr-TR" sz="2200" i="1" dirty="0" err="1"/>
              <a:t>food</a:t>
            </a:r>
            <a:r>
              <a:rPr lang="tr-TR" sz="2200" i="1" dirty="0"/>
              <a:t> hazırlayıcıları</a:t>
            </a:r>
          </a:p>
          <a:p>
            <a:pPr marL="0" indent="0">
              <a:buNone/>
            </a:pPr>
            <a:r>
              <a:rPr lang="tr-TR" sz="2200" i="1" dirty="0"/>
              <a:t>		9412 Mutfak yardımcıları</a:t>
            </a:r>
          </a:p>
          <a:p>
            <a:pPr marL="720000" indent="-720000">
              <a:spcBef>
                <a:spcPts val="600"/>
              </a:spcBef>
              <a:buNone/>
            </a:pPr>
            <a:r>
              <a:rPr lang="tr-TR" b="1" dirty="0">
                <a:solidFill>
                  <a:srgbClr val="FF0000"/>
                </a:solidFill>
              </a:rPr>
              <a:t>95 	Cadde ve sokaklarda satış ve hizmet işlerinde çalışanlar</a:t>
            </a:r>
          </a:p>
          <a:p>
            <a:pPr marL="0" indent="0">
              <a:buNone/>
            </a:pPr>
            <a:r>
              <a:rPr lang="tr-TR" sz="2400" dirty="0">
                <a:solidFill>
                  <a:schemeClr val="accent1"/>
                </a:solidFill>
              </a:rPr>
              <a:t>	951 	Cadde ve sokaklarda hizmet işlerinde çalışanlar</a:t>
            </a:r>
          </a:p>
          <a:p>
            <a:pPr marL="0" indent="0">
              <a:buNone/>
            </a:pPr>
            <a:r>
              <a:rPr lang="tr-TR" sz="2400" dirty="0">
                <a:solidFill>
                  <a:schemeClr val="accent1"/>
                </a:solidFill>
              </a:rPr>
              <a:t>	952 	Sokak satıcıları (gıda hariç)</a:t>
            </a:r>
          </a:p>
          <a:p>
            <a:pPr marL="720000" indent="-720000">
              <a:spcBef>
                <a:spcPts val="1200"/>
              </a:spcBef>
              <a:buNone/>
            </a:pPr>
            <a:r>
              <a:rPr lang="tr-TR" b="1" dirty="0">
                <a:solidFill>
                  <a:srgbClr val="FF0000"/>
                </a:solidFill>
              </a:rPr>
              <a:t>96 	Çöpçüler, atık toplayıcılar ve diğer nitelik gerektirmeyen işlerde çalışanlar</a:t>
            </a:r>
            <a:endParaRPr lang="tr-TR" i="1" dirty="0">
              <a:solidFill>
                <a:srgbClr val="FF0000"/>
              </a:solidFill>
            </a:endParaRPr>
          </a:p>
          <a:p>
            <a:pPr marL="0" indent="0">
              <a:buNone/>
            </a:pPr>
            <a:r>
              <a:rPr lang="tr-TR" sz="2400" dirty="0">
                <a:solidFill>
                  <a:schemeClr val="accent1"/>
                </a:solidFill>
              </a:rPr>
              <a:t>	961 	Çöpçüler ve atık toplayıcılar</a:t>
            </a:r>
          </a:p>
          <a:p>
            <a:pPr marL="0" indent="0">
              <a:buNone/>
            </a:pPr>
            <a:r>
              <a:rPr lang="tr-TR" sz="2400" i="1" dirty="0"/>
              <a:t>		</a:t>
            </a:r>
            <a:r>
              <a:rPr lang="tr-TR" sz="2200" i="1" dirty="0"/>
              <a:t>9613 Sokak, park ve benzeri halka açık yerleri süpürenler ve ilgili işçiler</a:t>
            </a:r>
            <a:endParaRPr lang="tr-TR" sz="2200" i="1" dirty="0">
              <a:solidFill>
                <a:schemeClr val="accent1"/>
              </a:solidFill>
            </a:endParaRPr>
          </a:p>
          <a:p>
            <a:pPr marL="0" indent="0">
              <a:buNone/>
            </a:pPr>
            <a:r>
              <a:rPr lang="tr-TR" sz="2400" dirty="0">
                <a:solidFill>
                  <a:schemeClr val="accent1"/>
                </a:solidFill>
              </a:rPr>
              <a:t>	962 	Diğer nitelik gerektirmeyen işlerde çalışanlar</a:t>
            </a:r>
          </a:p>
          <a:p>
            <a:pPr marL="0" indent="0">
              <a:buNone/>
            </a:pPr>
            <a:r>
              <a:rPr lang="tr-TR" sz="2200" i="1" dirty="0"/>
              <a:t>		9621 Kuryeler, paket dağıtıcıları ve bavul taşıyıcıları</a:t>
            </a:r>
          </a:p>
          <a:p>
            <a:pPr marL="0" indent="0">
              <a:buNone/>
            </a:pPr>
            <a:r>
              <a:rPr lang="tr-TR" sz="2200" i="1" dirty="0"/>
              <a:t>		9623 Sayaç okuyucular ve otomatik satış yapan makinelerden para toplayanlar</a:t>
            </a:r>
          </a:p>
          <a:p>
            <a:pPr marL="0" indent="0">
              <a:buNone/>
            </a:pPr>
            <a:endParaRPr lang="tr-TR" sz="2200" dirty="0">
              <a:solidFill>
                <a:schemeClr val="accent1"/>
              </a:solidFill>
            </a:endParaRPr>
          </a:p>
          <a:p>
            <a:pPr marL="0" indent="0" algn="just">
              <a:buNone/>
            </a:pPr>
            <a:endParaRPr lang="tr-TR" dirty="0"/>
          </a:p>
        </p:txBody>
      </p:sp>
      <p:sp>
        <p:nvSpPr>
          <p:cNvPr id="4" name="Slayt Numarası Yer Tutucusu 3">
            <a:extLst>
              <a:ext uri="{FF2B5EF4-FFF2-40B4-BE49-F238E27FC236}">
                <a16:creationId xmlns:a16="http://schemas.microsoft.com/office/drawing/2014/main" id="{0B88D575-36BD-4845-B11E-73B6DB4FA2C6}"/>
              </a:ext>
            </a:extLst>
          </p:cNvPr>
          <p:cNvSpPr>
            <a:spLocks noGrp="1"/>
          </p:cNvSpPr>
          <p:nvPr>
            <p:ph type="sldNum" sz="quarter" idx="12"/>
          </p:nvPr>
        </p:nvSpPr>
        <p:spPr/>
        <p:txBody>
          <a:bodyPr/>
          <a:lstStyle/>
          <a:p>
            <a:fld id="{6E07B497-6590-0C4C-8939-85018B36AFED}" type="slidenum">
              <a:rPr lang="tr-TR" smtClean="0"/>
              <a:t>75</a:t>
            </a:fld>
            <a:endParaRPr lang="tr-TR"/>
          </a:p>
        </p:txBody>
      </p:sp>
    </p:spTree>
    <p:extLst>
      <p:ext uri="{BB962C8B-B14F-4D97-AF65-F5344CB8AC3E}">
        <p14:creationId xmlns:p14="http://schemas.microsoft.com/office/powerpoint/2010/main" val="2567433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p:txBody>
          <a:bodyPr>
            <a:normAutofit/>
          </a:bodyPr>
          <a:lstStyle/>
          <a:p>
            <a:r>
              <a:rPr lang="tr-TR" sz="4000" b="1" dirty="0" smtClean="0">
                <a:solidFill>
                  <a:srgbClr val="FF0000"/>
                </a:solidFill>
                <a:latin typeface="Arial Black" panose="020B0A04020102020204" pitchFamily="34" charset="0"/>
              </a:rPr>
              <a:t>Türk </a:t>
            </a:r>
            <a:r>
              <a:rPr lang="tr-TR" sz="4000" b="1" dirty="0">
                <a:solidFill>
                  <a:srgbClr val="FF0000"/>
                </a:solidFill>
                <a:latin typeface="Arial Black" panose="020B0A04020102020204" pitchFamily="34" charset="0"/>
              </a:rPr>
              <a:t>Meslekler Sözlüğü</a:t>
            </a: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838200" y="1825625"/>
            <a:ext cx="6291649" cy="4351338"/>
          </a:xfrm>
        </p:spPr>
        <p:txBody>
          <a:bodyPr/>
          <a:lstStyle/>
          <a:p>
            <a:pPr marL="0" indent="0">
              <a:spcBef>
                <a:spcPts val="1200"/>
              </a:spcBef>
              <a:spcAft>
                <a:spcPts val="600"/>
              </a:spcAft>
              <a:buNone/>
            </a:pPr>
            <a:r>
              <a:rPr lang="tr-TR" dirty="0"/>
              <a:t>Türkiye İş </a:t>
            </a:r>
            <a:r>
              <a:rPr lang="tr-TR" dirty="0" smtClean="0"/>
              <a:t>Kurumu tarafından Uluslararası </a:t>
            </a:r>
            <a:r>
              <a:rPr lang="tr-TR" dirty="0"/>
              <a:t>Çalışma Örgütünün ISCO-88 Uluslararası Standart Meslek Sınıflandırma Sistemi esaslarına göre </a:t>
            </a:r>
            <a:r>
              <a:rPr lang="tr-TR" dirty="0" smtClean="0"/>
              <a:t>hazırlanmıştır.</a:t>
            </a:r>
          </a:p>
          <a:p>
            <a:pPr marL="0" indent="0">
              <a:spcBef>
                <a:spcPts val="1200"/>
              </a:spcBef>
              <a:spcAft>
                <a:spcPts val="600"/>
              </a:spcAft>
              <a:buNone/>
            </a:pPr>
            <a:r>
              <a:rPr lang="tr-TR" dirty="0" smtClean="0"/>
              <a:t>Meslek </a:t>
            </a:r>
            <a:r>
              <a:rPr lang="tr-TR" dirty="0"/>
              <a:t>sınıflandırma sistemi içinde yer alan </a:t>
            </a:r>
            <a:r>
              <a:rPr lang="tr-TR" b="1" dirty="0"/>
              <a:t>meslek unvanlarını, </a:t>
            </a:r>
            <a:r>
              <a:rPr lang="tr-TR" b="1" dirty="0" smtClean="0"/>
              <a:t>özet </a:t>
            </a:r>
            <a:r>
              <a:rPr lang="tr-TR" b="1" dirty="0"/>
              <a:t>meslek tanımlarını ve meslek kodlarını</a:t>
            </a:r>
            <a:r>
              <a:rPr lang="tr-TR" dirty="0"/>
              <a:t> kapsayan bir sözlüktür. </a:t>
            </a:r>
          </a:p>
        </p:txBody>
      </p:sp>
      <p:sp>
        <p:nvSpPr>
          <p:cNvPr id="4" name="Slayt Numarası Yer Tutucusu 3">
            <a:extLst>
              <a:ext uri="{FF2B5EF4-FFF2-40B4-BE49-F238E27FC236}">
                <a16:creationId xmlns:a16="http://schemas.microsoft.com/office/drawing/2014/main" id="{7CBD5105-5A30-834A-8CCB-15C333465E2C}"/>
              </a:ext>
            </a:extLst>
          </p:cNvPr>
          <p:cNvSpPr>
            <a:spLocks noGrp="1"/>
          </p:cNvSpPr>
          <p:nvPr>
            <p:ph type="sldNum" sz="quarter" idx="12"/>
          </p:nvPr>
        </p:nvSpPr>
        <p:spPr/>
        <p:txBody>
          <a:bodyPr/>
          <a:lstStyle/>
          <a:p>
            <a:fld id="{6E07B497-6590-0C4C-8939-85018B36AFED}" type="slidenum">
              <a:rPr lang="tr-TR" smtClean="0"/>
              <a:t>76</a:t>
            </a:fld>
            <a:endParaRPr lang="tr-TR"/>
          </a:p>
        </p:txBody>
      </p:sp>
      <p:pic>
        <p:nvPicPr>
          <p:cNvPr id="6" name="Resim 5">
            <a:extLst>
              <a:ext uri="{FF2B5EF4-FFF2-40B4-BE49-F238E27FC236}">
                <a16:creationId xmlns:a16="http://schemas.microsoft.com/office/drawing/2014/main" id="{928BA158-877A-8A4A-86FB-D552F41BF8B8}"/>
              </a:ext>
            </a:extLst>
          </p:cNvPr>
          <p:cNvPicPr>
            <a:picLocks noChangeAspect="1"/>
          </p:cNvPicPr>
          <p:nvPr/>
        </p:nvPicPr>
        <p:blipFill>
          <a:blip r:embed="rId2"/>
          <a:stretch>
            <a:fillRect/>
          </a:stretch>
        </p:blipFill>
        <p:spPr>
          <a:xfrm>
            <a:off x="7525608" y="2393950"/>
            <a:ext cx="3937000" cy="2070100"/>
          </a:xfrm>
          <a:prstGeom prst="rect">
            <a:avLst/>
          </a:prstGeom>
        </p:spPr>
      </p:pic>
    </p:spTree>
    <p:extLst>
      <p:ext uri="{BB962C8B-B14F-4D97-AF65-F5344CB8AC3E}">
        <p14:creationId xmlns:p14="http://schemas.microsoft.com/office/powerpoint/2010/main" val="487535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a:xfrm>
            <a:off x="838200" y="365126"/>
            <a:ext cx="10515600" cy="957048"/>
          </a:xfrm>
        </p:spPr>
        <p:txBody>
          <a:bodyPr>
            <a:normAutofit/>
          </a:bodyPr>
          <a:lstStyle/>
          <a:p>
            <a:r>
              <a:rPr lang="tr-TR" sz="4000" b="1" dirty="0" smtClean="0">
                <a:solidFill>
                  <a:srgbClr val="FF0000"/>
                </a:solidFill>
              </a:rPr>
              <a:t>Türk </a:t>
            </a:r>
            <a:r>
              <a:rPr lang="tr-TR" sz="4000" b="1" dirty="0">
                <a:solidFill>
                  <a:srgbClr val="FF0000"/>
                </a:solidFill>
              </a:rPr>
              <a:t>Meslekler Sözlüğü</a:t>
            </a: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838200" y="1445741"/>
            <a:ext cx="10515600" cy="4731222"/>
          </a:xfrm>
        </p:spPr>
        <p:txBody>
          <a:bodyPr>
            <a:normAutofit/>
          </a:bodyPr>
          <a:lstStyle/>
          <a:p>
            <a:pPr marL="0" indent="0">
              <a:spcBef>
                <a:spcPts val="1200"/>
              </a:spcBef>
              <a:spcAft>
                <a:spcPts val="600"/>
              </a:spcAft>
              <a:buNone/>
            </a:pPr>
            <a:r>
              <a:rPr lang="tr-TR" sz="2000" b="1" dirty="0"/>
              <a:t>D</a:t>
            </a:r>
            <a:r>
              <a:rPr lang="tr-TR" sz="2000" b="1" dirty="0" smtClean="0"/>
              <a:t>okuz </a:t>
            </a:r>
            <a:r>
              <a:rPr lang="tr-TR" sz="2000" b="1" dirty="0"/>
              <a:t>ana grupta </a:t>
            </a:r>
            <a:r>
              <a:rPr lang="tr-TR" sz="2000" dirty="0" smtClean="0">
                <a:solidFill>
                  <a:srgbClr val="FF0000"/>
                </a:solidFill>
              </a:rPr>
              <a:t>2567 </a:t>
            </a:r>
            <a:r>
              <a:rPr lang="tr-TR" sz="2000" dirty="0">
                <a:solidFill>
                  <a:srgbClr val="FF0000"/>
                </a:solidFill>
              </a:rPr>
              <a:t>meslek kod ve tanımı </a:t>
            </a:r>
            <a:r>
              <a:rPr lang="tr-TR" sz="2000" dirty="0"/>
              <a:t>yer </a:t>
            </a:r>
            <a:r>
              <a:rPr lang="tr-TR" sz="2000" dirty="0" smtClean="0"/>
              <a:t>almaktadır</a:t>
            </a:r>
            <a:r>
              <a:rPr lang="tr-TR" sz="2000" dirty="0"/>
              <a:t> </a:t>
            </a:r>
            <a:r>
              <a:rPr lang="tr-TR" sz="2000" dirty="0" smtClean="0"/>
              <a:t>(İŞKUR</a:t>
            </a:r>
            <a:r>
              <a:rPr lang="tr-TR" sz="2000" dirty="0"/>
              <a:t>, 2016) </a:t>
            </a:r>
            <a:r>
              <a:rPr lang="tr-TR" sz="2000" dirty="0" smtClean="0"/>
              <a:t>.</a:t>
            </a:r>
            <a:endParaRPr lang="tr-TR" sz="2000" dirty="0"/>
          </a:p>
          <a:p>
            <a:pPr marL="0" indent="0">
              <a:spcBef>
                <a:spcPts val="1200"/>
              </a:spcBef>
              <a:spcAft>
                <a:spcPts val="600"/>
              </a:spcAft>
              <a:buNone/>
            </a:pPr>
            <a:r>
              <a:rPr lang="tr-TR" sz="2000" dirty="0" smtClean="0"/>
              <a:t>Gruplandırma </a:t>
            </a:r>
            <a:r>
              <a:rPr lang="tr-TR" sz="2000" dirty="0"/>
              <a:t>ve kodlama yapıldıktan sonra meslekler </a:t>
            </a:r>
            <a:r>
              <a:rPr lang="tr-TR" sz="2000" dirty="0">
                <a:solidFill>
                  <a:srgbClr val="FF0000"/>
                </a:solidFill>
              </a:rPr>
              <a:t>altılı kod yapısı </a:t>
            </a:r>
            <a:r>
              <a:rPr lang="tr-TR" sz="2000" dirty="0"/>
              <a:t>ile gösterilmiştir. </a:t>
            </a:r>
            <a:endParaRPr lang="tr-TR" sz="2000" dirty="0" smtClean="0"/>
          </a:p>
          <a:p>
            <a:pPr marL="0" indent="0">
              <a:spcBef>
                <a:spcPts val="1200"/>
              </a:spcBef>
              <a:spcAft>
                <a:spcPts val="600"/>
              </a:spcAft>
              <a:buNone/>
            </a:pPr>
            <a:r>
              <a:rPr lang="tr-TR" sz="2000" dirty="0" smtClean="0"/>
              <a:t>İlk </a:t>
            </a:r>
            <a:r>
              <a:rPr lang="tr-TR" sz="2000" dirty="0"/>
              <a:t>dört rakam mesleğin ait olduğu grupları, altılı rakam ise mesleği tanımlamaktadır</a:t>
            </a:r>
            <a:r>
              <a:rPr lang="tr-TR" sz="2000" dirty="0" smtClean="0"/>
              <a:t>.</a:t>
            </a:r>
            <a:endParaRPr lang="tr-TR" sz="2000" dirty="0"/>
          </a:p>
        </p:txBody>
      </p:sp>
      <p:sp>
        <p:nvSpPr>
          <p:cNvPr id="4" name="Slayt Numarası Yer Tutucusu 3">
            <a:extLst>
              <a:ext uri="{FF2B5EF4-FFF2-40B4-BE49-F238E27FC236}">
                <a16:creationId xmlns:a16="http://schemas.microsoft.com/office/drawing/2014/main" id="{7CBD5105-5A30-834A-8CCB-15C333465E2C}"/>
              </a:ext>
            </a:extLst>
          </p:cNvPr>
          <p:cNvSpPr>
            <a:spLocks noGrp="1"/>
          </p:cNvSpPr>
          <p:nvPr>
            <p:ph type="sldNum" sz="quarter" idx="12"/>
          </p:nvPr>
        </p:nvSpPr>
        <p:spPr/>
        <p:txBody>
          <a:bodyPr/>
          <a:lstStyle/>
          <a:p>
            <a:fld id="{6E07B497-6590-0C4C-8939-85018B36AFED}" type="slidenum">
              <a:rPr lang="tr-TR" smtClean="0"/>
              <a:t>77</a:t>
            </a:fld>
            <a:endParaRPr lang="tr-TR"/>
          </a:p>
        </p:txBody>
      </p:sp>
    </p:spTree>
    <p:extLst>
      <p:ext uri="{BB962C8B-B14F-4D97-AF65-F5344CB8AC3E}">
        <p14:creationId xmlns:p14="http://schemas.microsoft.com/office/powerpoint/2010/main" val="27251647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32334"/>
          </a:xfrm>
        </p:spPr>
        <p:txBody>
          <a:bodyPr/>
          <a:lstStyle/>
          <a:p>
            <a:r>
              <a:rPr lang="tr-TR" b="1" dirty="0">
                <a:solidFill>
                  <a:srgbClr val="FF0000"/>
                </a:solidFill>
              </a:rPr>
              <a:t>Türk Meslekler </a:t>
            </a:r>
            <a:r>
              <a:rPr lang="tr-TR" b="1" dirty="0" smtClean="0">
                <a:solidFill>
                  <a:srgbClr val="FF0000"/>
                </a:solidFill>
              </a:rPr>
              <a:t>Sözlüğünün Amacı</a:t>
            </a:r>
            <a:endParaRPr lang="tr-TR" dirty="0"/>
          </a:p>
        </p:txBody>
      </p:sp>
      <p:sp>
        <p:nvSpPr>
          <p:cNvPr id="3" name="İçerik Yer Tutucusu 2"/>
          <p:cNvSpPr>
            <a:spLocks noGrp="1"/>
          </p:cNvSpPr>
          <p:nvPr>
            <p:ph idx="1"/>
          </p:nvPr>
        </p:nvSpPr>
        <p:spPr>
          <a:xfrm>
            <a:off x="838200" y="1544595"/>
            <a:ext cx="10515600" cy="4632368"/>
          </a:xfrm>
        </p:spPr>
        <p:txBody>
          <a:bodyPr>
            <a:normAutofit/>
          </a:bodyPr>
          <a:lstStyle/>
          <a:p>
            <a:pPr marL="432000" indent="-432000">
              <a:spcBef>
                <a:spcPts val="1200"/>
              </a:spcBef>
              <a:buFont typeface="Wingdings" panose="05000000000000000000" pitchFamily="2" charset="2"/>
              <a:buChar char="ü"/>
            </a:pPr>
            <a:r>
              <a:rPr lang="tr-TR" sz="2600" dirty="0" smtClean="0"/>
              <a:t>Mevcut </a:t>
            </a:r>
            <a:r>
              <a:rPr lang="tr-TR" sz="2600" dirty="0"/>
              <a:t>mesleklerin kod, unvan tanımlarında </a:t>
            </a:r>
            <a:r>
              <a:rPr lang="tr-TR" sz="2600" dirty="0" smtClean="0"/>
              <a:t>standardizasyon, </a:t>
            </a:r>
          </a:p>
          <a:p>
            <a:pPr marL="432000" indent="-432000">
              <a:spcBef>
                <a:spcPts val="1200"/>
              </a:spcBef>
              <a:buFont typeface="Wingdings" panose="05000000000000000000" pitchFamily="2" charset="2"/>
              <a:buChar char="ü"/>
            </a:pPr>
            <a:r>
              <a:rPr lang="tr-TR" sz="2600" dirty="0"/>
              <a:t>İ</a:t>
            </a:r>
            <a:r>
              <a:rPr lang="tr-TR" sz="2600" dirty="0" smtClean="0"/>
              <a:t>şe </a:t>
            </a:r>
            <a:r>
              <a:rPr lang="tr-TR" sz="2600" dirty="0"/>
              <a:t>yerleştirme hizmetlerinde işgücü ile açık işin eşleştirmenin </a:t>
            </a:r>
            <a:r>
              <a:rPr lang="tr-TR" sz="2600" dirty="0" smtClean="0"/>
              <a:t>yapılması,</a:t>
            </a:r>
          </a:p>
          <a:p>
            <a:pPr marL="432000" indent="-432000">
              <a:spcBef>
                <a:spcPts val="1200"/>
              </a:spcBef>
              <a:buFont typeface="Wingdings" panose="05000000000000000000" pitchFamily="2" charset="2"/>
              <a:buChar char="ü"/>
            </a:pPr>
            <a:r>
              <a:rPr lang="tr-TR" sz="2600" dirty="0"/>
              <a:t>İ</a:t>
            </a:r>
            <a:r>
              <a:rPr lang="tr-TR" sz="2600" dirty="0" smtClean="0"/>
              <a:t>şgücü </a:t>
            </a:r>
            <a:r>
              <a:rPr lang="tr-TR" sz="2600" dirty="0"/>
              <a:t>piyasasında işsizlere ilişkin istatistiksel verilerin sağlam ve sağlıklı bir şekilde </a:t>
            </a:r>
            <a:r>
              <a:rPr lang="tr-TR" sz="2600" dirty="0" smtClean="0"/>
              <a:t>hazırlanması,</a:t>
            </a:r>
          </a:p>
          <a:p>
            <a:pPr marL="432000" indent="-432000">
              <a:spcBef>
                <a:spcPts val="1200"/>
              </a:spcBef>
              <a:buFont typeface="Wingdings" panose="05000000000000000000" pitchFamily="2" charset="2"/>
              <a:buChar char="ü"/>
            </a:pPr>
            <a:r>
              <a:rPr lang="tr-TR" sz="2600" dirty="0" smtClean="0"/>
              <a:t>İş </a:t>
            </a:r>
            <a:r>
              <a:rPr lang="tr-TR" sz="2600" dirty="0"/>
              <a:t>analizleri çalışmalarının objektif olarak </a:t>
            </a:r>
            <a:r>
              <a:rPr lang="tr-TR" sz="2600" dirty="0" smtClean="0"/>
              <a:t>yapılması,</a:t>
            </a:r>
          </a:p>
          <a:p>
            <a:pPr marL="432000" indent="-432000">
              <a:spcBef>
                <a:spcPts val="1200"/>
              </a:spcBef>
              <a:buFont typeface="Wingdings" panose="05000000000000000000" pitchFamily="2" charset="2"/>
              <a:buChar char="ü"/>
            </a:pPr>
            <a:r>
              <a:rPr lang="tr-TR" sz="2600" dirty="0" smtClean="0"/>
              <a:t>İşsizlikle </a:t>
            </a:r>
            <a:r>
              <a:rPr lang="tr-TR" sz="2600" dirty="0"/>
              <a:t>ilgili sorunlara doğru teşhis konulmasına olanak </a:t>
            </a:r>
            <a:r>
              <a:rPr lang="tr-TR" sz="2600" dirty="0" smtClean="0"/>
              <a:t>sağlamak.</a:t>
            </a:r>
            <a:endParaRPr lang="tr-TR" sz="2600" dirty="0"/>
          </a:p>
          <a:p>
            <a:pPr marL="0" indent="0" algn="ctr">
              <a:spcBef>
                <a:spcPts val="1800"/>
              </a:spcBef>
              <a:spcAft>
                <a:spcPts val="600"/>
              </a:spcAft>
              <a:buNone/>
            </a:pPr>
            <a:r>
              <a:rPr lang="tr-TR" sz="3000" dirty="0">
                <a:solidFill>
                  <a:srgbClr val="00B0F0"/>
                </a:solidFill>
              </a:rPr>
              <a:t>Türk Meslekler Sözlüğü işgücü piyasası hakkında bilgi sahibi olmak isteyenlere, çalışma yaşamında yer alan meslekleri kod, unvan ve meslek tanımları ile tanıtmaktadır</a:t>
            </a:r>
            <a:r>
              <a:rPr lang="tr-TR" sz="3000" dirty="0" smtClean="0">
                <a:solidFill>
                  <a:srgbClr val="00B0F0"/>
                </a:solidFill>
              </a:rPr>
              <a:t>.</a:t>
            </a:r>
            <a:endParaRPr lang="tr-TR" sz="3000" dirty="0">
              <a:solidFill>
                <a:srgbClr val="00B0F0"/>
              </a:solidFill>
            </a:endParaRPr>
          </a:p>
        </p:txBody>
      </p:sp>
    </p:spTree>
    <p:extLst>
      <p:ext uri="{BB962C8B-B14F-4D97-AF65-F5344CB8AC3E}">
        <p14:creationId xmlns:p14="http://schemas.microsoft.com/office/powerpoint/2010/main" val="6526160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a:xfrm>
            <a:off x="838200" y="365126"/>
            <a:ext cx="10515600" cy="796410"/>
          </a:xfrm>
        </p:spPr>
        <p:txBody>
          <a:bodyPr>
            <a:normAutofit/>
          </a:bodyPr>
          <a:lstStyle/>
          <a:p>
            <a:pPr algn="ctr"/>
            <a:r>
              <a:rPr lang="tr-TR" sz="4000" b="1" dirty="0" smtClean="0">
                <a:solidFill>
                  <a:srgbClr val="FF0000"/>
                </a:solidFill>
              </a:rPr>
              <a:t>Türk </a:t>
            </a:r>
            <a:r>
              <a:rPr lang="tr-TR" sz="4000" b="1" dirty="0">
                <a:solidFill>
                  <a:srgbClr val="FF0000"/>
                </a:solidFill>
              </a:rPr>
              <a:t>Meslekler Sözlüğü</a:t>
            </a: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838200" y="1495168"/>
            <a:ext cx="10515600" cy="4681795"/>
          </a:xfrm>
        </p:spPr>
        <p:txBody>
          <a:bodyPr>
            <a:normAutofit/>
          </a:bodyPr>
          <a:lstStyle/>
          <a:p>
            <a:pPr marL="457200" indent="-457200">
              <a:buFont typeface="+mj-lt"/>
              <a:buAutoNum type="arabicPeriod"/>
            </a:pPr>
            <a:r>
              <a:rPr lang="tr-TR" sz="2400" dirty="0" smtClean="0"/>
              <a:t>Kanun </a:t>
            </a:r>
            <a:r>
              <a:rPr lang="tr-TR" sz="2400" dirty="0"/>
              <a:t>Yapıcılar, Üst Düzey Yöneticiler Ve Müdürler</a:t>
            </a:r>
          </a:p>
          <a:p>
            <a:pPr marL="457200" indent="-457200">
              <a:buFont typeface="+mj-lt"/>
              <a:buAutoNum type="arabicPeriod"/>
            </a:pPr>
            <a:r>
              <a:rPr lang="tr-TR" sz="2400" dirty="0" smtClean="0"/>
              <a:t>Profesyonel </a:t>
            </a:r>
            <a:r>
              <a:rPr lang="tr-TR" sz="2400" dirty="0"/>
              <a:t>Meslek Mensupları</a:t>
            </a:r>
          </a:p>
          <a:p>
            <a:pPr marL="457200" indent="-457200">
              <a:buFont typeface="+mj-lt"/>
              <a:buAutoNum type="arabicPeriod"/>
            </a:pPr>
            <a:r>
              <a:rPr lang="tr-TR" sz="2400" dirty="0" smtClean="0"/>
              <a:t>Yardımcı </a:t>
            </a:r>
            <a:r>
              <a:rPr lang="tr-TR" sz="2400" dirty="0"/>
              <a:t>Profesyonel Meslek Mensupları</a:t>
            </a:r>
          </a:p>
          <a:p>
            <a:pPr marL="457200" indent="-457200">
              <a:buFont typeface="+mj-lt"/>
              <a:buAutoNum type="arabicPeriod"/>
            </a:pPr>
            <a:r>
              <a:rPr lang="tr-TR" sz="2400" dirty="0" smtClean="0"/>
              <a:t>Büro </a:t>
            </a:r>
            <a:r>
              <a:rPr lang="tr-TR" sz="2400" dirty="0"/>
              <a:t>ve Müşteri Hizmetlerinde Çalışan Elemanlar</a:t>
            </a:r>
          </a:p>
          <a:p>
            <a:pPr marL="457200" indent="-457200">
              <a:buFont typeface="+mj-lt"/>
              <a:buAutoNum type="arabicPeriod"/>
            </a:pPr>
            <a:r>
              <a:rPr lang="tr-TR" sz="2400" dirty="0" smtClean="0"/>
              <a:t>Hizmet </a:t>
            </a:r>
            <a:r>
              <a:rPr lang="tr-TR" sz="2400" dirty="0"/>
              <a:t>ve Satış Elemanları</a:t>
            </a:r>
          </a:p>
          <a:p>
            <a:pPr marL="457200" indent="-457200">
              <a:buFont typeface="+mj-lt"/>
              <a:buAutoNum type="arabicPeriod"/>
            </a:pPr>
            <a:r>
              <a:rPr lang="tr-TR" sz="2400" dirty="0" smtClean="0"/>
              <a:t>Nitelikli </a:t>
            </a:r>
            <a:r>
              <a:rPr lang="tr-TR" sz="2400" dirty="0"/>
              <a:t>Tarım, Hayvancılık, Avcılık, Ormancılık ve Su Ürünleri Çalışanları</a:t>
            </a:r>
          </a:p>
          <a:p>
            <a:pPr marL="457200" indent="-457200">
              <a:buFont typeface="+mj-lt"/>
              <a:buAutoNum type="arabicPeriod"/>
            </a:pPr>
            <a:r>
              <a:rPr lang="tr-TR" sz="2400" dirty="0" smtClean="0"/>
              <a:t>Sanatkârlar </a:t>
            </a:r>
            <a:r>
              <a:rPr lang="tr-TR" sz="2400" dirty="0"/>
              <a:t>ve İlgili İşlerde Çalışanlar</a:t>
            </a:r>
          </a:p>
          <a:p>
            <a:pPr marL="457200" indent="-457200">
              <a:buFont typeface="+mj-lt"/>
              <a:buAutoNum type="arabicPeriod"/>
            </a:pPr>
            <a:r>
              <a:rPr lang="tr-TR" sz="2400" dirty="0" smtClean="0"/>
              <a:t>Tesis </a:t>
            </a:r>
            <a:r>
              <a:rPr lang="tr-TR" sz="2400" dirty="0"/>
              <a:t>ve Makine Operatörleri ve Montajcıları</a:t>
            </a:r>
          </a:p>
          <a:p>
            <a:pPr marL="457200" indent="-457200">
              <a:buFont typeface="+mj-lt"/>
              <a:buAutoNum type="arabicPeriod"/>
            </a:pPr>
            <a:r>
              <a:rPr lang="tr-TR" sz="2400" dirty="0" smtClean="0"/>
              <a:t>Nitelik </a:t>
            </a:r>
            <a:r>
              <a:rPr lang="tr-TR" sz="2400" dirty="0"/>
              <a:t>Gerektirmeyen İşlerde Çalışanlar</a:t>
            </a:r>
            <a:endParaRPr lang="tr-TR" sz="1800" dirty="0"/>
          </a:p>
        </p:txBody>
      </p:sp>
      <p:sp>
        <p:nvSpPr>
          <p:cNvPr id="4" name="Slayt Numarası Yer Tutucusu 3">
            <a:extLst>
              <a:ext uri="{FF2B5EF4-FFF2-40B4-BE49-F238E27FC236}">
                <a16:creationId xmlns:a16="http://schemas.microsoft.com/office/drawing/2014/main" id="{7CBD5105-5A30-834A-8CCB-15C333465E2C}"/>
              </a:ext>
            </a:extLst>
          </p:cNvPr>
          <p:cNvSpPr>
            <a:spLocks noGrp="1"/>
          </p:cNvSpPr>
          <p:nvPr>
            <p:ph type="sldNum" sz="quarter" idx="12"/>
          </p:nvPr>
        </p:nvSpPr>
        <p:spPr/>
        <p:txBody>
          <a:bodyPr/>
          <a:lstStyle/>
          <a:p>
            <a:fld id="{6E07B497-6590-0C4C-8939-85018B36AFED}" type="slidenum">
              <a:rPr lang="tr-TR" smtClean="0"/>
              <a:t>79</a:t>
            </a:fld>
            <a:endParaRPr lang="tr-TR"/>
          </a:p>
        </p:txBody>
      </p:sp>
    </p:spTree>
    <p:extLst>
      <p:ext uri="{BB962C8B-B14F-4D97-AF65-F5344CB8AC3E}">
        <p14:creationId xmlns:p14="http://schemas.microsoft.com/office/powerpoint/2010/main" val="407487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a:xfrm>
            <a:off x="838200" y="365126"/>
            <a:ext cx="10515600" cy="780184"/>
          </a:xfrm>
        </p:spPr>
        <p:txBody>
          <a:bodyPr>
            <a:normAutofit/>
          </a:bodyPr>
          <a:lstStyle/>
          <a:p>
            <a:pPr algn="ctr"/>
            <a:r>
              <a:rPr lang="tr-TR" sz="3600" b="1" dirty="0">
                <a:solidFill>
                  <a:srgbClr val="FF0000"/>
                </a:solidFill>
              </a:rPr>
              <a:t>3.1. ISCO 08 - </a:t>
            </a:r>
            <a:r>
              <a:rPr lang="tr-TR" altLang="tr-TR" sz="3600" b="1" dirty="0">
                <a:solidFill>
                  <a:srgbClr val="FF0000"/>
                </a:solidFill>
              </a:rPr>
              <a:t>Uluslararası Standart Meslek Sınıflaması</a:t>
            </a:r>
            <a:endParaRPr lang="tr-TR" sz="3600" b="1" dirty="0">
              <a:solidFill>
                <a:srgbClr val="FF0000"/>
              </a:solidFill>
            </a:endParaRP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838200" y="1547631"/>
            <a:ext cx="9702114" cy="1805169"/>
          </a:xfrm>
        </p:spPr>
        <p:txBody>
          <a:bodyPr>
            <a:normAutofit/>
          </a:bodyPr>
          <a:lstStyle/>
          <a:p>
            <a:pPr marL="540000" indent="-540000">
              <a:lnSpc>
                <a:spcPct val="80000"/>
              </a:lnSpc>
              <a:spcBef>
                <a:spcPts val="1200"/>
              </a:spcBef>
              <a:spcAft>
                <a:spcPts val="600"/>
              </a:spcAft>
              <a:buFont typeface="Wingdings" panose="05000000000000000000" pitchFamily="2" charset="2"/>
              <a:buChar char="q"/>
            </a:pPr>
            <a:r>
              <a:rPr lang="tr-TR" altLang="tr-TR" dirty="0"/>
              <a:t>ISCO-08'in </a:t>
            </a:r>
            <a:r>
              <a:rPr lang="tr-TR" altLang="tr-TR" dirty="0" smtClean="0"/>
              <a:t>tasarlanması, </a:t>
            </a:r>
            <a:r>
              <a:rPr lang="tr-TR" altLang="tr-TR" dirty="0"/>
              <a:t>iki ana kavrama dayandırılmıştır: </a:t>
            </a:r>
            <a:endParaRPr lang="tr-TR" altLang="tr-TR" dirty="0" smtClean="0"/>
          </a:p>
          <a:p>
            <a:pPr marL="1440000" lvl="1" indent="-360000">
              <a:lnSpc>
                <a:spcPct val="80000"/>
              </a:lnSpc>
              <a:spcBef>
                <a:spcPts val="1800"/>
              </a:spcBef>
              <a:spcAft>
                <a:spcPts val="600"/>
              </a:spcAft>
              <a:buFont typeface="Wingdings" panose="05000000000000000000" pitchFamily="2" charset="2"/>
              <a:buChar char="ü"/>
            </a:pPr>
            <a:r>
              <a:rPr lang="tr-TR" altLang="tr-TR" sz="2800" b="1" dirty="0" smtClean="0">
                <a:solidFill>
                  <a:srgbClr val="FF0000"/>
                </a:solidFill>
              </a:rPr>
              <a:t>İş Kavramı</a:t>
            </a:r>
            <a:endParaRPr lang="tr-TR" altLang="tr-TR" sz="2800" dirty="0" smtClean="0">
              <a:solidFill>
                <a:srgbClr val="FF0000"/>
              </a:solidFill>
            </a:endParaRPr>
          </a:p>
          <a:p>
            <a:pPr marL="1440000" lvl="1" indent="-360000">
              <a:lnSpc>
                <a:spcPct val="80000"/>
              </a:lnSpc>
              <a:spcBef>
                <a:spcPts val="600"/>
              </a:spcBef>
              <a:spcAft>
                <a:spcPts val="600"/>
              </a:spcAft>
              <a:buFont typeface="Wingdings" panose="05000000000000000000" pitchFamily="2" charset="2"/>
              <a:buChar char="ü"/>
            </a:pPr>
            <a:r>
              <a:rPr lang="tr-TR" altLang="tr-TR" sz="2800" b="1" dirty="0" smtClean="0">
                <a:solidFill>
                  <a:srgbClr val="FF0000"/>
                </a:solidFill>
              </a:rPr>
              <a:t>Beceri Kavramı</a:t>
            </a:r>
            <a:endParaRPr lang="tr-TR" altLang="tr-TR" sz="2800" b="1" dirty="0">
              <a:solidFill>
                <a:srgbClr val="FF0000"/>
              </a:solidFill>
            </a:endParaRPr>
          </a:p>
        </p:txBody>
      </p:sp>
      <p:pic>
        <p:nvPicPr>
          <p:cNvPr id="8" name="Resim 7">
            <a:extLst>
              <a:ext uri="{FF2B5EF4-FFF2-40B4-BE49-F238E27FC236}">
                <a16:creationId xmlns:a16="http://schemas.microsoft.com/office/drawing/2014/main" id="{06E37DF6-A905-0845-BA1A-6479117FC927}"/>
              </a:ext>
            </a:extLst>
          </p:cNvPr>
          <p:cNvPicPr>
            <a:picLocks noChangeAspect="1"/>
          </p:cNvPicPr>
          <p:nvPr/>
        </p:nvPicPr>
        <p:blipFill>
          <a:blip r:embed="rId2"/>
          <a:stretch>
            <a:fillRect/>
          </a:stretch>
        </p:blipFill>
        <p:spPr>
          <a:xfrm>
            <a:off x="7988643" y="2761735"/>
            <a:ext cx="3987113" cy="2239042"/>
          </a:xfrm>
          <a:prstGeom prst="rect">
            <a:avLst/>
          </a:prstGeom>
        </p:spPr>
      </p:pic>
      <p:sp>
        <p:nvSpPr>
          <p:cNvPr id="9" name="Slayt Numarası Yer Tutucusu 8">
            <a:extLst>
              <a:ext uri="{FF2B5EF4-FFF2-40B4-BE49-F238E27FC236}">
                <a16:creationId xmlns:a16="http://schemas.microsoft.com/office/drawing/2014/main" id="{49E02D75-B6A9-904D-A26C-669E2E6BF6E8}"/>
              </a:ext>
            </a:extLst>
          </p:cNvPr>
          <p:cNvSpPr>
            <a:spLocks noGrp="1"/>
          </p:cNvSpPr>
          <p:nvPr>
            <p:ph type="sldNum" sz="quarter" idx="12"/>
          </p:nvPr>
        </p:nvSpPr>
        <p:spPr/>
        <p:txBody>
          <a:bodyPr/>
          <a:lstStyle/>
          <a:p>
            <a:fld id="{6E07B497-6590-0C4C-8939-85018B36AFED}" type="slidenum">
              <a:rPr lang="tr-TR" smtClean="0"/>
              <a:t>8</a:t>
            </a:fld>
            <a:endParaRPr lang="tr-TR"/>
          </a:p>
        </p:txBody>
      </p:sp>
    </p:spTree>
    <p:extLst>
      <p:ext uri="{BB962C8B-B14F-4D97-AF65-F5344CB8AC3E}">
        <p14:creationId xmlns:p14="http://schemas.microsoft.com/office/powerpoint/2010/main" val="9322582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içeren bir resim&#10;&#10;Açıklama otomatik olarak oluşturuldu">
            <a:extLst>
              <a:ext uri="{FF2B5EF4-FFF2-40B4-BE49-F238E27FC236}">
                <a16:creationId xmlns:a16="http://schemas.microsoft.com/office/drawing/2014/main" id="{397AFE9E-BBA9-2E4C-AB02-C3F7810F0517}"/>
              </a:ext>
            </a:extLst>
          </p:cNvPr>
          <p:cNvPicPr>
            <a:picLocks noChangeAspect="1"/>
          </p:cNvPicPr>
          <p:nvPr/>
        </p:nvPicPr>
        <p:blipFill>
          <a:blip r:embed="rId2"/>
          <a:stretch>
            <a:fillRect/>
          </a:stretch>
        </p:blipFill>
        <p:spPr>
          <a:xfrm>
            <a:off x="1482810" y="732481"/>
            <a:ext cx="9057503" cy="5133203"/>
          </a:xfrm>
          <a:prstGeom prst="rect">
            <a:avLst/>
          </a:prstGeom>
        </p:spPr>
      </p:pic>
      <p:sp>
        <p:nvSpPr>
          <p:cNvPr id="8" name="Metin kutusu 7">
            <a:extLst>
              <a:ext uri="{FF2B5EF4-FFF2-40B4-BE49-F238E27FC236}">
                <a16:creationId xmlns:a16="http://schemas.microsoft.com/office/drawing/2014/main" id="{C56F4ECE-046F-0A46-9FA7-6E7355DAAE20}"/>
              </a:ext>
            </a:extLst>
          </p:cNvPr>
          <p:cNvSpPr txBox="1"/>
          <p:nvPr/>
        </p:nvSpPr>
        <p:spPr>
          <a:xfrm>
            <a:off x="5708822" y="6264876"/>
            <a:ext cx="423514" cy="369332"/>
          </a:xfrm>
          <a:prstGeom prst="rect">
            <a:avLst/>
          </a:prstGeom>
          <a:noFill/>
        </p:spPr>
        <p:txBody>
          <a:bodyPr wrap="none" rtlCol="0">
            <a:spAutoFit/>
          </a:bodyPr>
          <a:lstStyle/>
          <a:p>
            <a:r>
              <a:rPr lang="tr-TR" dirty="0">
                <a:hlinkClick r:id="rId3" action="ppaction://hlinksldjump"/>
              </a:rPr>
              <a:t>git</a:t>
            </a:r>
            <a:endParaRPr lang="tr-TR" dirty="0"/>
          </a:p>
        </p:txBody>
      </p:sp>
    </p:spTree>
    <p:extLst>
      <p:ext uri="{BB962C8B-B14F-4D97-AF65-F5344CB8AC3E}">
        <p14:creationId xmlns:p14="http://schemas.microsoft.com/office/powerpoint/2010/main" val="968941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içeren bir resim&#10;&#10;Açıklama otomatik olarak oluşturuldu">
            <a:extLst>
              <a:ext uri="{FF2B5EF4-FFF2-40B4-BE49-F238E27FC236}">
                <a16:creationId xmlns:a16="http://schemas.microsoft.com/office/drawing/2014/main" id="{4FCFADA0-27B2-F841-871B-D588FE0B5520}"/>
              </a:ext>
            </a:extLst>
          </p:cNvPr>
          <p:cNvPicPr>
            <a:picLocks noChangeAspect="1"/>
          </p:cNvPicPr>
          <p:nvPr/>
        </p:nvPicPr>
        <p:blipFill>
          <a:blip r:embed="rId2"/>
          <a:stretch>
            <a:fillRect/>
          </a:stretch>
        </p:blipFill>
        <p:spPr>
          <a:xfrm>
            <a:off x="2495550" y="1054100"/>
            <a:ext cx="7200900" cy="4749800"/>
          </a:xfrm>
          <a:prstGeom prst="rect">
            <a:avLst/>
          </a:prstGeom>
        </p:spPr>
      </p:pic>
    </p:spTree>
    <p:extLst>
      <p:ext uri="{BB962C8B-B14F-4D97-AF65-F5344CB8AC3E}">
        <p14:creationId xmlns:p14="http://schemas.microsoft.com/office/powerpoint/2010/main" val="1738834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a:xfrm>
            <a:off x="838200" y="365125"/>
            <a:ext cx="10515600" cy="985405"/>
          </a:xfrm>
        </p:spPr>
        <p:txBody>
          <a:bodyPr>
            <a:normAutofit/>
          </a:bodyPr>
          <a:lstStyle/>
          <a:p>
            <a:r>
              <a:rPr lang="tr-TR" sz="4000" b="1" dirty="0" err="1" smtClean="0">
                <a:solidFill>
                  <a:srgbClr val="FF0000"/>
                </a:solidFill>
              </a:rPr>
              <a:t>Holland’ın</a:t>
            </a:r>
            <a:r>
              <a:rPr lang="tr-TR" sz="4000" b="1" dirty="0" smtClean="0">
                <a:solidFill>
                  <a:srgbClr val="FF0000"/>
                </a:solidFill>
              </a:rPr>
              <a:t> </a:t>
            </a:r>
            <a:r>
              <a:rPr lang="tr-TR" sz="4000" b="1" dirty="0">
                <a:solidFill>
                  <a:srgbClr val="FF0000"/>
                </a:solidFill>
              </a:rPr>
              <a:t>Meslek Kodları ve Grupları</a:t>
            </a: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838201" y="1507525"/>
            <a:ext cx="4882977" cy="4300152"/>
          </a:xfrm>
        </p:spPr>
        <p:txBody>
          <a:bodyPr>
            <a:normAutofit/>
          </a:bodyPr>
          <a:lstStyle/>
          <a:p>
            <a:pPr marL="0" indent="0">
              <a:spcBef>
                <a:spcPts val="1200"/>
              </a:spcBef>
              <a:buNone/>
            </a:pPr>
            <a:r>
              <a:rPr lang="tr-TR" dirty="0" smtClean="0"/>
              <a:t>İnsanların ve Çevrelerin Tipleri</a:t>
            </a:r>
          </a:p>
          <a:p>
            <a:pPr marL="914400" lvl="1" indent="-457200">
              <a:spcBef>
                <a:spcPts val="1200"/>
              </a:spcBef>
              <a:buFont typeface="+mj-lt"/>
              <a:buAutoNum type="arabicPeriod"/>
            </a:pPr>
            <a:r>
              <a:rPr lang="tr-TR" dirty="0" smtClean="0"/>
              <a:t>Gerçekçi</a:t>
            </a:r>
          </a:p>
          <a:p>
            <a:pPr marL="914400" lvl="1" indent="-457200">
              <a:spcBef>
                <a:spcPts val="1200"/>
              </a:spcBef>
              <a:buFont typeface="+mj-lt"/>
              <a:buAutoNum type="arabicPeriod"/>
            </a:pPr>
            <a:r>
              <a:rPr lang="tr-TR" dirty="0" smtClean="0"/>
              <a:t>Araştırmacı</a:t>
            </a:r>
          </a:p>
          <a:p>
            <a:pPr marL="914400" lvl="1" indent="-457200">
              <a:spcBef>
                <a:spcPts val="1200"/>
              </a:spcBef>
              <a:buFont typeface="+mj-lt"/>
              <a:buAutoNum type="arabicPeriod"/>
            </a:pPr>
            <a:r>
              <a:rPr lang="tr-TR" dirty="0" smtClean="0"/>
              <a:t>Sanatçı</a:t>
            </a:r>
          </a:p>
          <a:p>
            <a:pPr marL="914400" lvl="1" indent="-457200">
              <a:spcBef>
                <a:spcPts val="1200"/>
              </a:spcBef>
              <a:buFont typeface="+mj-lt"/>
              <a:buAutoNum type="arabicPeriod"/>
            </a:pPr>
            <a:r>
              <a:rPr lang="tr-TR" dirty="0" smtClean="0"/>
              <a:t>Sosyal</a:t>
            </a:r>
          </a:p>
          <a:p>
            <a:pPr marL="914400" lvl="1" indent="-457200">
              <a:spcBef>
                <a:spcPts val="1200"/>
              </a:spcBef>
              <a:buFont typeface="+mj-lt"/>
              <a:buAutoNum type="arabicPeriod"/>
            </a:pPr>
            <a:r>
              <a:rPr lang="tr-TR" dirty="0" smtClean="0"/>
              <a:t>Girişimci</a:t>
            </a:r>
            <a:endParaRPr lang="tr-TR" dirty="0"/>
          </a:p>
          <a:p>
            <a:pPr marL="914400" lvl="1" indent="-457200">
              <a:spcBef>
                <a:spcPts val="1200"/>
              </a:spcBef>
              <a:buFont typeface="+mj-lt"/>
              <a:buAutoNum type="arabicPeriod"/>
            </a:pPr>
            <a:r>
              <a:rPr lang="tr-TR" dirty="0" smtClean="0"/>
              <a:t>Gelenekçi</a:t>
            </a:r>
          </a:p>
        </p:txBody>
      </p:sp>
      <p:sp>
        <p:nvSpPr>
          <p:cNvPr id="4" name="Slayt Numarası Yer Tutucusu 3">
            <a:extLst>
              <a:ext uri="{FF2B5EF4-FFF2-40B4-BE49-F238E27FC236}">
                <a16:creationId xmlns:a16="http://schemas.microsoft.com/office/drawing/2014/main" id="{7CBD5105-5A30-834A-8CCB-15C333465E2C}"/>
              </a:ext>
            </a:extLst>
          </p:cNvPr>
          <p:cNvSpPr>
            <a:spLocks noGrp="1"/>
          </p:cNvSpPr>
          <p:nvPr>
            <p:ph type="sldNum" sz="quarter" idx="12"/>
          </p:nvPr>
        </p:nvSpPr>
        <p:spPr>
          <a:xfrm>
            <a:off x="8610600" y="6356350"/>
            <a:ext cx="2743200" cy="365125"/>
          </a:xfrm>
        </p:spPr>
        <p:txBody>
          <a:bodyPr/>
          <a:lstStyle/>
          <a:p>
            <a:fld id="{6E07B497-6590-0C4C-8939-85018B36AFED}" type="slidenum">
              <a:rPr lang="tr-TR" smtClean="0"/>
              <a:t>82</a:t>
            </a:fld>
            <a:endParaRPr lang="tr-TR"/>
          </a:p>
        </p:txBody>
      </p:sp>
      <p:pic>
        <p:nvPicPr>
          <p:cNvPr id="8" name="Resim 7" descr="metin, harita içeren bir resim&#10;&#10;Açıklama otomatik olarak oluşturuldu">
            <a:extLst>
              <a:ext uri="{FF2B5EF4-FFF2-40B4-BE49-F238E27FC236}">
                <a16:creationId xmlns:a16="http://schemas.microsoft.com/office/drawing/2014/main" id="{6C23F934-E4EE-2845-BA6A-ED571C82DF7C}"/>
              </a:ext>
            </a:extLst>
          </p:cNvPr>
          <p:cNvPicPr>
            <a:picLocks noChangeAspect="1"/>
          </p:cNvPicPr>
          <p:nvPr/>
        </p:nvPicPr>
        <p:blipFill>
          <a:blip r:embed="rId2"/>
          <a:stretch>
            <a:fillRect/>
          </a:stretch>
        </p:blipFill>
        <p:spPr>
          <a:xfrm>
            <a:off x="6277233" y="1773877"/>
            <a:ext cx="5261368" cy="4159126"/>
          </a:xfrm>
          <a:prstGeom prst="rect">
            <a:avLst/>
          </a:prstGeom>
        </p:spPr>
      </p:pic>
    </p:spTree>
    <p:extLst>
      <p:ext uri="{BB962C8B-B14F-4D97-AF65-F5344CB8AC3E}">
        <p14:creationId xmlns:p14="http://schemas.microsoft.com/office/powerpoint/2010/main" val="38644119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3599FA3-C525-E04D-8451-69A8F60940FC}"/>
              </a:ext>
            </a:extLst>
          </p:cNvPr>
          <p:cNvPicPr>
            <a:picLocks noChangeAspect="1"/>
          </p:cNvPicPr>
          <p:nvPr/>
        </p:nvPicPr>
        <p:blipFill>
          <a:blip r:embed="rId2"/>
          <a:stretch>
            <a:fillRect/>
          </a:stretch>
        </p:blipFill>
        <p:spPr>
          <a:xfrm>
            <a:off x="1398979" y="121508"/>
            <a:ext cx="8560567" cy="6614983"/>
          </a:xfrm>
          <a:prstGeom prst="rect">
            <a:avLst/>
          </a:prstGeom>
        </p:spPr>
      </p:pic>
    </p:spTree>
    <p:extLst>
      <p:ext uri="{BB962C8B-B14F-4D97-AF65-F5344CB8AC3E}">
        <p14:creationId xmlns:p14="http://schemas.microsoft.com/office/powerpoint/2010/main" val="40820586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A76EC171-15A6-B247-8FAD-295E8397C7AB}"/>
              </a:ext>
            </a:extLst>
          </p:cNvPr>
          <p:cNvGraphicFramePr>
            <a:graphicFrameLocks noGrp="1"/>
          </p:cNvGraphicFramePr>
          <p:nvPr>
            <p:extLst>
              <p:ext uri="{D42A27DB-BD31-4B8C-83A1-F6EECF244321}">
                <p14:modId xmlns:p14="http://schemas.microsoft.com/office/powerpoint/2010/main" val="3017134234"/>
              </p:ext>
            </p:extLst>
          </p:nvPr>
        </p:nvGraphicFramePr>
        <p:xfrm>
          <a:off x="1062681" y="373380"/>
          <a:ext cx="9798908" cy="5939444"/>
        </p:xfrm>
        <a:graphic>
          <a:graphicData uri="http://schemas.openxmlformats.org/drawingml/2006/table">
            <a:tbl>
              <a:tblPr firstRow="1" firstCol="1" bandRow="1">
                <a:tableStyleId>{5C22544A-7EE6-4342-B048-85BDC9FD1C3A}</a:tableStyleId>
              </a:tblPr>
              <a:tblGrid>
                <a:gridCol w="1867555">
                  <a:extLst>
                    <a:ext uri="{9D8B030D-6E8A-4147-A177-3AD203B41FA5}">
                      <a16:colId xmlns:a16="http://schemas.microsoft.com/office/drawing/2014/main" val="1412357960"/>
                    </a:ext>
                  </a:extLst>
                </a:gridCol>
                <a:gridCol w="2608119">
                  <a:extLst>
                    <a:ext uri="{9D8B030D-6E8A-4147-A177-3AD203B41FA5}">
                      <a16:colId xmlns:a16="http://schemas.microsoft.com/office/drawing/2014/main" val="485773187"/>
                    </a:ext>
                  </a:extLst>
                </a:gridCol>
                <a:gridCol w="1652154">
                  <a:extLst>
                    <a:ext uri="{9D8B030D-6E8A-4147-A177-3AD203B41FA5}">
                      <a16:colId xmlns:a16="http://schemas.microsoft.com/office/drawing/2014/main" val="667942220"/>
                    </a:ext>
                  </a:extLst>
                </a:gridCol>
                <a:gridCol w="3671080">
                  <a:extLst>
                    <a:ext uri="{9D8B030D-6E8A-4147-A177-3AD203B41FA5}">
                      <a16:colId xmlns:a16="http://schemas.microsoft.com/office/drawing/2014/main" val="3876148192"/>
                    </a:ext>
                  </a:extLst>
                </a:gridCol>
              </a:tblGrid>
              <a:tr h="331124">
                <a:tc>
                  <a:txBody>
                    <a:bodyPr/>
                    <a:lstStyle/>
                    <a:p>
                      <a:pPr algn="just">
                        <a:spcAft>
                          <a:spcPts val="0"/>
                        </a:spcAft>
                        <a:tabLst>
                          <a:tab pos="5078730" algn="l"/>
                          <a:tab pos="5394960" algn="l"/>
                          <a:tab pos="5798820" algn="l"/>
                        </a:tabLst>
                      </a:pPr>
                      <a:r>
                        <a:rPr lang="tr-TR" sz="1600" dirty="0">
                          <a:effectLst/>
                          <a:uFill>
                            <a:solidFill>
                              <a:srgbClr val="000000"/>
                            </a:solidFill>
                          </a:uFill>
                        </a:rPr>
                        <a:t>Tip</a:t>
                      </a:r>
                      <a:endParaRPr lang="tr-TR" sz="1600" dirty="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gridSpan="2">
                  <a:txBody>
                    <a:bodyPr/>
                    <a:lstStyle/>
                    <a:p>
                      <a:pPr algn="just">
                        <a:spcAft>
                          <a:spcPts val="0"/>
                        </a:spcAft>
                        <a:tabLst>
                          <a:tab pos="5078730" algn="l"/>
                          <a:tab pos="5394960" algn="l"/>
                          <a:tab pos="5798820" algn="l"/>
                        </a:tabLst>
                      </a:pPr>
                      <a:r>
                        <a:rPr lang="tr-TR" sz="1600">
                          <a:effectLst/>
                          <a:uFill>
                            <a:solidFill>
                              <a:srgbClr val="000000"/>
                            </a:solidFill>
                          </a:uFill>
                        </a:rPr>
                        <a:t>Anahtar Özellikler</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hMerge="1">
                  <a:txBody>
                    <a:bodyPr/>
                    <a:lstStyle/>
                    <a:p>
                      <a:endParaRPr lang="tr-TR"/>
                    </a:p>
                  </a:txBody>
                  <a:tcPr/>
                </a:tc>
                <a:tc>
                  <a:txBody>
                    <a:bodyPr/>
                    <a:lstStyle/>
                    <a:p>
                      <a:pPr algn="just">
                        <a:spcAft>
                          <a:spcPts val="0"/>
                        </a:spcAft>
                        <a:tabLst>
                          <a:tab pos="5078730" algn="l"/>
                          <a:tab pos="5394960" algn="l"/>
                          <a:tab pos="5798820" algn="l"/>
                        </a:tabLst>
                      </a:pPr>
                      <a:r>
                        <a:rPr lang="tr-TR" sz="1600" dirty="0">
                          <a:effectLst/>
                          <a:uFill>
                            <a:solidFill>
                              <a:srgbClr val="000000"/>
                            </a:solidFill>
                          </a:uFill>
                        </a:rPr>
                        <a:t>Meslekler</a:t>
                      </a:r>
                      <a:endParaRPr lang="tr-TR" sz="1600" dirty="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val="437066883"/>
                  </a:ext>
                </a:extLst>
              </a:tr>
              <a:tr h="682098">
                <a:tc>
                  <a:txBody>
                    <a:bodyPr/>
                    <a:lstStyle/>
                    <a:p>
                      <a:pPr algn="just">
                        <a:spcAft>
                          <a:spcPts val="0"/>
                        </a:spcAft>
                        <a:tabLst>
                          <a:tab pos="5078730" algn="l"/>
                          <a:tab pos="5394960" algn="l"/>
                          <a:tab pos="5798820" algn="l"/>
                        </a:tabLst>
                      </a:pPr>
                      <a:r>
                        <a:rPr lang="tr-TR" sz="1600" dirty="0">
                          <a:effectLst/>
                          <a:uFill>
                            <a:solidFill>
                              <a:srgbClr val="000000"/>
                            </a:solidFill>
                          </a:uFill>
                        </a:rPr>
                        <a:t>Gerçekçi</a:t>
                      </a:r>
                    </a:p>
                    <a:p>
                      <a:pPr algn="just">
                        <a:spcAft>
                          <a:spcPts val="0"/>
                        </a:spcAft>
                        <a:tabLst>
                          <a:tab pos="5078730" algn="l"/>
                          <a:tab pos="5394960" algn="l"/>
                          <a:tab pos="5798820" algn="l"/>
                        </a:tabLst>
                      </a:pPr>
                      <a:r>
                        <a:rPr lang="tr-TR" sz="1600" dirty="0">
                          <a:effectLst/>
                          <a:uFill>
                            <a:solidFill>
                              <a:srgbClr val="000000"/>
                            </a:solidFill>
                          </a:uFill>
                        </a:rPr>
                        <a:t>(</a:t>
                      </a:r>
                      <a:r>
                        <a:rPr lang="tr-TR" sz="1600" dirty="0" err="1">
                          <a:effectLst/>
                          <a:uFill>
                            <a:solidFill>
                              <a:srgbClr val="000000"/>
                            </a:solidFill>
                          </a:uFill>
                        </a:rPr>
                        <a:t>Realistic</a:t>
                      </a:r>
                      <a:r>
                        <a:rPr lang="tr-TR" sz="1600" dirty="0">
                          <a:effectLst/>
                          <a:uFill>
                            <a:solidFill>
                              <a:srgbClr val="000000"/>
                            </a:solidFill>
                          </a:uFill>
                        </a:rPr>
                        <a:t>-R)</a:t>
                      </a:r>
                      <a:endParaRPr lang="tr-TR" sz="1600" dirty="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just">
                        <a:spcAft>
                          <a:spcPts val="0"/>
                        </a:spcAft>
                        <a:tabLst>
                          <a:tab pos="5078730" algn="l"/>
                          <a:tab pos="5394960" algn="l"/>
                          <a:tab pos="5798820" algn="l"/>
                        </a:tabLst>
                      </a:pPr>
                      <a:r>
                        <a:rPr lang="tr-TR" sz="1600" dirty="0">
                          <a:effectLst/>
                          <a:uFill>
                            <a:solidFill>
                              <a:srgbClr val="000000"/>
                            </a:solidFill>
                          </a:uFill>
                        </a:rPr>
                        <a:t>Kendi halinde</a:t>
                      </a:r>
                    </a:p>
                    <a:p>
                      <a:pPr algn="just">
                        <a:spcAft>
                          <a:spcPts val="0"/>
                        </a:spcAft>
                        <a:tabLst>
                          <a:tab pos="5078730" algn="l"/>
                          <a:tab pos="5394960" algn="l"/>
                          <a:tab pos="5798820" algn="l"/>
                        </a:tabLst>
                      </a:pPr>
                      <a:r>
                        <a:rPr lang="tr-TR" sz="1600" dirty="0">
                          <a:effectLst/>
                          <a:uFill>
                            <a:solidFill>
                              <a:srgbClr val="000000"/>
                            </a:solidFill>
                          </a:uFill>
                        </a:rPr>
                        <a:t>Gerçekçi</a:t>
                      </a:r>
                    </a:p>
                    <a:p>
                      <a:pPr algn="just">
                        <a:spcAft>
                          <a:spcPts val="0"/>
                        </a:spcAft>
                        <a:tabLst>
                          <a:tab pos="5078730" algn="l"/>
                          <a:tab pos="5394960" algn="l"/>
                          <a:tab pos="5798820" algn="l"/>
                        </a:tabLst>
                      </a:pPr>
                      <a:r>
                        <a:rPr lang="tr-TR" sz="1600" dirty="0">
                          <a:effectLst/>
                          <a:uFill>
                            <a:solidFill>
                              <a:srgbClr val="000000"/>
                            </a:solidFill>
                          </a:uFill>
                        </a:rPr>
                        <a:t>İşe duygularını katmayan</a:t>
                      </a:r>
                      <a:endParaRPr lang="tr-TR" sz="1600" dirty="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lgn="just">
                        <a:spcAft>
                          <a:spcPts val="0"/>
                        </a:spcAft>
                        <a:tabLst>
                          <a:tab pos="5078730" algn="l"/>
                          <a:tab pos="5394960" algn="l"/>
                          <a:tab pos="5798820" algn="l"/>
                        </a:tabLst>
                      </a:pPr>
                      <a:r>
                        <a:rPr lang="tr-TR" sz="1600" dirty="0">
                          <a:effectLst/>
                          <a:uFill>
                            <a:solidFill>
                              <a:srgbClr val="000000"/>
                            </a:solidFill>
                          </a:uFill>
                        </a:rPr>
                        <a:t>Güçlü</a:t>
                      </a:r>
                    </a:p>
                    <a:p>
                      <a:pPr algn="just">
                        <a:spcAft>
                          <a:spcPts val="0"/>
                        </a:spcAft>
                        <a:tabLst>
                          <a:tab pos="5078730" algn="l"/>
                          <a:tab pos="5394960" algn="l"/>
                          <a:tab pos="5798820" algn="l"/>
                        </a:tabLst>
                      </a:pPr>
                      <a:r>
                        <a:rPr lang="tr-TR" sz="1600" dirty="0">
                          <a:effectLst/>
                          <a:uFill>
                            <a:solidFill>
                              <a:srgbClr val="000000"/>
                            </a:solidFill>
                          </a:uFill>
                        </a:rPr>
                        <a:t>Doğal</a:t>
                      </a:r>
                    </a:p>
                    <a:p>
                      <a:pPr algn="just">
                        <a:spcAft>
                          <a:spcPts val="0"/>
                        </a:spcAft>
                        <a:tabLst>
                          <a:tab pos="5078730" algn="l"/>
                          <a:tab pos="5394960" algn="l"/>
                          <a:tab pos="5798820" algn="l"/>
                        </a:tabLst>
                      </a:pPr>
                      <a:r>
                        <a:rPr lang="tr-TR" sz="1600" dirty="0">
                          <a:effectLst/>
                          <a:uFill>
                            <a:solidFill>
                              <a:srgbClr val="000000"/>
                            </a:solidFill>
                          </a:uFill>
                        </a:rPr>
                        <a:t>Pratik</a:t>
                      </a:r>
                      <a:endParaRPr lang="tr-TR" sz="1600" dirty="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spcAft>
                          <a:spcPts val="0"/>
                        </a:spcAft>
                        <a:tabLst>
                          <a:tab pos="5078730" algn="l"/>
                          <a:tab pos="5394960" algn="l"/>
                          <a:tab pos="5798820" algn="l"/>
                        </a:tabLst>
                      </a:pPr>
                      <a:r>
                        <a:rPr lang="tr-TR" sz="1600">
                          <a:effectLst/>
                          <a:uFill>
                            <a:solidFill>
                              <a:srgbClr val="000000"/>
                            </a:solidFill>
                          </a:uFill>
                        </a:rPr>
                        <a:t>Ormancılık</a:t>
                      </a:r>
                    </a:p>
                    <a:p>
                      <a:pPr>
                        <a:spcAft>
                          <a:spcPts val="0"/>
                        </a:spcAft>
                        <a:tabLst>
                          <a:tab pos="5078730" algn="l"/>
                          <a:tab pos="5394960" algn="l"/>
                          <a:tab pos="5798820" algn="l"/>
                        </a:tabLst>
                      </a:pPr>
                      <a:r>
                        <a:rPr lang="tr-TR" sz="1600">
                          <a:effectLst/>
                          <a:uFill>
                            <a:solidFill>
                              <a:srgbClr val="000000"/>
                            </a:solidFill>
                          </a:uFill>
                        </a:rPr>
                        <a:t>Mobilya tasarımı</a:t>
                      </a:r>
                    </a:p>
                    <a:p>
                      <a:pPr>
                        <a:spcAft>
                          <a:spcPts val="0"/>
                        </a:spcAft>
                        <a:tabLst>
                          <a:tab pos="5078730" algn="l"/>
                          <a:tab pos="5394960" algn="l"/>
                          <a:tab pos="5798820" algn="l"/>
                        </a:tabLst>
                      </a:pPr>
                      <a:r>
                        <a:rPr lang="tr-TR" sz="1600">
                          <a:effectLst/>
                          <a:uFill>
                            <a:solidFill>
                              <a:srgbClr val="000000"/>
                            </a:solidFill>
                          </a:uFill>
                        </a:rPr>
                        <a:t>Araba tamircisi</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val="3149953022"/>
                  </a:ext>
                </a:extLst>
              </a:tr>
              <a:tr h="909464">
                <a:tc>
                  <a:txBody>
                    <a:bodyPr/>
                    <a:lstStyle/>
                    <a:p>
                      <a:pPr algn="just">
                        <a:spcAft>
                          <a:spcPts val="0"/>
                        </a:spcAft>
                        <a:tabLst>
                          <a:tab pos="5078730" algn="l"/>
                          <a:tab pos="5394960" algn="l"/>
                          <a:tab pos="5798820" algn="l"/>
                        </a:tabLst>
                      </a:pPr>
                      <a:r>
                        <a:rPr lang="tr-TR" sz="1600" dirty="0">
                          <a:effectLst/>
                          <a:uFill>
                            <a:solidFill>
                              <a:srgbClr val="000000"/>
                            </a:solidFill>
                          </a:uFill>
                        </a:rPr>
                        <a:t>Araştırmacı</a:t>
                      </a:r>
                    </a:p>
                    <a:p>
                      <a:pPr algn="just">
                        <a:spcAft>
                          <a:spcPts val="0"/>
                        </a:spcAft>
                        <a:tabLst>
                          <a:tab pos="5078730" algn="l"/>
                          <a:tab pos="5394960" algn="l"/>
                          <a:tab pos="5798820" algn="l"/>
                        </a:tabLst>
                      </a:pPr>
                      <a:r>
                        <a:rPr lang="tr-TR" sz="1600" dirty="0">
                          <a:effectLst/>
                          <a:uFill>
                            <a:solidFill>
                              <a:srgbClr val="000000"/>
                            </a:solidFill>
                          </a:uFill>
                        </a:rPr>
                        <a:t>(</a:t>
                      </a:r>
                      <a:r>
                        <a:rPr lang="tr-TR" sz="1600" dirty="0" err="1">
                          <a:effectLst/>
                          <a:uFill>
                            <a:solidFill>
                              <a:srgbClr val="000000"/>
                            </a:solidFill>
                          </a:uFill>
                        </a:rPr>
                        <a:t>Investigative</a:t>
                      </a:r>
                      <a:r>
                        <a:rPr lang="tr-TR" sz="1600" dirty="0">
                          <a:effectLst/>
                          <a:uFill>
                            <a:solidFill>
                              <a:srgbClr val="000000"/>
                            </a:solidFill>
                          </a:uFill>
                        </a:rPr>
                        <a:t>-I)</a:t>
                      </a:r>
                      <a:endParaRPr lang="tr-TR" sz="1600" dirty="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just">
                        <a:spcAft>
                          <a:spcPts val="0"/>
                        </a:spcAft>
                        <a:tabLst>
                          <a:tab pos="5078730" algn="l"/>
                          <a:tab pos="5394960" algn="l"/>
                          <a:tab pos="5798820" algn="l"/>
                        </a:tabLst>
                      </a:pPr>
                      <a:r>
                        <a:rPr lang="tr-TR" sz="1600">
                          <a:effectLst/>
                          <a:uFill>
                            <a:solidFill>
                              <a:srgbClr val="000000"/>
                            </a:solidFill>
                          </a:uFill>
                        </a:rPr>
                        <a:t>Analitik</a:t>
                      </a:r>
                    </a:p>
                    <a:p>
                      <a:pPr algn="just">
                        <a:spcAft>
                          <a:spcPts val="0"/>
                        </a:spcAft>
                        <a:tabLst>
                          <a:tab pos="5078730" algn="l"/>
                          <a:tab pos="5394960" algn="l"/>
                          <a:tab pos="5798820" algn="l"/>
                        </a:tabLst>
                      </a:pPr>
                      <a:r>
                        <a:rPr lang="tr-TR" sz="1600">
                          <a:effectLst/>
                          <a:uFill>
                            <a:solidFill>
                              <a:srgbClr val="000000"/>
                            </a:solidFill>
                          </a:uFill>
                        </a:rPr>
                        <a:t>Ayrıntılara dikkat eden</a:t>
                      </a:r>
                    </a:p>
                    <a:p>
                      <a:pPr algn="just">
                        <a:spcAft>
                          <a:spcPts val="0"/>
                        </a:spcAft>
                        <a:tabLst>
                          <a:tab pos="5078730" algn="l"/>
                          <a:tab pos="5394960" algn="l"/>
                          <a:tab pos="5798820" algn="l"/>
                        </a:tabLst>
                      </a:pPr>
                      <a:r>
                        <a:rPr lang="tr-TR" sz="1600">
                          <a:effectLst/>
                          <a:uFill>
                            <a:solidFill>
                              <a:srgbClr val="000000"/>
                            </a:solidFill>
                          </a:uFill>
                        </a:rPr>
                        <a:t>Duygularını belli etmeyen</a:t>
                      </a:r>
                    </a:p>
                    <a:p>
                      <a:pPr algn="just">
                        <a:spcAft>
                          <a:spcPts val="0"/>
                        </a:spcAft>
                        <a:tabLst>
                          <a:tab pos="5078730" algn="l"/>
                          <a:tab pos="5394960" algn="l"/>
                          <a:tab pos="5798820" algn="l"/>
                        </a:tabLst>
                      </a:pPr>
                      <a:r>
                        <a:rPr lang="tr-TR" sz="1600">
                          <a:effectLst/>
                          <a:uFill>
                            <a:solidFill>
                              <a:srgbClr val="000000"/>
                            </a:solidFill>
                          </a:uFill>
                        </a:rPr>
                        <a:t>İçedönük</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lgn="just">
                        <a:spcAft>
                          <a:spcPts val="0"/>
                        </a:spcAft>
                        <a:tabLst>
                          <a:tab pos="5078730" algn="l"/>
                          <a:tab pos="5394960" algn="l"/>
                          <a:tab pos="5798820" algn="l"/>
                        </a:tabLst>
                      </a:pPr>
                      <a:r>
                        <a:rPr lang="tr-TR" sz="1600">
                          <a:effectLst/>
                          <a:uFill>
                            <a:solidFill>
                              <a:srgbClr val="000000"/>
                            </a:solidFill>
                          </a:uFill>
                        </a:rPr>
                        <a:t>Mantıklı</a:t>
                      </a:r>
                    </a:p>
                    <a:p>
                      <a:pPr algn="just">
                        <a:spcAft>
                          <a:spcPts val="0"/>
                        </a:spcAft>
                        <a:tabLst>
                          <a:tab pos="5078730" algn="l"/>
                          <a:tab pos="5394960" algn="l"/>
                          <a:tab pos="5798820" algn="l"/>
                        </a:tabLst>
                      </a:pPr>
                      <a:r>
                        <a:rPr lang="tr-TR" sz="1600">
                          <a:effectLst/>
                          <a:uFill>
                            <a:solidFill>
                              <a:srgbClr val="000000"/>
                            </a:solidFill>
                          </a:uFill>
                        </a:rPr>
                        <a:t>Eleştirel</a:t>
                      </a:r>
                    </a:p>
                    <a:p>
                      <a:pPr algn="just">
                        <a:spcAft>
                          <a:spcPts val="0"/>
                        </a:spcAft>
                        <a:tabLst>
                          <a:tab pos="5078730" algn="l"/>
                          <a:tab pos="5394960" algn="l"/>
                          <a:tab pos="5798820" algn="l"/>
                        </a:tabLst>
                      </a:pPr>
                      <a:r>
                        <a:rPr lang="tr-TR" sz="1600">
                          <a:effectLst/>
                          <a:uFill>
                            <a:solidFill>
                              <a:srgbClr val="000000"/>
                            </a:solidFill>
                          </a:uFill>
                        </a:rPr>
                        <a:t>Meraklı</a:t>
                      </a:r>
                    </a:p>
                    <a:p>
                      <a:pPr algn="just">
                        <a:spcAft>
                          <a:spcPts val="0"/>
                        </a:spcAft>
                        <a:tabLst>
                          <a:tab pos="5078730" algn="l"/>
                          <a:tab pos="5394960" algn="l"/>
                          <a:tab pos="5798820" algn="l"/>
                        </a:tabLst>
                      </a:pPr>
                      <a:r>
                        <a:rPr lang="tr-TR" sz="1600">
                          <a:effectLst/>
                          <a:uFill>
                            <a:solidFill>
                              <a:srgbClr val="000000"/>
                            </a:solidFill>
                          </a:uFill>
                        </a:rPr>
                        <a:t>Entelektüel</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spcAft>
                          <a:spcPts val="0"/>
                        </a:spcAft>
                        <a:tabLst>
                          <a:tab pos="5078730" algn="l"/>
                          <a:tab pos="5394960" algn="l"/>
                          <a:tab pos="5798820" algn="l"/>
                        </a:tabLst>
                      </a:pPr>
                      <a:r>
                        <a:rPr lang="tr-TR" sz="1600">
                          <a:effectLst/>
                          <a:uFill>
                            <a:solidFill>
                              <a:srgbClr val="000000"/>
                            </a:solidFill>
                          </a:uFill>
                        </a:rPr>
                        <a:t>Biyolog</a:t>
                      </a:r>
                    </a:p>
                    <a:p>
                      <a:pPr>
                        <a:spcAft>
                          <a:spcPts val="0"/>
                        </a:spcAft>
                        <a:tabLst>
                          <a:tab pos="5078730" algn="l"/>
                          <a:tab pos="5394960" algn="l"/>
                          <a:tab pos="5798820" algn="l"/>
                        </a:tabLst>
                      </a:pPr>
                      <a:r>
                        <a:rPr lang="tr-TR" sz="1600">
                          <a:effectLst/>
                          <a:uFill>
                            <a:solidFill>
                              <a:srgbClr val="000000"/>
                            </a:solidFill>
                          </a:uFill>
                        </a:rPr>
                        <a:t>Matematikçi</a:t>
                      </a:r>
                    </a:p>
                    <a:p>
                      <a:pPr>
                        <a:spcAft>
                          <a:spcPts val="0"/>
                        </a:spcAft>
                        <a:tabLst>
                          <a:tab pos="5078730" algn="l"/>
                          <a:tab pos="5394960" algn="l"/>
                          <a:tab pos="5798820" algn="l"/>
                        </a:tabLst>
                      </a:pPr>
                      <a:r>
                        <a:rPr lang="tr-TR" sz="1600">
                          <a:effectLst/>
                          <a:uFill>
                            <a:solidFill>
                              <a:srgbClr val="000000"/>
                            </a:solidFill>
                          </a:uFill>
                        </a:rPr>
                        <a:t>Fizikçi</a:t>
                      </a:r>
                    </a:p>
                    <a:p>
                      <a:pPr>
                        <a:spcAft>
                          <a:spcPts val="0"/>
                        </a:spcAft>
                        <a:tabLst>
                          <a:tab pos="5078730" algn="l"/>
                          <a:tab pos="5394960" algn="l"/>
                          <a:tab pos="5798820" algn="l"/>
                        </a:tabLst>
                      </a:pPr>
                      <a:r>
                        <a:rPr lang="tr-TR" sz="1600">
                          <a:effectLst/>
                          <a:uFill>
                            <a:solidFill>
                              <a:srgbClr val="000000"/>
                            </a:solidFill>
                          </a:uFill>
                        </a:rPr>
                        <a:t>Jeolog</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val="2975978515"/>
                  </a:ext>
                </a:extLst>
              </a:tr>
              <a:tr h="909464">
                <a:tc>
                  <a:txBody>
                    <a:bodyPr/>
                    <a:lstStyle/>
                    <a:p>
                      <a:pPr algn="just">
                        <a:spcAft>
                          <a:spcPts val="0"/>
                        </a:spcAft>
                        <a:tabLst>
                          <a:tab pos="5078730" algn="l"/>
                          <a:tab pos="5394960" algn="l"/>
                          <a:tab pos="5798820" algn="l"/>
                        </a:tabLst>
                      </a:pPr>
                      <a:r>
                        <a:rPr lang="tr-TR" sz="1600">
                          <a:effectLst/>
                          <a:uFill>
                            <a:solidFill>
                              <a:srgbClr val="000000"/>
                            </a:solidFill>
                          </a:uFill>
                        </a:rPr>
                        <a:t>Sanatçı</a:t>
                      </a:r>
                    </a:p>
                    <a:p>
                      <a:pPr algn="just">
                        <a:spcAft>
                          <a:spcPts val="0"/>
                        </a:spcAft>
                        <a:tabLst>
                          <a:tab pos="5078730" algn="l"/>
                          <a:tab pos="5394960" algn="l"/>
                          <a:tab pos="5798820" algn="l"/>
                        </a:tabLst>
                      </a:pPr>
                      <a:r>
                        <a:rPr lang="tr-TR" sz="1600">
                          <a:effectLst/>
                          <a:uFill>
                            <a:solidFill>
                              <a:srgbClr val="000000"/>
                            </a:solidFill>
                          </a:uFill>
                        </a:rPr>
                        <a:t>(Artistic-A)</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just">
                        <a:spcAft>
                          <a:spcPts val="0"/>
                        </a:spcAft>
                        <a:tabLst>
                          <a:tab pos="5078730" algn="l"/>
                          <a:tab pos="5394960" algn="l"/>
                          <a:tab pos="5798820" algn="l"/>
                        </a:tabLst>
                      </a:pPr>
                      <a:r>
                        <a:rPr lang="tr-TR" sz="1600">
                          <a:effectLst/>
                          <a:uFill>
                            <a:solidFill>
                              <a:srgbClr val="000000"/>
                            </a:solidFill>
                          </a:uFill>
                        </a:rPr>
                        <a:t>Spontane davranan</a:t>
                      </a:r>
                    </a:p>
                    <a:p>
                      <a:pPr algn="just">
                        <a:spcAft>
                          <a:spcPts val="0"/>
                        </a:spcAft>
                        <a:tabLst>
                          <a:tab pos="5078730" algn="l"/>
                          <a:tab pos="5394960" algn="l"/>
                          <a:tab pos="5798820" algn="l"/>
                        </a:tabLst>
                      </a:pPr>
                      <a:r>
                        <a:rPr lang="tr-TR" sz="1600">
                          <a:effectLst/>
                          <a:uFill>
                            <a:solidFill>
                              <a:srgbClr val="000000"/>
                            </a:solidFill>
                          </a:uFill>
                        </a:rPr>
                        <a:t>Hayal gücü yüksek</a:t>
                      </a:r>
                    </a:p>
                    <a:p>
                      <a:pPr algn="just">
                        <a:spcAft>
                          <a:spcPts val="0"/>
                        </a:spcAft>
                        <a:tabLst>
                          <a:tab pos="5078730" algn="l"/>
                          <a:tab pos="5394960" algn="l"/>
                          <a:tab pos="5798820" algn="l"/>
                        </a:tabLst>
                      </a:pPr>
                      <a:r>
                        <a:rPr lang="tr-TR" sz="1600">
                          <a:effectLst/>
                          <a:uFill>
                            <a:solidFill>
                              <a:srgbClr val="000000"/>
                            </a:solidFill>
                          </a:uFill>
                        </a:rPr>
                        <a:t>Duygularını dışa vuran</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lgn="just">
                        <a:spcAft>
                          <a:spcPts val="0"/>
                        </a:spcAft>
                        <a:tabLst>
                          <a:tab pos="5078730" algn="l"/>
                          <a:tab pos="5394960" algn="l"/>
                          <a:tab pos="5798820" algn="l"/>
                        </a:tabLst>
                      </a:pPr>
                      <a:r>
                        <a:rPr lang="tr-TR" sz="1600">
                          <a:effectLst/>
                          <a:uFill>
                            <a:solidFill>
                              <a:srgbClr val="000000"/>
                            </a:solidFill>
                          </a:uFill>
                        </a:rPr>
                        <a:t>Duyarlı</a:t>
                      </a:r>
                    </a:p>
                    <a:p>
                      <a:pPr algn="just">
                        <a:spcAft>
                          <a:spcPts val="0"/>
                        </a:spcAft>
                        <a:tabLst>
                          <a:tab pos="5078730" algn="l"/>
                          <a:tab pos="5394960" algn="l"/>
                          <a:tab pos="5798820" algn="l"/>
                        </a:tabLst>
                      </a:pPr>
                      <a:r>
                        <a:rPr lang="tr-TR" sz="1600">
                          <a:effectLst/>
                          <a:uFill>
                            <a:solidFill>
                              <a:srgbClr val="000000"/>
                            </a:solidFill>
                          </a:uFill>
                        </a:rPr>
                        <a:t>Özgün</a:t>
                      </a:r>
                    </a:p>
                    <a:p>
                      <a:pPr algn="just">
                        <a:spcAft>
                          <a:spcPts val="0"/>
                        </a:spcAft>
                        <a:tabLst>
                          <a:tab pos="5078730" algn="l"/>
                          <a:tab pos="5394960" algn="l"/>
                          <a:tab pos="5798820" algn="l"/>
                        </a:tabLst>
                      </a:pPr>
                      <a:r>
                        <a:rPr lang="tr-TR" sz="1600">
                          <a:effectLst/>
                          <a:uFill>
                            <a:solidFill>
                              <a:srgbClr val="000000"/>
                            </a:solidFill>
                          </a:uFill>
                        </a:rPr>
                        <a:t>Bağımsız</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spcAft>
                          <a:spcPts val="0"/>
                        </a:spcAft>
                        <a:tabLst>
                          <a:tab pos="5078730" algn="l"/>
                          <a:tab pos="5394960" algn="l"/>
                          <a:tab pos="5798820" algn="l"/>
                        </a:tabLst>
                      </a:pPr>
                      <a:r>
                        <a:rPr lang="tr-TR" sz="1600">
                          <a:effectLst/>
                          <a:uFill>
                            <a:solidFill>
                              <a:srgbClr val="000000"/>
                            </a:solidFill>
                          </a:uFill>
                        </a:rPr>
                        <a:t>Sanat dalları (müzik-dans-sinema-resim vb)</a:t>
                      </a:r>
                    </a:p>
                    <a:p>
                      <a:pPr>
                        <a:spcAft>
                          <a:spcPts val="0"/>
                        </a:spcAft>
                        <a:tabLst>
                          <a:tab pos="5078730" algn="l"/>
                          <a:tab pos="5394960" algn="l"/>
                          <a:tab pos="5798820" algn="l"/>
                        </a:tabLst>
                      </a:pPr>
                      <a:r>
                        <a:rPr lang="tr-TR" sz="1600">
                          <a:effectLst/>
                          <a:uFill>
                            <a:solidFill>
                              <a:srgbClr val="000000"/>
                            </a:solidFill>
                          </a:uFill>
                        </a:rPr>
                        <a:t>Felsefe</a:t>
                      </a:r>
                    </a:p>
                    <a:p>
                      <a:pPr>
                        <a:spcAft>
                          <a:spcPts val="0"/>
                        </a:spcAft>
                        <a:tabLst>
                          <a:tab pos="5078730" algn="l"/>
                          <a:tab pos="5394960" algn="l"/>
                          <a:tab pos="5798820" algn="l"/>
                        </a:tabLst>
                      </a:pPr>
                      <a:r>
                        <a:rPr lang="tr-TR" sz="1600">
                          <a:effectLst/>
                          <a:uFill>
                            <a:solidFill>
                              <a:srgbClr val="000000"/>
                            </a:solidFill>
                          </a:uFill>
                        </a:rPr>
                        <a:t>Mimarlık</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val="3327442418"/>
                  </a:ext>
                </a:extLst>
              </a:tr>
              <a:tr h="909464">
                <a:tc>
                  <a:txBody>
                    <a:bodyPr/>
                    <a:lstStyle/>
                    <a:p>
                      <a:pPr algn="just">
                        <a:spcAft>
                          <a:spcPts val="0"/>
                        </a:spcAft>
                        <a:tabLst>
                          <a:tab pos="5078730" algn="l"/>
                          <a:tab pos="5394960" algn="l"/>
                          <a:tab pos="5798820" algn="l"/>
                        </a:tabLst>
                      </a:pPr>
                      <a:r>
                        <a:rPr lang="tr-TR" sz="1600">
                          <a:effectLst/>
                          <a:uFill>
                            <a:solidFill>
                              <a:srgbClr val="000000"/>
                            </a:solidFill>
                          </a:uFill>
                        </a:rPr>
                        <a:t>Sosyal</a:t>
                      </a:r>
                    </a:p>
                    <a:p>
                      <a:pPr algn="just">
                        <a:spcAft>
                          <a:spcPts val="0"/>
                        </a:spcAft>
                        <a:tabLst>
                          <a:tab pos="5078730" algn="l"/>
                          <a:tab pos="5394960" algn="l"/>
                          <a:tab pos="5798820" algn="l"/>
                        </a:tabLst>
                      </a:pPr>
                      <a:r>
                        <a:rPr lang="tr-TR" sz="1600">
                          <a:effectLst/>
                          <a:uFill>
                            <a:solidFill>
                              <a:srgbClr val="000000"/>
                            </a:solidFill>
                          </a:uFill>
                        </a:rPr>
                        <a:t>(Social-S)</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just">
                        <a:spcAft>
                          <a:spcPts val="0"/>
                        </a:spcAft>
                        <a:tabLst>
                          <a:tab pos="5078730" algn="l"/>
                          <a:tab pos="5394960" algn="l"/>
                          <a:tab pos="5798820" algn="l"/>
                        </a:tabLst>
                      </a:pPr>
                      <a:r>
                        <a:rPr lang="tr-TR" sz="1600">
                          <a:effectLst/>
                          <a:uFill>
                            <a:solidFill>
                              <a:srgbClr val="000000"/>
                            </a:solidFill>
                          </a:uFill>
                        </a:rPr>
                        <a:t>İşbirliğine yatkın</a:t>
                      </a:r>
                    </a:p>
                    <a:p>
                      <a:pPr algn="just">
                        <a:spcAft>
                          <a:spcPts val="0"/>
                        </a:spcAft>
                        <a:tabLst>
                          <a:tab pos="5078730" algn="l"/>
                          <a:tab pos="5394960" algn="l"/>
                          <a:tab pos="5798820" algn="l"/>
                        </a:tabLst>
                      </a:pPr>
                      <a:r>
                        <a:rPr lang="tr-TR" sz="1600">
                          <a:effectLst/>
                          <a:uFill>
                            <a:solidFill>
                              <a:srgbClr val="000000"/>
                            </a:solidFill>
                          </a:uFill>
                        </a:rPr>
                        <a:t>Arkadaş canlısı</a:t>
                      </a:r>
                    </a:p>
                    <a:p>
                      <a:pPr algn="just">
                        <a:spcAft>
                          <a:spcPts val="0"/>
                        </a:spcAft>
                        <a:tabLst>
                          <a:tab pos="5078730" algn="l"/>
                          <a:tab pos="5394960" algn="l"/>
                          <a:tab pos="5798820" algn="l"/>
                        </a:tabLst>
                      </a:pPr>
                      <a:r>
                        <a:rPr lang="tr-TR" sz="1600">
                          <a:effectLst/>
                          <a:uFill>
                            <a:solidFill>
                              <a:srgbClr val="000000"/>
                            </a:solidFill>
                          </a:uFill>
                        </a:rPr>
                        <a:t>Sorumluluk sahibi</a:t>
                      </a:r>
                    </a:p>
                    <a:p>
                      <a:pPr algn="just">
                        <a:spcAft>
                          <a:spcPts val="0"/>
                        </a:spcAft>
                        <a:tabLst>
                          <a:tab pos="5078730" algn="l"/>
                          <a:tab pos="5394960" algn="l"/>
                          <a:tab pos="5798820" algn="l"/>
                        </a:tabLst>
                      </a:pPr>
                      <a:r>
                        <a:rPr lang="tr-TR" sz="1600">
                          <a:effectLst/>
                          <a:uFill>
                            <a:solidFill>
                              <a:srgbClr val="000000"/>
                            </a:solidFill>
                          </a:uFill>
                        </a:rPr>
                        <a:t>Uzlaşmacı</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lgn="just">
                        <a:spcAft>
                          <a:spcPts val="0"/>
                        </a:spcAft>
                        <a:tabLst>
                          <a:tab pos="5078730" algn="l"/>
                          <a:tab pos="5394960" algn="l"/>
                          <a:tab pos="5798820" algn="l"/>
                        </a:tabLst>
                      </a:pPr>
                      <a:r>
                        <a:rPr lang="tr-TR" sz="1600">
                          <a:effectLst/>
                          <a:uFill>
                            <a:solidFill>
                              <a:srgbClr val="000000"/>
                            </a:solidFill>
                          </a:uFill>
                        </a:rPr>
                        <a:t>Empatik</a:t>
                      </a:r>
                    </a:p>
                    <a:p>
                      <a:pPr algn="just">
                        <a:spcAft>
                          <a:spcPts val="0"/>
                        </a:spcAft>
                        <a:tabLst>
                          <a:tab pos="5078730" algn="l"/>
                          <a:tab pos="5394960" algn="l"/>
                          <a:tab pos="5798820" algn="l"/>
                        </a:tabLst>
                      </a:pPr>
                      <a:r>
                        <a:rPr lang="tr-TR" sz="1600">
                          <a:effectLst/>
                          <a:uFill>
                            <a:solidFill>
                              <a:srgbClr val="000000"/>
                            </a:solidFill>
                          </a:uFill>
                        </a:rPr>
                        <a:t>Yardımsever</a:t>
                      </a:r>
                    </a:p>
                    <a:p>
                      <a:pPr algn="just">
                        <a:spcAft>
                          <a:spcPts val="0"/>
                        </a:spcAft>
                        <a:tabLst>
                          <a:tab pos="5078730" algn="l"/>
                          <a:tab pos="5394960" algn="l"/>
                          <a:tab pos="5798820" algn="l"/>
                        </a:tabLst>
                      </a:pPr>
                      <a:r>
                        <a:rPr lang="tr-TR" sz="1600">
                          <a:effectLst/>
                          <a:uFill>
                            <a:solidFill>
                              <a:srgbClr val="000000"/>
                            </a:solidFill>
                          </a:uFill>
                        </a:rPr>
                        <a:t>İkna edici</a:t>
                      </a:r>
                    </a:p>
                    <a:p>
                      <a:pPr algn="just">
                        <a:spcAft>
                          <a:spcPts val="0"/>
                        </a:spcAft>
                        <a:tabLst>
                          <a:tab pos="5078730" algn="l"/>
                          <a:tab pos="5394960" algn="l"/>
                          <a:tab pos="5798820" algn="l"/>
                        </a:tabLst>
                      </a:pPr>
                      <a:r>
                        <a:rPr lang="tr-TR" sz="1600">
                          <a:effectLst/>
                          <a:uFill>
                            <a:solidFill>
                              <a:srgbClr val="000000"/>
                            </a:solidFill>
                          </a:uFill>
                        </a:rPr>
                        <a:t>Anlayışlı</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spcAft>
                          <a:spcPts val="0"/>
                        </a:spcAft>
                        <a:tabLst>
                          <a:tab pos="5078730" algn="l"/>
                          <a:tab pos="5394960" algn="l"/>
                          <a:tab pos="5798820" algn="l"/>
                        </a:tabLst>
                      </a:pPr>
                      <a:r>
                        <a:rPr lang="tr-TR" sz="1600">
                          <a:effectLst/>
                          <a:uFill>
                            <a:solidFill>
                              <a:srgbClr val="000000"/>
                            </a:solidFill>
                          </a:uFill>
                        </a:rPr>
                        <a:t>Psikolojik danışman</a:t>
                      </a:r>
                    </a:p>
                    <a:p>
                      <a:pPr>
                        <a:spcAft>
                          <a:spcPts val="0"/>
                        </a:spcAft>
                        <a:tabLst>
                          <a:tab pos="5078730" algn="l"/>
                          <a:tab pos="5394960" algn="l"/>
                          <a:tab pos="5798820" algn="l"/>
                        </a:tabLst>
                      </a:pPr>
                      <a:r>
                        <a:rPr lang="tr-TR" sz="1600">
                          <a:effectLst/>
                          <a:uFill>
                            <a:solidFill>
                              <a:srgbClr val="000000"/>
                            </a:solidFill>
                          </a:uFill>
                        </a:rPr>
                        <a:t>Hemşirelik</a:t>
                      </a:r>
                    </a:p>
                    <a:p>
                      <a:pPr>
                        <a:spcAft>
                          <a:spcPts val="0"/>
                        </a:spcAft>
                        <a:tabLst>
                          <a:tab pos="5078730" algn="l"/>
                          <a:tab pos="5394960" algn="l"/>
                          <a:tab pos="5798820" algn="l"/>
                        </a:tabLst>
                      </a:pPr>
                      <a:r>
                        <a:rPr lang="tr-TR" sz="1600">
                          <a:effectLst/>
                          <a:uFill>
                            <a:solidFill>
                              <a:srgbClr val="000000"/>
                            </a:solidFill>
                          </a:uFill>
                        </a:rPr>
                        <a:t>Özel eğitim</a:t>
                      </a:r>
                    </a:p>
                    <a:p>
                      <a:pPr>
                        <a:spcAft>
                          <a:spcPts val="0"/>
                        </a:spcAft>
                        <a:tabLst>
                          <a:tab pos="5078730" algn="l"/>
                          <a:tab pos="5394960" algn="l"/>
                          <a:tab pos="5798820" algn="l"/>
                        </a:tabLst>
                      </a:pPr>
                      <a:r>
                        <a:rPr lang="tr-TR" sz="1600">
                          <a:effectLst/>
                          <a:uFill>
                            <a:solidFill>
                              <a:srgbClr val="000000"/>
                            </a:solidFill>
                          </a:uFill>
                        </a:rPr>
                        <a:t>Öğretmenlik</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val="305640046"/>
                  </a:ext>
                </a:extLst>
              </a:tr>
              <a:tr h="715612">
                <a:tc>
                  <a:txBody>
                    <a:bodyPr/>
                    <a:lstStyle/>
                    <a:p>
                      <a:pPr algn="just">
                        <a:spcAft>
                          <a:spcPts val="0"/>
                        </a:spcAft>
                        <a:tabLst>
                          <a:tab pos="5078730" algn="l"/>
                          <a:tab pos="5394960" algn="l"/>
                          <a:tab pos="5798820" algn="l"/>
                        </a:tabLst>
                      </a:pPr>
                      <a:r>
                        <a:rPr lang="tr-TR" sz="1600">
                          <a:effectLst/>
                          <a:uFill>
                            <a:solidFill>
                              <a:srgbClr val="000000"/>
                            </a:solidFill>
                          </a:uFill>
                        </a:rPr>
                        <a:t>Girişimci</a:t>
                      </a:r>
                    </a:p>
                    <a:p>
                      <a:pPr algn="just">
                        <a:spcAft>
                          <a:spcPts val="0"/>
                        </a:spcAft>
                        <a:tabLst>
                          <a:tab pos="5078730" algn="l"/>
                          <a:tab pos="5394960" algn="l"/>
                          <a:tab pos="5798820" algn="l"/>
                        </a:tabLst>
                      </a:pPr>
                      <a:r>
                        <a:rPr lang="tr-TR" sz="1600">
                          <a:effectLst/>
                          <a:uFill>
                            <a:solidFill>
                              <a:srgbClr val="000000"/>
                            </a:solidFill>
                          </a:uFill>
                        </a:rPr>
                        <a:t>(Enterprising-E)</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just">
                        <a:spcAft>
                          <a:spcPts val="0"/>
                        </a:spcAft>
                        <a:tabLst>
                          <a:tab pos="5078730" algn="l"/>
                          <a:tab pos="5394960" algn="l"/>
                          <a:tab pos="5798820" algn="l"/>
                        </a:tabLst>
                      </a:pPr>
                      <a:r>
                        <a:rPr lang="tr-TR" sz="1600">
                          <a:effectLst/>
                          <a:uFill>
                            <a:solidFill>
                              <a:srgbClr val="000000"/>
                            </a:solidFill>
                          </a:uFill>
                        </a:rPr>
                        <a:t>Gösterişi seven</a:t>
                      </a:r>
                    </a:p>
                    <a:p>
                      <a:pPr algn="just">
                        <a:spcAft>
                          <a:spcPts val="0"/>
                        </a:spcAft>
                        <a:tabLst>
                          <a:tab pos="5078730" algn="l"/>
                          <a:tab pos="5394960" algn="l"/>
                          <a:tab pos="5798820" algn="l"/>
                        </a:tabLst>
                      </a:pPr>
                      <a:r>
                        <a:rPr lang="tr-TR" sz="1600">
                          <a:effectLst/>
                          <a:uFill>
                            <a:solidFill>
                              <a:srgbClr val="000000"/>
                            </a:solidFill>
                          </a:uFill>
                        </a:rPr>
                        <a:t>Kendine güvenen</a:t>
                      </a:r>
                    </a:p>
                    <a:p>
                      <a:pPr algn="just">
                        <a:spcAft>
                          <a:spcPts val="0"/>
                        </a:spcAft>
                        <a:tabLst>
                          <a:tab pos="5078730" algn="l"/>
                          <a:tab pos="5394960" algn="l"/>
                          <a:tab pos="5798820" algn="l"/>
                        </a:tabLst>
                      </a:pPr>
                      <a:r>
                        <a:rPr lang="tr-TR" sz="1600">
                          <a:effectLst/>
                          <a:uFill>
                            <a:solidFill>
                              <a:srgbClr val="000000"/>
                            </a:solidFill>
                          </a:uFill>
                        </a:rPr>
                        <a:t>Heyecan arayan</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lgn="just">
                        <a:spcAft>
                          <a:spcPts val="0"/>
                        </a:spcAft>
                        <a:tabLst>
                          <a:tab pos="5078730" algn="l"/>
                          <a:tab pos="5394960" algn="l"/>
                          <a:tab pos="5798820" algn="l"/>
                        </a:tabLst>
                      </a:pPr>
                      <a:r>
                        <a:rPr lang="tr-TR" sz="1600">
                          <a:effectLst/>
                          <a:uFill>
                            <a:solidFill>
                              <a:srgbClr val="000000"/>
                            </a:solidFill>
                          </a:uFill>
                        </a:rPr>
                        <a:t>Dışadönük</a:t>
                      </a:r>
                    </a:p>
                    <a:p>
                      <a:pPr algn="just">
                        <a:spcAft>
                          <a:spcPts val="0"/>
                        </a:spcAft>
                        <a:tabLst>
                          <a:tab pos="5078730" algn="l"/>
                          <a:tab pos="5394960" algn="l"/>
                          <a:tab pos="5798820" algn="l"/>
                        </a:tabLst>
                      </a:pPr>
                      <a:r>
                        <a:rPr lang="tr-TR" sz="1600">
                          <a:effectLst/>
                          <a:uFill>
                            <a:solidFill>
                              <a:srgbClr val="000000"/>
                            </a:solidFill>
                          </a:uFill>
                        </a:rPr>
                        <a:t>Etkileyici</a:t>
                      </a:r>
                    </a:p>
                    <a:p>
                      <a:pPr algn="just">
                        <a:spcAft>
                          <a:spcPts val="0"/>
                        </a:spcAft>
                        <a:tabLst>
                          <a:tab pos="5078730" algn="l"/>
                          <a:tab pos="5394960" algn="l"/>
                          <a:tab pos="5798820" algn="l"/>
                        </a:tabLst>
                      </a:pPr>
                      <a:r>
                        <a:rPr lang="tr-TR" sz="1600">
                          <a:effectLst/>
                          <a:uFill>
                            <a:solidFill>
                              <a:srgbClr val="000000"/>
                            </a:solidFill>
                          </a:uFill>
                        </a:rPr>
                        <a:t>Hırslı</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spcAft>
                          <a:spcPts val="0"/>
                        </a:spcAft>
                        <a:tabLst>
                          <a:tab pos="5078730" algn="l"/>
                          <a:tab pos="5394960" algn="l"/>
                          <a:tab pos="5798820" algn="l"/>
                        </a:tabLst>
                      </a:pPr>
                      <a:r>
                        <a:rPr lang="tr-TR" sz="1600">
                          <a:effectLst/>
                          <a:uFill>
                            <a:solidFill>
                              <a:srgbClr val="000000"/>
                            </a:solidFill>
                          </a:uFill>
                        </a:rPr>
                        <a:t>Pazarlamacılık</a:t>
                      </a:r>
                    </a:p>
                    <a:p>
                      <a:pPr>
                        <a:spcAft>
                          <a:spcPts val="0"/>
                        </a:spcAft>
                        <a:tabLst>
                          <a:tab pos="5078730" algn="l"/>
                          <a:tab pos="5394960" algn="l"/>
                          <a:tab pos="5798820" algn="l"/>
                        </a:tabLst>
                      </a:pPr>
                      <a:r>
                        <a:rPr lang="tr-TR" sz="1600">
                          <a:effectLst/>
                          <a:uFill>
                            <a:solidFill>
                              <a:srgbClr val="000000"/>
                            </a:solidFill>
                          </a:uFill>
                        </a:rPr>
                        <a:t>Reklamcılık</a:t>
                      </a:r>
                    </a:p>
                    <a:p>
                      <a:pPr>
                        <a:spcAft>
                          <a:spcPts val="0"/>
                        </a:spcAft>
                        <a:tabLst>
                          <a:tab pos="5078730" algn="l"/>
                          <a:tab pos="5394960" algn="l"/>
                          <a:tab pos="5798820" algn="l"/>
                        </a:tabLst>
                      </a:pPr>
                      <a:r>
                        <a:rPr lang="tr-TR" sz="1600">
                          <a:effectLst/>
                          <a:uFill>
                            <a:solidFill>
                              <a:srgbClr val="000000"/>
                            </a:solidFill>
                          </a:uFill>
                        </a:rPr>
                        <a:t>Hukuk-kamu yönetimi</a:t>
                      </a:r>
                    </a:p>
                    <a:p>
                      <a:pPr>
                        <a:spcAft>
                          <a:spcPts val="0"/>
                        </a:spcAft>
                        <a:tabLst>
                          <a:tab pos="5078730" algn="l"/>
                          <a:tab pos="5394960" algn="l"/>
                          <a:tab pos="5798820" algn="l"/>
                        </a:tabLst>
                      </a:pPr>
                      <a:r>
                        <a:rPr lang="tr-TR" sz="1600">
                          <a:effectLst/>
                          <a:uFill>
                            <a:solidFill>
                              <a:srgbClr val="000000"/>
                            </a:solidFill>
                          </a:uFill>
                        </a:rPr>
                        <a:t>Siyaset bilimi</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val="3027293172"/>
                  </a:ext>
                </a:extLst>
              </a:tr>
              <a:tr h="909464">
                <a:tc>
                  <a:txBody>
                    <a:bodyPr/>
                    <a:lstStyle/>
                    <a:p>
                      <a:pPr algn="just">
                        <a:spcAft>
                          <a:spcPts val="0"/>
                        </a:spcAft>
                        <a:tabLst>
                          <a:tab pos="5078730" algn="l"/>
                          <a:tab pos="5394960" algn="l"/>
                          <a:tab pos="5798820" algn="l"/>
                        </a:tabLst>
                      </a:pPr>
                      <a:r>
                        <a:rPr lang="tr-TR" sz="1600">
                          <a:effectLst/>
                          <a:uFill>
                            <a:solidFill>
                              <a:srgbClr val="000000"/>
                            </a:solidFill>
                          </a:uFill>
                        </a:rPr>
                        <a:t>Geleneksel</a:t>
                      </a:r>
                    </a:p>
                    <a:p>
                      <a:pPr algn="just">
                        <a:spcAft>
                          <a:spcPts val="0"/>
                        </a:spcAft>
                        <a:tabLst>
                          <a:tab pos="5078730" algn="l"/>
                          <a:tab pos="5394960" algn="l"/>
                          <a:tab pos="5798820" algn="l"/>
                        </a:tabLst>
                      </a:pPr>
                      <a:r>
                        <a:rPr lang="tr-TR" sz="1600">
                          <a:effectLst/>
                          <a:uFill>
                            <a:solidFill>
                              <a:srgbClr val="000000"/>
                            </a:solidFill>
                          </a:uFill>
                        </a:rPr>
                        <a:t>(Conventional-C)</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just">
                        <a:spcAft>
                          <a:spcPts val="0"/>
                        </a:spcAft>
                        <a:tabLst>
                          <a:tab pos="5078730" algn="l"/>
                          <a:tab pos="5394960" algn="l"/>
                          <a:tab pos="5798820" algn="l"/>
                        </a:tabLst>
                      </a:pPr>
                      <a:r>
                        <a:rPr lang="tr-TR" sz="1600">
                          <a:effectLst/>
                          <a:uFill>
                            <a:solidFill>
                              <a:srgbClr val="000000"/>
                            </a:solidFill>
                          </a:uFill>
                        </a:rPr>
                        <a:t>Esnek olmayan</a:t>
                      </a:r>
                    </a:p>
                    <a:p>
                      <a:pPr algn="just">
                        <a:spcAft>
                          <a:spcPts val="0"/>
                        </a:spcAft>
                        <a:tabLst>
                          <a:tab pos="5078730" algn="l"/>
                          <a:tab pos="5394960" algn="l"/>
                          <a:tab pos="5798820" algn="l"/>
                        </a:tabLst>
                      </a:pPr>
                      <a:r>
                        <a:rPr lang="tr-TR" sz="1600">
                          <a:effectLst/>
                          <a:uFill>
                            <a:solidFill>
                              <a:srgbClr val="000000"/>
                            </a:solidFill>
                          </a:uFill>
                        </a:rPr>
                        <a:t>Yumuşak başlı</a:t>
                      </a:r>
                    </a:p>
                    <a:p>
                      <a:pPr algn="just">
                        <a:spcAft>
                          <a:spcPts val="0"/>
                        </a:spcAft>
                        <a:tabLst>
                          <a:tab pos="5078730" algn="l"/>
                          <a:tab pos="5394960" algn="l"/>
                          <a:tab pos="5798820" algn="l"/>
                        </a:tabLst>
                      </a:pPr>
                      <a:r>
                        <a:rPr lang="tr-TR" sz="1600">
                          <a:effectLst/>
                          <a:uFill>
                            <a:solidFill>
                              <a:srgbClr val="000000"/>
                            </a:solidFill>
                          </a:uFill>
                        </a:rPr>
                        <a:t>Hayal gücünden yoksun</a:t>
                      </a:r>
                    </a:p>
                    <a:p>
                      <a:pPr algn="just">
                        <a:spcAft>
                          <a:spcPts val="0"/>
                        </a:spcAft>
                        <a:tabLst>
                          <a:tab pos="5078730" algn="l"/>
                          <a:tab pos="5394960" algn="l"/>
                          <a:tab pos="5798820" algn="l"/>
                        </a:tabLst>
                      </a:pPr>
                      <a:r>
                        <a:rPr lang="tr-TR" sz="1600">
                          <a:effectLst/>
                          <a:uFill>
                            <a:solidFill>
                              <a:srgbClr val="000000"/>
                            </a:solidFill>
                          </a:uFill>
                        </a:rPr>
                        <a:t>Pratik</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lgn="just">
                        <a:spcAft>
                          <a:spcPts val="0"/>
                        </a:spcAft>
                        <a:tabLst>
                          <a:tab pos="5078730" algn="l"/>
                          <a:tab pos="5394960" algn="l"/>
                          <a:tab pos="5798820" algn="l"/>
                        </a:tabLst>
                      </a:pPr>
                      <a:r>
                        <a:rPr lang="tr-TR" sz="1600">
                          <a:effectLst/>
                          <a:uFill>
                            <a:solidFill>
                              <a:srgbClr val="000000"/>
                            </a:solidFill>
                          </a:uFill>
                        </a:rPr>
                        <a:t>Özenli</a:t>
                      </a:r>
                    </a:p>
                    <a:p>
                      <a:pPr algn="just">
                        <a:spcAft>
                          <a:spcPts val="0"/>
                        </a:spcAft>
                        <a:tabLst>
                          <a:tab pos="5078730" algn="l"/>
                          <a:tab pos="5394960" algn="l"/>
                          <a:tab pos="5798820" algn="l"/>
                        </a:tabLst>
                      </a:pPr>
                      <a:r>
                        <a:rPr lang="tr-TR" sz="1600">
                          <a:effectLst/>
                          <a:uFill>
                            <a:solidFill>
                              <a:srgbClr val="000000"/>
                            </a:solidFill>
                          </a:uFill>
                        </a:rPr>
                        <a:t>Dikkatli</a:t>
                      </a:r>
                    </a:p>
                    <a:p>
                      <a:pPr algn="just">
                        <a:spcAft>
                          <a:spcPts val="0"/>
                        </a:spcAft>
                        <a:tabLst>
                          <a:tab pos="5078730" algn="l"/>
                          <a:tab pos="5394960" algn="l"/>
                          <a:tab pos="5798820" algn="l"/>
                        </a:tabLst>
                      </a:pPr>
                      <a:r>
                        <a:rPr lang="tr-TR" sz="1600">
                          <a:effectLst/>
                          <a:uFill>
                            <a:solidFill>
                              <a:srgbClr val="000000"/>
                            </a:solidFill>
                          </a:uFill>
                        </a:rPr>
                        <a:t>Titiz</a:t>
                      </a:r>
                    </a:p>
                    <a:p>
                      <a:pPr algn="just">
                        <a:spcAft>
                          <a:spcPts val="0"/>
                        </a:spcAft>
                        <a:tabLst>
                          <a:tab pos="5078730" algn="l"/>
                          <a:tab pos="5394960" algn="l"/>
                          <a:tab pos="5798820" algn="l"/>
                        </a:tabLst>
                      </a:pPr>
                      <a:r>
                        <a:rPr lang="tr-TR" sz="1600">
                          <a:effectLst/>
                          <a:uFill>
                            <a:solidFill>
                              <a:srgbClr val="000000"/>
                            </a:solidFill>
                          </a:uFill>
                        </a:rPr>
                        <a:t>Düzenli</a:t>
                      </a:r>
                      <a:endParaRPr lang="tr-TR" sz="160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tc>
                  <a:txBody>
                    <a:bodyPr/>
                    <a:lstStyle/>
                    <a:p>
                      <a:pPr>
                        <a:spcAft>
                          <a:spcPts val="0"/>
                        </a:spcAft>
                        <a:tabLst>
                          <a:tab pos="5078730" algn="l"/>
                          <a:tab pos="5394960" algn="l"/>
                          <a:tab pos="5798820" algn="l"/>
                        </a:tabLst>
                      </a:pPr>
                      <a:r>
                        <a:rPr lang="tr-TR" sz="1600" dirty="0">
                          <a:effectLst/>
                          <a:uFill>
                            <a:solidFill>
                              <a:srgbClr val="000000"/>
                            </a:solidFill>
                          </a:uFill>
                        </a:rPr>
                        <a:t>Muhasebe</a:t>
                      </a:r>
                    </a:p>
                    <a:p>
                      <a:pPr>
                        <a:spcAft>
                          <a:spcPts val="0"/>
                        </a:spcAft>
                        <a:tabLst>
                          <a:tab pos="5078730" algn="l"/>
                          <a:tab pos="5394960" algn="l"/>
                          <a:tab pos="5798820" algn="l"/>
                        </a:tabLst>
                      </a:pPr>
                      <a:r>
                        <a:rPr lang="tr-TR" sz="1600" dirty="0">
                          <a:effectLst/>
                          <a:uFill>
                            <a:solidFill>
                              <a:srgbClr val="000000"/>
                            </a:solidFill>
                          </a:uFill>
                        </a:rPr>
                        <a:t>Ofis ve büro yönetimi</a:t>
                      </a:r>
                    </a:p>
                    <a:p>
                      <a:pPr>
                        <a:spcAft>
                          <a:spcPts val="0"/>
                        </a:spcAft>
                        <a:tabLst>
                          <a:tab pos="5078730" algn="l"/>
                          <a:tab pos="5394960" algn="l"/>
                          <a:tab pos="5798820" algn="l"/>
                        </a:tabLst>
                      </a:pPr>
                      <a:r>
                        <a:rPr lang="tr-TR" sz="1600" dirty="0">
                          <a:effectLst/>
                          <a:uFill>
                            <a:solidFill>
                              <a:srgbClr val="000000"/>
                            </a:solidFill>
                          </a:uFill>
                        </a:rPr>
                        <a:t>Tıbbi laboratuvar hizmetleri</a:t>
                      </a:r>
                      <a:endParaRPr lang="tr-TR" sz="1600" dirty="0">
                        <a:solidFill>
                          <a:srgbClr val="000000"/>
                        </a:solidFill>
                        <a:effectLst/>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val="811349833"/>
                  </a:ext>
                </a:extLst>
              </a:tr>
            </a:tbl>
          </a:graphicData>
        </a:graphic>
      </p:graphicFrame>
    </p:spTree>
    <p:extLst>
      <p:ext uri="{BB962C8B-B14F-4D97-AF65-F5344CB8AC3E}">
        <p14:creationId xmlns:p14="http://schemas.microsoft.com/office/powerpoint/2010/main" val="792655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p:txBody>
          <a:bodyPr>
            <a:normAutofit/>
          </a:bodyPr>
          <a:lstStyle/>
          <a:p>
            <a:pPr algn="ctr"/>
            <a:r>
              <a:rPr lang="tr-TR" b="1" dirty="0" err="1" smtClean="0">
                <a:solidFill>
                  <a:srgbClr val="FF0000"/>
                </a:solidFill>
              </a:rPr>
              <a:t>Holland’ın</a:t>
            </a:r>
            <a:r>
              <a:rPr lang="tr-TR" b="1" dirty="0" smtClean="0">
                <a:solidFill>
                  <a:srgbClr val="FF0000"/>
                </a:solidFill>
              </a:rPr>
              <a:t> </a:t>
            </a:r>
            <a:r>
              <a:rPr lang="tr-TR" b="1" dirty="0">
                <a:solidFill>
                  <a:srgbClr val="FF0000"/>
                </a:solidFill>
              </a:rPr>
              <a:t>Meslek Kodları ve </a:t>
            </a:r>
            <a:r>
              <a:rPr lang="tr-TR" b="1" dirty="0" smtClean="0">
                <a:solidFill>
                  <a:srgbClr val="FF0000"/>
                </a:solidFill>
              </a:rPr>
              <a:t>Grupları</a:t>
            </a:r>
            <a:r>
              <a:rPr lang="tr-TR" sz="4000" b="1" dirty="0" smtClean="0">
                <a:solidFill>
                  <a:srgbClr val="FF0000"/>
                </a:solidFill>
              </a:rPr>
              <a:t/>
            </a:r>
            <a:br>
              <a:rPr lang="tr-TR" sz="4000" b="1" dirty="0" smtClean="0">
                <a:solidFill>
                  <a:srgbClr val="FF0000"/>
                </a:solidFill>
              </a:rPr>
            </a:br>
            <a:r>
              <a:rPr lang="tr-TR" sz="3200" dirty="0"/>
              <a:t>(</a:t>
            </a:r>
            <a:r>
              <a:rPr lang="tr-TR" sz="3200" dirty="0" err="1"/>
              <a:t>The</a:t>
            </a:r>
            <a:r>
              <a:rPr lang="tr-TR" sz="3200" dirty="0"/>
              <a:t> Dictionary of </a:t>
            </a:r>
            <a:r>
              <a:rPr lang="tr-TR" sz="3200" dirty="0" err="1"/>
              <a:t>Holland</a:t>
            </a:r>
            <a:r>
              <a:rPr lang="tr-TR" sz="3200" dirty="0"/>
              <a:t> </a:t>
            </a:r>
            <a:r>
              <a:rPr lang="tr-TR" sz="3200" dirty="0" err="1"/>
              <a:t>Occupational</a:t>
            </a:r>
            <a:r>
              <a:rPr lang="tr-TR" sz="3200" dirty="0"/>
              <a:t> </a:t>
            </a:r>
            <a:r>
              <a:rPr lang="tr-TR" sz="3200" dirty="0" err="1"/>
              <a:t>Codes</a:t>
            </a:r>
            <a:r>
              <a:rPr lang="tr-TR" sz="3200" dirty="0"/>
              <a:t>)</a:t>
            </a:r>
            <a:endParaRPr lang="tr-TR" sz="3200" b="1" dirty="0">
              <a:solidFill>
                <a:srgbClr val="FF0000"/>
              </a:solidFill>
            </a:endParaRPr>
          </a:p>
        </p:txBody>
      </p:sp>
      <p:sp>
        <p:nvSpPr>
          <p:cNvPr id="3" name="İçerik Yer Tutucusu 2">
            <a:extLst>
              <a:ext uri="{FF2B5EF4-FFF2-40B4-BE49-F238E27FC236}">
                <a16:creationId xmlns:a16="http://schemas.microsoft.com/office/drawing/2014/main" id="{53ABB536-56E6-D345-8A43-BE0BE7CD37B1}"/>
              </a:ext>
            </a:extLst>
          </p:cNvPr>
          <p:cNvSpPr>
            <a:spLocks noGrp="1"/>
          </p:cNvSpPr>
          <p:nvPr>
            <p:ph idx="1"/>
          </p:nvPr>
        </p:nvSpPr>
        <p:spPr>
          <a:xfrm>
            <a:off x="838200" y="2063578"/>
            <a:ext cx="6674708" cy="3150973"/>
          </a:xfrm>
        </p:spPr>
        <p:txBody>
          <a:bodyPr>
            <a:normAutofit/>
          </a:bodyPr>
          <a:lstStyle/>
          <a:p>
            <a:pPr>
              <a:spcBef>
                <a:spcPts val="1800"/>
              </a:spcBef>
            </a:pPr>
            <a:r>
              <a:rPr lang="tr-TR" sz="2400" dirty="0" err="1"/>
              <a:t>Holland’ın</a:t>
            </a:r>
            <a:r>
              <a:rPr lang="tr-TR" sz="2400" dirty="0"/>
              <a:t> </a:t>
            </a:r>
            <a:r>
              <a:rPr lang="tr-TR" sz="2400" dirty="0">
                <a:solidFill>
                  <a:srgbClr val="FF0000"/>
                </a:solidFill>
              </a:rPr>
              <a:t>Mesleki Kodlar </a:t>
            </a:r>
            <a:r>
              <a:rPr lang="tr-TR" sz="2400" dirty="0" smtClean="0">
                <a:solidFill>
                  <a:srgbClr val="FF0000"/>
                </a:solidFill>
              </a:rPr>
              <a:t>Sözlüğü</a:t>
            </a:r>
            <a:r>
              <a:rPr lang="tr-TR" sz="2400" dirty="0" smtClean="0"/>
              <a:t>, </a:t>
            </a:r>
            <a:r>
              <a:rPr lang="tr-TR" sz="2400" dirty="0"/>
              <a:t>Meslek Adları Sözlüğünde (Dictionary of </a:t>
            </a:r>
            <a:r>
              <a:rPr lang="tr-TR" sz="2400" dirty="0" err="1"/>
              <a:t>Occupational</a:t>
            </a:r>
            <a:r>
              <a:rPr lang="tr-TR" sz="2400" dirty="0"/>
              <a:t> </a:t>
            </a:r>
            <a:r>
              <a:rPr lang="tr-TR" sz="2400" dirty="0" err="1"/>
              <a:t>Titles</a:t>
            </a:r>
            <a:r>
              <a:rPr lang="tr-TR" sz="2400" dirty="0"/>
              <a:t>) listelenen her bir meslek için bir </a:t>
            </a:r>
            <a:r>
              <a:rPr lang="tr-TR" sz="2400" dirty="0" err="1"/>
              <a:t>Holland</a:t>
            </a:r>
            <a:r>
              <a:rPr lang="tr-TR" sz="2400" dirty="0"/>
              <a:t> kodu tanımlar. </a:t>
            </a:r>
          </a:p>
          <a:p>
            <a:pPr>
              <a:spcBef>
                <a:spcPts val="1800"/>
              </a:spcBef>
            </a:pPr>
            <a:r>
              <a:rPr lang="tr-TR" sz="2400" dirty="0"/>
              <a:t>12860 meslek kodu bulunmaktadır. </a:t>
            </a:r>
            <a:endParaRPr lang="tr-TR" sz="2400" dirty="0" smtClean="0"/>
          </a:p>
          <a:p>
            <a:pPr>
              <a:spcBef>
                <a:spcPts val="1800"/>
              </a:spcBef>
            </a:pPr>
            <a:r>
              <a:rPr lang="tr-TR" sz="2400" dirty="0" smtClean="0"/>
              <a:t>O*NET </a:t>
            </a:r>
            <a:r>
              <a:rPr lang="tr-TR" sz="2400" dirty="0" err="1"/>
              <a:t>veritabanında</a:t>
            </a:r>
            <a:r>
              <a:rPr lang="tr-TR" sz="2400" dirty="0"/>
              <a:t> her bir meslek için iki harfli </a:t>
            </a:r>
            <a:r>
              <a:rPr lang="tr-TR" sz="2400" dirty="0" err="1"/>
              <a:t>Holland</a:t>
            </a:r>
            <a:r>
              <a:rPr lang="tr-TR" sz="2400" dirty="0"/>
              <a:t> kodu vardır.</a:t>
            </a:r>
          </a:p>
        </p:txBody>
      </p:sp>
      <p:sp>
        <p:nvSpPr>
          <p:cNvPr id="4" name="Slayt Numarası Yer Tutucusu 3">
            <a:extLst>
              <a:ext uri="{FF2B5EF4-FFF2-40B4-BE49-F238E27FC236}">
                <a16:creationId xmlns:a16="http://schemas.microsoft.com/office/drawing/2014/main" id="{7CBD5105-5A30-834A-8CCB-15C333465E2C}"/>
              </a:ext>
            </a:extLst>
          </p:cNvPr>
          <p:cNvSpPr>
            <a:spLocks noGrp="1"/>
          </p:cNvSpPr>
          <p:nvPr>
            <p:ph type="sldNum" sz="quarter" idx="12"/>
          </p:nvPr>
        </p:nvSpPr>
        <p:spPr/>
        <p:txBody>
          <a:bodyPr/>
          <a:lstStyle/>
          <a:p>
            <a:fld id="{6E07B497-6590-0C4C-8939-85018B36AFED}" type="slidenum">
              <a:rPr lang="tr-TR" smtClean="0"/>
              <a:t>85</a:t>
            </a:fld>
            <a:endParaRPr lang="tr-TR"/>
          </a:p>
        </p:txBody>
      </p:sp>
      <p:pic>
        <p:nvPicPr>
          <p:cNvPr id="6" name="Resim 5" descr="adam, kişi, raket, tutma içeren bir resim&#10;&#10;Açıklama otomatik olarak oluşturuldu">
            <a:extLst>
              <a:ext uri="{FF2B5EF4-FFF2-40B4-BE49-F238E27FC236}">
                <a16:creationId xmlns:a16="http://schemas.microsoft.com/office/drawing/2014/main" id="{5DA9667D-742F-C843-9EEF-995C7B7A9648}"/>
              </a:ext>
            </a:extLst>
          </p:cNvPr>
          <p:cNvPicPr>
            <a:picLocks noChangeAspect="1"/>
          </p:cNvPicPr>
          <p:nvPr/>
        </p:nvPicPr>
        <p:blipFill>
          <a:blip r:embed="rId2"/>
          <a:stretch>
            <a:fillRect/>
          </a:stretch>
        </p:blipFill>
        <p:spPr>
          <a:xfrm>
            <a:off x="7851517" y="2493770"/>
            <a:ext cx="3365500" cy="2451100"/>
          </a:xfrm>
          <a:prstGeom prst="rect">
            <a:avLst/>
          </a:prstGeom>
        </p:spPr>
      </p:pic>
    </p:spTree>
    <p:extLst>
      <p:ext uri="{BB962C8B-B14F-4D97-AF65-F5344CB8AC3E}">
        <p14:creationId xmlns:p14="http://schemas.microsoft.com/office/powerpoint/2010/main" val="20532767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EFB-6981-2048-B610-C5FB51480C6D}"/>
              </a:ext>
            </a:extLst>
          </p:cNvPr>
          <p:cNvSpPr>
            <a:spLocks noGrp="1"/>
          </p:cNvSpPr>
          <p:nvPr>
            <p:ph type="title"/>
          </p:nvPr>
        </p:nvSpPr>
        <p:spPr/>
        <p:txBody>
          <a:bodyPr>
            <a:normAutofit/>
          </a:bodyPr>
          <a:lstStyle/>
          <a:p>
            <a:pPr algn="ctr"/>
            <a:r>
              <a:rPr lang="tr-TR" sz="4000" b="1" dirty="0">
                <a:solidFill>
                  <a:srgbClr val="FF0000"/>
                </a:solidFill>
              </a:rPr>
              <a:t>İş Dünyası Haritası (</a:t>
            </a:r>
            <a:r>
              <a:rPr lang="tr-TR" sz="4000" b="1" dirty="0" err="1">
                <a:solidFill>
                  <a:srgbClr val="FF0000"/>
                </a:solidFill>
              </a:rPr>
              <a:t>Holland</a:t>
            </a:r>
            <a:r>
              <a:rPr lang="tr-TR" sz="4000" b="1" dirty="0">
                <a:solidFill>
                  <a:srgbClr val="FF0000"/>
                </a:solidFill>
              </a:rPr>
              <a:t>)</a:t>
            </a:r>
          </a:p>
        </p:txBody>
      </p:sp>
      <p:graphicFrame>
        <p:nvGraphicFramePr>
          <p:cNvPr id="5" name="İçerik Yer Tutucusu 4">
            <a:extLst>
              <a:ext uri="{FF2B5EF4-FFF2-40B4-BE49-F238E27FC236}">
                <a16:creationId xmlns:a16="http://schemas.microsoft.com/office/drawing/2014/main" id="{BA04707E-814E-EE41-B91C-DB38CF1A1A4A}"/>
              </a:ext>
            </a:extLst>
          </p:cNvPr>
          <p:cNvGraphicFramePr>
            <a:graphicFrameLocks noGrp="1"/>
          </p:cNvGraphicFramePr>
          <p:nvPr>
            <p:ph idx="1"/>
            <p:extLst>
              <p:ext uri="{D42A27DB-BD31-4B8C-83A1-F6EECF244321}">
                <p14:modId xmlns:p14="http://schemas.microsoft.com/office/powerpoint/2010/main" val="844004858"/>
              </p:ext>
            </p:extLst>
          </p:nvPr>
        </p:nvGraphicFramePr>
        <p:xfrm>
          <a:off x="838200" y="1825624"/>
          <a:ext cx="10515600" cy="3473740"/>
        </p:xfrm>
        <a:graphic>
          <a:graphicData uri="http://schemas.openxmlformats.org/drawingml/2006/table">
            <a:tbl>
              <a:tblPr firstRow="1" bandRow="1">
                <a:tableStyleId>{21E4AEA4-8DFA-4A89-87EB-49C32662AFE0}</a:tableStyleId>
              </a:tblPr>
              <a:tblGrid>
                <a:gridCol w="3505200">
                  <a:extLst>
                    <a:ext uri="{9D8B030D-6E8A-4147-A177-3AD203B41FA5}">
                      <a16:colId xmlns:a16="http://schemas.microsoft.com/office/drawing/2014/main" val="687539135"/>
                    </a:ext>
                  </a:extLst>
                </a:gridCol>
                <a:gridCol w="3505200">
                  <a:extLst>
                    <a:ext uri="{9D8B030D-6E8A-4147-A177-3AD203B41FA5}">
                      <a16:colId xmlns:a16="http://schemas.microsoft.com/office/drawing/2014/main" val="1502114540"/>
                    </a:ext>
                  </a:extLst>
                </a:gridCol>
                <a:gridCol w="3505200">
                  <a:extLst>
                    <a:ext uri="{9D8B030D-6E8A-4147-A177-3AD203B41FA5}">
                      <a16:colId xmlns:a16="http://schemas.microsoft.com/office/drawing/2014/main" val="3974484189"/>
                    </a:ext>
                  </a:extLst>
                </a:gridCol>
              </a:tblGrid>
              <a:tr h="525100">
                <a:tc>
                  <a:txBody>
                    <a:bodyPr/>
                    <a:lstStyle/>
                    <a:p>
                      <a:pPr algn="ctr"/>
                      <a:r>
                        <a:rPr lang="tr-TR" sz="2000" dirty="0" err="1"/>
                        <a:t>Holland</a:t>
                      </a:r>
                      <a:r>
                        <a:rPr lang="tr-TR" sz="2000" dirty="0"/>
                        <a:t> Tipi</a:t>
                      </a:r>
                    </a:p>
                  </a:txBody>
                  <a:tcPr/>
                </a:tc>
                <a:tc>
                  <a:txBody>
                    <a:bodyPr/>
                    <a:lstStyle/>
                    <a:p>
                      <a:pPr algn="ctr"/>
                      <a:r>
                        <a:rPr lang="tr-TR" sz="2000" dirty="0"/>
                        <a:t>ACT Meslek Grubu</a:t>
                      </a:r>
                    </a:p>
                  </a:txBody>
                  <a:tcPr/>
                </a:tc>
                <a:tc>
                  <a:txBody>
                    <a:bodyPr/>
                    <a:lstStyle/>
                    <a:p>
                      <a:pPr algn="ctr"/>
                      <a:r>
                        <a:rPr lang="tr-TR" sz="2000" dirty="0"/>
                        <a:t>Temel İş Görevleri</a:t>
                      </a:r>
                    </a:p>
                  </a:txBody>
                  <a:tcPr/>
                </a:tc>
                <a:extLst>
                  <a:ext uri="{0D108BD9-81ED-4DB2-BD59-A6C34878D82A}">
                    <a16:rowId xmlns:a16="http://schemas.microsoft.com/office/drawing/2014/main" val="3856580467"/>
                  </a:ext>
                </a:extLst>
              </a:tr>
              <a:tr h="491440">
                <a:tc>
                  <a:txBody>
                    <a:bodyPr/>
                    <a:lstStyle/>
                    <a:p>
                      <a:r>
                        <a:rPr lang="tr-TR" dirty="0"/>
                        <a:t>Sosyal</a:t>
                      </a:r>
                    </a:p>
                  </a:txBody>
                  <a:tcPr/>
                </a:tc>
                <a:tc>
                  <a:txBody>
                    <a:bodyPr/>
                    <a:lstStyle/>
                    <a:p>
                      <a:r>
                        <a:rPr lang="tr-TR" dirty="0"/>
                        <a:t>Sosyal Hizmet</a:t>
                      </a:r>
                    </a:p>
                  </a:txBody>
                  <a:tcPr/>
                </a:tc>
                <a:tc>
                  <a:txBody>
                    <a:bodyPr/>
                    <a:lstStyle/>
                    <a:p>
                      <a:r>
                        <a:rPr lang="tr-TR" dirty="0"/>
                        <a:t>İnsanlarla çalışmak</a:t>
                      </a:r>
                    </a:p>
                  </a:txBody>
                  <a:tcPr/>
                </a:tc>
                <a:extLst>
                  <a:ext uri="{0D108BD9-81ED-4DB2-BD59-A6C34878D82A}">
                    <a16:rowId xmlns:a16="http://schemas.microsoft.com/office/drawing/2014/main" val="1693946670"/>
                  </a:ext>
                </a:extLst>
              </a:tr>
              <a:tr h="491440">
                <a:tc>
                  <a:txBody>
                    <a:bodyPr/>
                    <a:lstStyle/>
                    <a:p>
                      <a:r>
                        <a:rPr lang="tr-TR" dirty="0"/>
                        <a:t>Girişimci </a:t>
                      </a:r>
                    </a:p>
                  </a:txBody>
                  <a:tcPr/>
                </a:tc>
                <a:tc>
                  <a:txBody>
                    <a:bodyPr/>
                    <a:lstStyle/>
                    <a:p>
                      <a:r>
                        <a:rPr lang="tr-TR" dirty="0"/>
                        <a:t>Yönetimsel/Satışlar</a:t>
                      </a:r>
                    </a:p>
                  </a:txBody>
                  <a:tcPr/>
                </a:tc>
                <a:tc>
                  <a:txBody>
                    <a:bodyPr/>
                    <a:lstStyle/>
                    <a:p>
                      <a:r>
                        <a:rPr lang="tr-TR" dirty="0"/>
                        <a:t>İnsanlarla ve verilerle çalışmak</a:t>
                      </a:r>
                    </a:p>
                  </a:txBody>
                  <a:tcPr/>
                </a:tc>
                <a:extLst>
                  <a:ext uri="{0D108BD9-81ED-4DB2-BD59-A6C34878D82A}">
                    <a16:rowId xmlns:a16="http://schemas.microsoft.com/office/drawing/2014/main" val="3444884283"/>
                  </a:ext>
                </a:extLst>
              </a:tr>
              <a:tr h="491440">
                <a:tc>
                  <a:txBody>
                    <a:bodyPr/>
                    <a:lstStyle/>
                    <a:p>
                      <a:r>
                        <a:rPr lang="tr-TR" dirty="0"/>
                        <a:t>Geleneksel</a:t>
                      </a:r>
                    </a:p>
                  </a:txBody>
                  <a:tcPr/>
                </a:tc>
                <a:tc>
                  <a:txBody>
                    <a:bodyPr/>
                    <a:lstStyle/>
                    <a:p>
                      <a:r>
                        <a:rPr lang="tr-TR" dirty="0"/>
                        <a:t>İş Organizasyonu</a:t>
                      </a:r>
                    </a:p>
                  </a:txBody>
                  <a:tcPr/>
                </a:tc>
                <a:tc>
                  <a:txBody>
                    <a:bodyPr/>
                    <a:lstStyle/>
                    <a:p>
                      <a:r>
                        <a:rPr lang="tr-TR" dirty="0"/>
                        <a:t>Verilerle ve nesnelerle çalışmak</a:t>
                      </a:r>
                    </a:p>
                  </a:txBody>
                  <a:tcPr/>
                </a:tc>
                <a:extLst>
                  <a:ext uri="{0D108BD9-81ED-4DB2-BD59-A6C34878D82A}">
                    <a16:rowId xmlns:a16="http://schemas.microsoft.com/office/drawing/2014/main" val="1488904675"/>
                  </a:ext>
                </a:extLst>
              </a:tr>
              <a:tr h="491440">
                <a:tc>
                  <a:txBody>
                    <a:bodyPr/>
                    <a:lstStyle/>
                    <a:p>
                      <a:r>
                        <a:rPr lang="tr-TR" dirty="0"/>
                        <a:t>Gerçekçi (</a:t>
                      </a:r>
                      <a:r>
                        <a:rPr lang="tr-TR" dirty="0" err="1"/>
                        <a:t>Realistik</a:t>
                      </a:r>
                      <a:r>
                        <a:rPr lang="tr-TR" dirty="0"/>
                        <a:t>)</a:t>
                      </a:r>
                    </a:p>
                  </a:txBody>
                  <a:tcPr/>
                </a:tc>
                <a:tc>
                  <a:txBody>
                    <a:bodyPr/>
                    <a:lstStyle/>
                    <a:p>
                      <a:r>
                        <a:rPr lang="tr-TR" dirty="0"/>
                        <a:t>Teknik</a:t>
                      </a:r>
                    </a:p>
                  </a:txBody>
                  <a:tcPr/>
                </a:tc>
                <a:tc>
                  <a:txBody>
                    <a:bodyPr/>
                    <a:lstStyle/>
                    <a:p>
                      <a:r>
                        <a:rPr lang="tr-TR" dirty="0"/>
                        <a:t>Nesnelerle çalışmak</a:t>
                      </a:r>
                    </a:p>
                  </a:txBody>
                  <a:tcPr/>
                </a:tc>
                <a:extLst>
                  <a:ext uri="{0D108BD9-81ED-4DB2-BD59-A6C34878D82A}">
                    <a16:rowId xmlns:a16="http://schemas.microsoft.com/office/drawing/2014/main" val="2048120581"/>
                  </a:ext>
                </a:extLst>
              </a:tr>
              <a:tr h="491440">
                <a:tc>
                  <a:txBody>
                    <a:bodyPr/>
                    <a:lstStyle/>
                    <a:p>
                      <a:r>
                        <a:rPr lang="tr-TR" dirty="0"/>
                        <a:t>Araştırmacı</a:t>
                      </a:r>
                    </a:p>
                  </a:txBody>
                  <a:tcPr/>
                </a:tc>
                <a:tc>
                  <a:txBody>
                    <a:bodyPr/>
                    <a:lstStyle/>
                    <a:p>
                      <a:r>
                        <a:rPr lang="tr-TR" dirty="0"/>
                        <a:t>Bilim ve Teknoloji</a:t>
                      </a:r>
                    </a:p>
                  </a:txBody>
                  <a:tcPr/>
                </a:tc>
                <a:tc>
                  <a:txBody>
                    <a:bodyPr/>
                    <a:lstStyle/>
                    <a:p>
                      <a:r>
                        <a:rPr lang="tr-TR" dirty="0"/>
                        <a:t>Nesneler ve fikirlerle çalışmak</a:t>
                      </a:r>
                    </a:p>
                  </a:txBody>
                  <a:tcPr/>
                </a:tc>
                <a:extLst>
                  <a:ext uri="{0D108BD9-81ED-4DB2-BD59-A6C34878D82A}">
                    <a16:rowId xmlns:a16="http://schemas.microsoft.com/office/drawing/2014/main" val="2255098107"/>
                  </a:ext>
                </a:extLst>
              </a:tr>
              <a:tr h="491440">
                <a:tc>
                  <a:txBody>
                    <a:bodyPr/>
                    <a:lstStyle/>
                    <a:p>
                      <a:r>
                        <a:rPr lang="tr-TR" dirty="0"/>
                        <a:t>Artistik</a:t>
                      </a:r>
                    </a:p>
                  </a:txBody>
                  <a:tcPr/>
                </a:tc>
                <a:tc>
                  <a:txBody>
                    <a:bodyPr/>
                    <a:lstStyle/>
                    <a:p>
                      <a:r>
                        <a:rPr lang="tr-TR" dirty="0"/>
                        <a:t>Sanat Dalları</a:t>
                      </a:r>
                    </a:p>
                  </a:txBody>
                  <a:tcPr/>
                </a:tc>
                <a:tc>
                  <a:txBody>
                    <a:bodyPr/>
                    <a:lstStyle/>
                    <a:p>
                      <a:r>
                        <a:rPr lang="tr-TR" dirty="0"/>
                        <a:t>Fikirlerle ve insanlarla çalışmak</a:t>
                      </a:r>
                    </a:p>
                  </a:txBody>
                  <a:tcPr/>
                </a:tc>
                <a:extLst>
                  <a:ext uri="{0D108BD9-81ED-4DB2-BD59-A6C34878D82A}">
                    <a16:rowId xmlns:a16="http://schemas.microsoft.com/office/drawing/2014/main" val="2056656641"/>
                  </a:ext>
                </a:extLst>
              </a:tr>
            </a:tbl>
          </a:graphicData>
        </a:graphic>
      </p:graphicFrame>
      <p:sp>
        <p:nvSpPr>
          <p:cNvPr id="4" name="Slayt Numarası Yer Tutucusu 3">
            <a:extLst>
              <a:ext uri="{FF2B5EF4-FFF2-40B4-BE49-F238E27FC236}">
                <a16:creationId xmlns:a16="http://schemas.microsoft.com/office/drawing/2014/main" id="{7CBD5105-5A30-834A-8CCB-15C333465E2C}"/>
              </a:ext>
            </a:extLst>
          </p:cNvPr>
          <p:cNvSpPr>
            <a:spLocks noGrp="1"/>
          </p:cNvSpPr>
          <p:nvPr>
            <p:ph type="sldNum" sz="quarter" idx="12"/>
          </p:nvPr>
        </p:nvSpPr>
        <p:spPr/>
        <p:txBody>
          <a:bodyPr/>
          <a:lstStyle/>
          <a:p>
            <a:fld id="{6E07B497-6590-0C4C-8939-85018B36AFED}" type="slidenum">
              <a:rPr lang="tr-TR" smtClean="0"/>
              <a:t>86</a:t>
            </a:fld>
            <a:endParaRPr lang="tr-TR"/>
          </a:p>
        </p:txBody>
      </p:sp>
    </p:spTree>
    <p:extLst>
      <p:ext uri="{BB962C8B-B14F-4D97-AF65-F5344CB8AC3E}">
        <p14:creationId xmlns:p14="http://schemas.microsoft.com/office/powerpoint/2010/main" val="2631257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7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708ABE-91BD-8043-BA13-5172FA229A3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İş Dünyası Haritası (Holland)</a:t>
            </a:r>
            <a:endParaRPr lang="en-US" sz="2600" kern="1200">
              <a:solidFill>
                <a:srgbClr val="FFFFFF"/>
              </a:solidFill>
              <a:latin typeface="+mj-lt"/>
              <a:ea typeface="+mj-ea"/>
              <a:cs typeface="+mj-cs"/>
            </a:endParaRPr>
          </a:p>
        </p:txBody>
      </p:sp>
      <p:pic>
        <p:nvPicPr>
          <p:cNvPr id="5" name="Resim 4">
            <a:extLst>
              <a:ext uri="{FF2B5EF4-FFF2-40B4-BE49-F238E27FC236}">
                <a16:creationId xmlns:a16="http://schemas.microsoft.com/office/drawing/2014/main" id="{3E5EACCF-DCF5-6249-9EB1-BD10F09DD21D}"/>
              </a:ext>
            </a:extLst>
          </p:cNvPr>
          <p:cNvPicPr>
            <a:picLocks noChangeAspect="1"/>
          </p:cNvPicPr>
          <p:nvPr/>
        </p:nvPicPr>
        <p:blipFill>
          <a:blip r:embed="rId2"/>
          <a:stretch>
            <a:fillRect/>
          </a:stretch>
        </p:blipFill>
        <p:spPr>
          <a:xfrm>
            <a:off x="3770093" y="231411"/>
            <a:ext cx="8044248" cy="6395177"/>
          </a:xfrm>
          <a:prstGeom prst="rect">
            <a:avLst/>
          </a:prstGeom>
        </p:spPr>
      </p:pic>
    </p:spTree>
    <p:extLst>
      <p:ext uri="{BB962C8B-B14F-4D97-AF65-F5344CB8AC3E}">
        <p14:creationId xmlns:p14="http://schemas.microsoft.com/office/powerpoint/2010/main" val="405450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latin typeface="Arial Narrow" panose="020B0606020202030204" pitchFamily="34" charset="0"/>
              </a:rPr>
              <a:t>İŞ</a:t>
            </a:r>
            <a:r>
              <a:rPr lang="tr-TR" dirty="0" smtClean="0">
                <a:solidFill>
                  <a:srgbClr val="FF0000"/>
                </a:solidFill>
                <a:latin typeface="Arial Narrow" panose="020B0606020202030204" pitchFamily="34" charset="0"/>
              </a:rPr>
              <a:t> (ISCO-08)</a:t>
            </a:r>
            <a:endParaRPr lang="tr-TR" dirty="0">
              <a:solidFill>
                <a:srgbClr val="FF0000"/>
              </a:solidFill>
              <a:latin typeface="Arial Narrow" panose="020B0606020202030204" pitchFamily="34" charset="0"/>
            </a:endParaRPr>
          </a:p>
        </p:txBody>
      </p:sp>
      <p:sp>
        <p:nvSpPr>
          <p:cNvPr id="3" name="İçerik Yer Tutucusu 2"/>
          <p:cNvSpPr>
            <a:spLocks noGrp="1"/>
          </p:cNvSpPr>
          <p:nvPr>
            <p:ph idx="1"/>
          </p:nvPr>
        </p:nvSpPr>
        <p:spPr>
          <a:xfrm>
            <a:off x="838200" y="1825625"/>
            <a:ext cx="7252855" cy="4351338"/>
          </a:xfrm>
        </p:spPr>
        <p:txBody>
          <a:bodyPr/>
          <a:lstStyle/>
          <a:p>
            <a:pPr marL="540000" indent="-540000">
              <a:lnSpc>
                <a:spcPct val="80000"/>
              </a:lnSpc>
              <a:spcBef>
                <a:spcPts val="1200"/>
              </a:spcBef>
              <a:spcAft>
                <a:spcPts val="1200"/>
              </a:spcAft>
              <a:buFont typeface="Wingdings" panose="05000000000000000000" pitchFamily="2" charset="2"/>
              <a:buChar char="q"/>
            </a:pPr>
            <a:r>
              <a:rPr lang="tr-TR" altLang="tr-TR" b="1" dirty="0" smtClean="0">
                <a:solidFill>
                  <a:srgbClr val="FF0000"/>
                </a:solidFill>
              </a:rPr>
              <a:t>İş;</a:t>
            </a:r>
            <a:r>
              <a:rPr lang="tr-TR" altLang="tr-TR" dirty="0" smtClean="0">
                <a:solidFill>
                  <a:srgbClr val="FF0000"/>
                </a:solidFill>
              </a:rPr>
              <a:t>  </a:t>
            </a:r>
            <a:r>
              <a:rPr lang="tr-TR" altLang="tr-TR" dirty="0" smtClean="0"/>
              <a:t>bir kişi tarafından yapılan ya da yapılması beklenen çalışmaya ilişkin görev ve sorumluluklar kümesi olarak tanımlanır. </a:t>
            </a:r>
          </a:p>
          <a:p>
            <a:pPr marL="540000" indent="-540000">
              <a:lnSpc>
                <a:spcPct val="80000"/>
              </a:lnSpc>
              <a:spcBef>
                <a:spcPts val="1200"/>
              </a:spcBef>
              <a:spcAft>
                <a:spcPts val="1200"/>
              </a:spcAft>
              <a:buFont typeface="Wingdings" panose="05000000000000000000" pitchFamily="2" charset="2"/>
              <a:buChar char="q"/>
            </a:pPr>
            <a:r>
              <a:rPr lang="tr-TR" altLang="tr-TR" dirty="0" smtClean="0"/>
              <a:t>İş, sınıflaması yapılan istatistiksel bir birimdir. </a:t>
            </a:r>
          </a:p>
          <a:p>
            <a:pPr marL="540000" indent="-540000">
              <a:lnSpc>
                <a:spcPct val="80000"/>
              </a:lnSpc>
              <a:spcBef>
                <a:spcPts val="1200"/>
              </a:spcBef>
              <a:spcAft>
                <a:spcPts val="1200"/>
              </a:spcAft>
              <a:buFont typeface="Wingdings" panose="05000000000000000000" pitchFamily="2" charset="2"/>
              <a:buChar char="q"/>
            </a:pPr>
            <a:r>
              <a:rPr lang="tr-TR" altLang="tr-TR" dirty="0" smtClean="0"/>
              <a:t>Ana </a:t>
            </a:r>
            <a:r>
              <a:rPr lang="tr-TR" altLang="tr-TR" dirty="0"/>
              <a:t>görev ve sorumluluklar bakımından büyük oranda benzer özellikleri olan bir iş kümesi, bir mesleği oluşturur</a:t>
            </a:r>
            <a:r>
              <a:rPr lang="tr-TR" altLang="tr-TR" dirty="0" smtClean="0"/>
              <a:t>.</a:t>
            </a:r>
            <a:endParaRPr lang="tr-TR" dirty="0"/>
          </a:p>
        </p:txBody>
      </p:sp>
      <p:pic>
        <p:nvPicPr>
          <p:cNvPr id="4" name="Resim 3">
            <a:extLst>
              <a:ext uri="{FF2B5EF4-FFF2-40B4-BE49-F238E27FC236}">
                <a16:creationId xmlns:a16="http://schemas.microsoft.com/office/drawing/2014/main" id="{06E37DF6-A905-0845-BA1A-6479117FC927}"/>
              </a:ext>
            </a:extLst>
          </p:cNvPr>
          <p:cNvPicPr>
            <a:picLocks noChangeAspect="1"/>
          </p:cNvPicPr>
          <p:nvPr/>
        </p:nvPicPr>
        <p:blipFill>
          <a:blip r:embed="rId2"/>
          <a:stretch>
            <a:fillRect/>
          </a:stretch>
        </p:blipFill>
        <p:spPr>
          <a:xfrm>
            <a:off x="8091055" y="2242751"/>
            <a:ext cx="3987113" cy="2239042"/>
          </a:xfrm>
          <a:prstGeom prst="rect">
            <a:avLst/>
          </a:prstGeom>
        </p:spPr>
      </p:pic>
    </p:spTree>
    <p:extLst>
      <p:ext uri="{BB962C8B-B14F-4D97-AF65-F5344CB8AC3E}">
        <p14:creationId xmlns:p14="http://schemas.microsoft.com/office/powerpoint/2010/main" val="180448118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3871</Words>
  <Application>Microsoft Office PowerPoint</Application>
  <PresentationFormat>Geniş ekran</PresentationFormat>
  <Paragraphs>863</Paragraphs>
  <Slides>87</Slides>
  <Notes>2</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87</vt:i4>
      </vt:variant>
    </vt:vector>
  </HeadingPairs>
  <TitlesOfParts>
    <vt:vector size="98" baseType="lpstr">
      <vt:lpstr>Arial</vt:lpstr>
      <vt:lpstr>Arial Black</vt:lpstr>
      <vt:lpstr>Arial Narrow</vt:lpstr>
      <vt:lpstr>Arial Unicode MS</vt:lpstr>
      <vt:lpstr>Calibri</vt:lpstr>
      <vt:lpstr>Calibri Light</vt:lpstr>
      <vt:lpstr>Cambria</vt:lpstr>
      <vt:lpstr>Helvetica</vt:lpstr>
      <vt:lpstr>Times New Roman</vt:lpstr>
      <vt:lpstr>Wingdings</vt:lpstr>
      <vt:lpstr>Office Teması</vt:lpstr>
      <vt:lpstr>Meslek Sınıflandırma Sistemleri</vt:lpstr>
      <vt:lpstr>İÇERİK</vt:lpstr>
      <vt:lpstr>1. Meslek Sınıflandırması</vt:lpstr>
      <vt:lpstr>2. Kullanım Amaçları</vt:lpstr>
      <vt:lpstr>3. Meslek Sınıflandırma Sistemlerinin Türleri</vt:lpstr>
      <vt:lpstr>3. Meslek Sınıflandırma Sistemlerinin Türleri</vt:lpstr>
      <vt:lpstr>3.1. ISCO 08 - Uluslararası Standart Meslek Sınıflaması</vt:lpstr>
      <vt:lpstr>3.1. ISCO 08 - Uluslararası Standart Meslek Sınıflaması</vt:lpstr>
      <vt:lpstr>İŞ (ISCO-08)</vt:lpstr>
      <vt:lpstr>BECERİ (ISCO-08)</vt:lpstr>
      <vt:lpstr>PowerPoint Sunusu</vt:lpstr>
      <vt:lpstr>ISCO-08 Ana Gruplar ve Beceri Seviyeleri</vt:lpstr>
      <vt:lpstr>ISCO-08’in Genel Yapısı</vt:lpstr>
      <vt:lpstr>PowerPoint Sunusu</vt:lpstr>
      <vt:lpstr>PowerPoint Sunusu</vt:lpstr>
      <vt:lpstr>0. Silahlı Kuvvetlerle İlgili Meslekler</vt:lpstr>
      <vt:lpstr>0. Silahlı Kuvvetlerle İlgili Meslekler</vt:lpstr>
      <vt:lpstr>1. Yöneticiler</vt:lpstr>
      <vt:lpstr>1. Yöneticiler</vt:lpstr>
      <vt:lpstr>1. Yöneticiler</vt:lpstr>
      <vt:lpstr>PowerPoint Sunusu</vt:lpstr>
      <vt:lpstr>PowerPoint Sunusu</vt:lpstr>
      <vt:lpstr>2.  Profesyonel Meslek Mensupları</vt:lpstr>
      <vt:lpstr>2.  Profesyonel Meslek Mensupları</vt:lpstr>
      <vt:lpstr>2.  Profesyonel Meslek Mensupları</vt:lpstr>
      <vt:lpstr>21 Bilim ve mühendislik alanlarındaki profesyonel meslek mensupları</vt:lpstr>
      <vt:lpstr>22   Sağlık Profesyonelleri</vt:lpstr>
      <vt:lpstr>23   Eğitimle İlgili Profesyonel Meslek Mensupları</vt:lpstr>
      <vt:lpstr>24   İş ve yönetim ile ilgili Profesyonel Meslek Mensupları</vt:lpstr>
      <vt:lpstr>25 Bilgi ve İletişim Teknolojisi İle İlgili Profesyonel Meslek Mensupları</vt:lpstr>
      <vt:lpstr>26 Hukuk, sosyal ve kültür İle İlgili Profesyonel Meslek Mensupları</vt:lpstr>
      <vt:lpstr>3. Teknisyenler, teknikerler ve yardımcı profesyonel meslek mensupları</vt:lpstr>
      <vt:lpstr>Teknisyenler, teknikerler ve yardımcı profesyonel meslek mensupları tarafından yapılan görevler, genellikle şunları kapsamaktadır:</vt:lpstr>
      <vt:lpstr>3. Teknisyenler, Teknikerler ve Yardımcı Profesyonel Meslek Mensupları</vt:lpstr>
      <vt:lpstr>31 Bilim ve mühendislik İle İlgili Profesyonel Meslek Mensupları</vt:lpstr>
      <vt:lpstr>32 Yardımcı Sağlık Profesyonelleri</vt:lpstr>
      <vt:lpstr>33 İş ve İdare İle İlgili Yardımcı Profesyonel Meslek Mensupları</vt:lpstr>
      <vt:lpstr>34 Hukuk, Sosyal, Kültür Ve Benzeri Alanlar İle İlgili Yardımcı Profesyonel Meslek Mensupları</vt:lpstr>
      <vt:lpstr>35 Bilgi ve İletişim Teknisyenleri</vt:lpstr>
      <vt:lpstr>4. Büro Hizmetlerinde Çalışan Elemanlar</vt:lpstr>
      <vt:lpstr>4. Büro Hizmetlerinde Çalışan Elemanlar</vt:lpstr>
      <vt:lpstr>4. Büro Hizmetlerinde Çalışan Elemanlar</vt:lpstr>
      <vt:lpstr>4. Büro Hizmetlerinde Çalışan Elemanlar</vt:lpstr>
      <vt:lpstr>PowerPoint Sunusu</vt:lpstr>
      <vt:lpstr>5. Hizmet ve Satış Elemanları</vt:lpstr>
      <vt:lpstr>5. Hizmet ve Satış Elemanları</vt:lpstr>
      <vt:lpstr>5. Hizmet ve Satış Elemanları</vt:lpstr>
      <vt:lpstr>5. Hizmet ve Satış Elemanları</vt:lpstr>
      <vt:lpstr>51 Kişisel Hizmet Veren Elemanlar</vt:lpstr>
      <vt:lpstr>52 Satış Hizmetleri Veren Elemanlar</vt:lpstr>
      <vt:lpstr>6. Nitelikli Tarım, Ormancılık ve Su Ürünleri Çalışanları</vt:lpstr>
      <vt:lpstr>6.  Nitelikli Tarım, Ormancılık ve Su Ürünleri Çalışanları</vt:lpstr>
      <vt:lpstr>6.  Nitelikli Tarım, Ormancılık ve Su Ürünleri Çalışanları</vt:lpstr>
      <vt:lpstr>6.  Nitelikli Tarım, Ormancılık ve Su Ürünleri Çalışanları</vt:lpstr>
      <vt:lpstr>PowerPoint Sunusu</vt:lpstr>
      <vt:lpstr>7. Sanatkarlar ve İlgili İşlerde Çalışanlar</vt:lpstr>
      <vt:lpstr>7. Sanatkarlar ve İlgili İşlerde Çalışanlar</vt:lpstr>
      <vt:lpstr>7. Sanatkarlar ve İlgili İşlerde Çalışanlar</vt:lpstr>
      <vt:lpstr>7. Sanatkarlar ve İlgili İşlerde Çalışanlar</vt:lpstr>
      <vt:lpstr>İnşaat ve ilgili işlerde çalışan sanatkarlar (elektrikçiler hariç)</vt:lpstr>
      <vt:lpstr>Metal işleme, makine ve ilgili işlerde çalışan sanatkarlar</vt:lpstr>
      <vt:lpstr>PowerPoint Sunusu</vt:lpstr>
      <vt:lpstr>PowerPoint Sunusu</vt:lpstr>
      <vt:lpstr>8. Tesis ve Makine Operatörleri ve Montajcılar</vt:lpstr>
      <vt:lpstr>8. Tesis ve Makine Operatörleri ve Montajcılar</vt:lpstr>
      <vt:lpstr>8. Tesis ve Makine Operatörleri ve Montajcılar</vt:lpstr>
      <vt:lpstr>Sabit Tesis ve Makine Operatörleri</vt:lpstr>
      <vt:lpstr>PowerPoint Sunusu</vt:lpstr>
      <vt:lpstr>  9. Nitelik Gerektirmeyen İşlerde Çalışanlar </vt:lpstr>
      <vt:lpstr>  9. Nitelik Gerektirmeyen İşlerde Çalışanlar </vt:lpstr>
      <vt:lpstr>  9. Nitelik Gerektirmeyen İşlerde Çalışanlar </vt:lpstr>
      <vt:lpstr>  9. Nitelik Gerektirmeyen İşlerde Çalışanlar </vt:lpstr>
      <vt:lpstr>  91. Temizlikçiler ve Yardımcılar </vt:lpstr>
      <vt:lpstr>PowerPoint Sunusu</vt:lpstr>
      <vt:lpstr>PowerPoint Sunusu</vt:lpstr>
      <vt:lpstr>Türk Meslekler Sözlüğü</vt:lpstr>
      <vt:lpstr>Türk Meslekler Sözlüğü</vt:lpstr>
      <vt:lpstr>Türk Meslekler Sözlüğünün Amacı</vt:lpstr>
      <vt:lpstr>Türk Meslekler Sözlüğü</vt:lpstr>
      <vt:lpstr>PowerPoint Sunusu</vt:lpstr>
      <vt:lpstr>PowerPoint Sunusu</vt:lpstr>
      <vt:lpstr>Holland’ın Meslek Kodları ve Grupları</vt:lpstr>
      <vt:lpstr>PowerPoint Sunusu</vt:lpstr>
      <vt:lpstr>PowerPoint Sunusu</vt:lpstr>
      <vt:lpstr>Holland’ın Meslek Kodları ve Grupları (The Dictionary of Holland Occupational Codes)</vt:lpstr>
      <vt:lpstr>İş Dünyası Haritası (Holland)</vt:lpstr>
      <vt:lpstr>İş Dünyası Haritası (Holland)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Sınıflandırma Sistemleri</dc:title>
  <dc:creator>Arzu Erol</dc:creator>
  <cp:lastModifiedBy>User</cp:lastModifiedBy>
  <cp:revision>34</cp:revision>
  <dcterms:created xsi:type="dcterms:W3CDTF">2019-11-15T22:23:21Z</dcterms:created>
  <dcterms:modified xsi:type="dcterms:W3CDTF">2019-11-17T14:20:27Z</dcterms:modified>
</cp:coreProperties>
</file>