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Genel Kurul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Anonim şirketlerin zorunlu kanuni organlarından bir diğeri olan genel kurul iç ilişkide görev yapan, şirketin “karar mercii” konumundaki organıdır. </a:t>
            </a:r>
          </a:p>
          <a:p>
            <a:endParaRPr lang="tr-TR" dirty="0" smtClean="0"/>
          </a:p>
          <a:p>
            <a:r>
              <a:rPr lang="tr-TR" dirty="0" smtClean="0"/>
              <a:t>TTK m. 408/1 hükmünde de söz konusu yaklaşım, “</a:t>
            </a:r>
            <a:r>
              <a:rPr lang="tr-TR" i="1" dirty="0" smtClean="0"/>
              <a:t>genel kurul, kanunda ve esas sözleşmede açıkça öngörülmüş bulunan hâllerde karar alır</a:t>
            </a:r>
            <a:r>
              <a:rPr lang="tr-TR" dirty="0" smtClean="0"/>
              <a:t>” şeklinde ifade edilmiştir.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134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b="1" dirty="0" smtClean="0"/>
              <a:t>Genel Kurul’un Bazı Devredilemez ve Vazgeçilemez Görev ve Yetkileri (m. 408)</a:t>
            </a:r>
            <a:endParaRPr lang="tr-TR" sz="3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i="1" dirty="0" smtClean="0"/>
              <a:t>(a)</a:t>
            </a:r>
            <a:r>
              <a:rPr lang="tr-TR" dirty="0" smtClean="0"/>
              <a:t> Esas sözleşmenin değiştirilmesi.</a:t>
            </a:r>
          </a:p>
          <a:p>
            <a:pPr>
              <a:buNone/>
            </a:pPr>
            <a:r>
              <a:rPr lang="tr-TR" i="1" dirty="0" smtClean="0"/>
              <a:t>(b)</a:t>
            </a:r>
            <a:r>
              <a:rPr lang="tr-TR" dirty="0" smtClean="0"/>
              <a:t> Yönetim kurulu üyelerinin seçimi, süreleri, ücretleri ile huzur hakkı, ikramiye ve prim gibi haklarının belirlenmesi, ibraları hakkında karar verilmesi ve görevden alınmaları.</a:t>
            </a:r>
          </a:p>
          <a:p>
            <a:pPr>
              <a:buNone/>
            </a:pPr>
            <a:r>
              <a:rPr lang="tr-TR" i="1" dirty="0" smtClean="0"/>
              <a:t>(c)</a:t>
            </a:r>
            <a:r>
              <a:rPr lang="tr-TR" dirty="0" smtClean="0"/>
              <a:t> Kanunda öngörülen istisnalar dışında denetçinin seçimi ile görevden alınması.</a:t>
            </a:r>
          </a:p>
          <a:p>
            <a:pPr>
              <a:buNone/>
            </a:pPr>
            <a:r>
              <a:rPr lang="tr-TR" i="1" dirty="0" smtClean="0"/>
              <a:t>(d)</a:t>
            </a:r>
            <a:r>
              <a:rPr lang="tr-TR" dirty="0" smtClean="0"/>
              <a:t> Finansal tablolara, yönetim kurulunun yıllık raporuna, yıllık kâr üzerinde tasarrufa, kâr payları ile kazanç paylarının belirlenmesine, yedek akçenin sermayeye veya dağıtılacak kâra katılması dâhil, kullanılmasına dair kararların alınması.</a:t>
            </a:r>
          </a:p>
          <a:p>
            <a:pPr>
              <a:buNone/>
            </a:pPr>
            <a:r>
              <a:rPr lang="tr-TR" i="1" dirty="0" smtClean="0"/>
              <a:t>(e)</a:t>
            </a:r>
            <a:r>
              <a:rPr lang="tr-TR" dirty="0" smtClean="0"/>
              <a:t> Kanunda öngörülen istisnalar dışında şirketin feshi.</a:t>
            </a:r>
          </a:p>
          <a:p>
            <a:pPr>
              <a:buNone/>
            </a:pPr>
            <a:r>
              <a:rPr lang="tr-TR" i="1" dirty="0" smtClean="0"/>
              <a:t>(f)</a:t>
            </a:r>
            <a:r>
              <a:rPr lang="tr-TR" dirty="0" smtClean="0"/>
              <a:t> Önemli miktarda şirket varlığının toptan satışı.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7990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Genel Kurul Toplantıları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5040560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Olağan genel kurul toplantısı : </a:t>
            </a:r>
            <a:r>
              <a:rPr lang="tr-TR" sz="2400" dirty="0" smtClean="0"/>
              <a:t>Olağan toplantı, genel kurulun normal koşullar altında yapmakla yükümlü olduğu toplantıyı ifade etmektedir. Bu toplantının “her faaliyet dönemi sonundan itibaren üç ay içinde” yapılması öngörülmüştür. </a:t>
            </a:r>
          </a:p>
          <a:p>
            <a:endParaRPr lang="tr-TR" sz="2400" b="1" dirty="0" smtClean="0"/>
          </a:p>
          <a:p>
            <a:r>
              <a:rPr lang="tr-TR" sz="2400" b="1" dirty="0" smtClean="0"/>
              <a:t>Olağanüstü genel kurul toplantısı : </a:t>
            </a:r>
            <a:r>
              <a:rPr lang="tr-TR" sz="2400" dirty="0" smtClean="0"/>
              <a:t>“Gerektiği takdirde” genel kurul olağanüstü olarak da toplantıya çağrılabilir. </a:t>
            </a:r>
            <a:r>
              <a:rPr lang="tr-TR" sz="2400" b="1" dirty="0" smtClean="0"/>
              <a:t>(TTK m. 409/2)</a:t>
            </a:r>
          </a:p>
          <a:p>
            <a:endParaRPr lang="tr-TR" sz="2400" dirty="0" smtClean="0"/>
          </a:p>
          <a:p>
            <a:r>
              <a:rPr lang="tr-TR" sz="2400" dirty="0" smtClean="0"/>
              <a:t>TTK m. 413’e göre gündem, genel kurulu toplantıya çağıran tarafından belirlenir ve gündem dışındaki konular görüşülüp karara bağlanamaz. Bu genel kuralın bazı istisnaları bulunmaktadır.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4234914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70609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Genel Kurul Kararlarının Hukuki Sakatlıkları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Yokluk: </a:t>
            </a:r>
            <a:r>
              <a:rPr lang="tr-TR" sz="2400" dirty="0" smtClean="0"/>
              <a:t>Genel kurul kararında “kurucu unsurlara aykırılık” söz konusu ise kararın yokluk yaptırımına tabi tutulacağı kabul edilmektedir. </a:t>
            </a:r>
          </a:p>
          <a:p>
            <a:endParaRPr lang="tr-TR" sz="2400" dirty="0" smtClean="0"/>
          </a:p>
          <a:p>
            <a:r>
              <a:rPr lang="tr-TR" sz="2400" b="1" dirty="0" smtClean="0"/>
              <a:t>Butlan: </a:t>
            </a:r>
            <a:r>
              <a:rPr lang="tr-TR" sz="2400" dirty="0" smtClean="0"/>
              <a:t>Butlan yaptırımında, genel olarak, işlemin kurucu unsurları mevcut olmakla birlikte, “ağır hukuka aykırılıklar” içeren, “geçerlilik şartları eksik olan” bir hukuki işlem söz konusudur. </a:t>
            </a:r>
            <a:r>
              <a:rPr lang="tr-TR" sz="2400" b="1" dirty="0" smtClean="0"/>
              <a:t>(Bkz. TTK m. 447)</a:t>
            </a:r>
          </a:p>
          <a:p>
            <a:endParaRPr lang="tr-TR" sz="2400" b="1" dirty="0" smtClean="0"/>
          </a:p>
          <a:p>
            <a:r>
              <a:rPr lang="tr-TR" sz="2400" b="1" dirty="0" smtClean="0"/>
              <a:t>İptal Edilebilirlik : </a:t>
            </a:r>
            <a:r>
              <a:rPr lang="tr-TR" sz="2400" dirty="0" smtClean="0"/>
              <a:t>Kanuna, esas sözleşmeye ya da dürüstlük kurallarına aykırı genel kurul kararlarının kararın alınmasından itibaren üç ay içerisinde iptali talep edilebilir.  (</a:t>
            </a:r>
            <a:r>
              <a:rPr lang="tr-TR" sz="2400" b="1" dirty="0" smtClean="0"/>
              <a:t>Bkz. 445-451</a:t>
            </a:r>
            <a:r>
              <a:rPr lang="tr-TR" sz="2400" dirty="0" smtClean="0"/>
              <a:t>)</a:t>
            </a:r>
            <a:endParaRPr lang="tr-T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09620917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</Words>
  <Application>Microsoft Office PowerPoint</Application>
  <PresentationFormat>Ekran Gösterisi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Genel Kurul</vt:lpstr>
      <vt:lpstr>Genel Kurul’un Bazı Devredilemez ve Vazgeçilemez Görev ve Yetkileri (m. 408)</vt:lpstr>
      <vt:lpstr>Genel Kurul Toplantıları </vt:lpstr>
      <vt:lpstr>Genel Kurul Kararlarının Hukuki Sakatlıkları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Kurul</dc:title>
  <dc:creator>KORKUT OZKORKUT</dc:creator>
  <cp:lastModifiedBy>KORKUT OZKORKUT</cp:lastModifiedBy>
  <cp:revision>1</cp:revision>
  <dcterms:created xsi:type="dcterms:W3CDTF">2019-12-24T09:19:50Z</dcterms:created>
  <dcterms:modified xsi:type="dcterms:W3CDTF">2019-12-24T09:28:09Z</dcterms:modified>
</cp:coreProperties>
</file>