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10"/>
  </p:notesMasterIdLst>
  <p:sldIdLst>
    <p:sldId id="256" r:id="rId2"/>
    <p:sldId id="330" r:id="rId3"/>
    <p:sldId id="331" r:id="rId4"/>
    <p:sldId id="332" r:id="rId5"/>
    <p:sldId id="341" r:id="rId6"/>
    <p:sldId id="333" r:id="rId7"/>
    <p:sldId id="342" r:id="rId8"/>
    <p:sldId id="33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94153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6138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567882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2233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392153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05092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67371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5763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2040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4656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9093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7257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3742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9741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1010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3663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82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7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dirty="0"/>
              <a:t>KİLİNİK BİLİMLERE GİRİŞ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en-US" dirty="0"/>
              <a:t>BEL AĞRILARI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BEL AĞRISI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/>
              <a:buChar char="•"/>
            </a:pPr>
            <a:r>
              <a:rPr lang="tr-TR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19-45 yaşları arasında günlük yaşam faaliyetlerini sınırlayan en önemli sebeplerden biridir.</a:t>
            </a:r>
            <a:endParaRPr lang="tr-TR" b="0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 panose="020B0604020202020204"/>
              <a:buChar char="•"/>
            </a:pPr>
            <a:r>
              <a:rPr lang="tr-TR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İş gücü kaybı açısından üst solunum yolu hastalıklarından sonra ikinci sırayı alır.</a:t>
            </a:r>
          </a:p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 panose="020B0604020202020204"/>
              <a:buChar char="•"/>
            </a:pPr>
            <a:r>
              <a:rPr lang="tr-TR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Sakatlanma, iş gücü kaybı, teşhis ve tedavi masrafları ile ekonomiye büyük yük bindiren en önemli sebeplerden biridir.</a:t>
            </a:r>
            <a:endParaRPr lang="tr-TR" b="0" i="0" u="none" strike="noStrike" cap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/>
              <a:buChar char="•"/>
            </a:pPr>
            <a:r>
              <a:rPr lang="tr-TR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Ani gelişen bel ağrısı ataklarının %80-90’ı birkaç hafta içinde uygulanan tedaviye bağlı veya tedavisiz iyileşmektedir.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/>
              <a:buChar char="•"/>
            </a:pPr>
            <a:r>
              <a:rPr lang="tr-TR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Bu kişilerin %20-50’sinde bir yıl içinde bel ağrısı tekrarlamakta ve 6 aydan uzun sürmektedir.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/>
              <a:buChar char="•"/>
            </a:pPr>
            <a:r>
              <a:rPr lang="tr-TR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Bel ağrılı hastaların sadece %2-4’ü için cerrahi girişim gerekebilir.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 panose="020B0604020202020204"/>
              <a:buChar char="•"/>
            </a:pPr>
            <a:r>
              <a:rPr lang="tr-TR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Ameliyat sonrası dönemde hastaların %15’inde şikayetler çeşitli derecelerde devam eder veya yeni bulgular ortaya çıkabilir.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>
                <a:solidFill>
                  <a:schemeClr val="dk2"/>
                </a:solidFill>
                <a:sym typeface="+mn-ea"/>
              </a:rPr>
              <a:t>BEL  ANATOMİSİ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Belin ana yapısını lomber vertebralar oluşturur.</a:t>
            </a:r>
            <a:br>
              <a:rPr lang="en-US"/>
            </a:br>
            <a:r>
              <a:rPr lang="en-US"/>
              <a:t>Lomber vertebral kolon 5 adet vertebra ve aralarında 4 intervertebral diskten oluşur.</a:t>
            </a:r>
          </a:p>
          <a:p>
            <a:r>
              <a:rPr lang="en-US"/>
              <a:t>Lomber vertebral kolon konkavitesi arkaya bakan ve lomber lordoz adı verilen bir eğri yapar. </a:t>
            </a:r>
          </a:p>
        </p:txBody>
      </p:sp>
      <p:pic>
        <p:nvPicPr>
          <p:cNvPr id="120" name="Shape 120" descr="lomberanatomi1"/>
          <p:cNvPicPr preferRelativeResize="0">
            <a:picLocks noGrp="1" noChangeAspect="1"/>
          </p:cNvPicPr>
          <p:nvPr>
            <p:ph sz="half" idx="2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6365875" y="1174750"/>
            <a:ext cx="5657850" cy="4584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981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 panose="020F0502020204030204"/>
              <a:buNone/>
            </a:pPr>
            <a:endParaRPr sz="44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pic>
        <p:nvPicPr>
          <p:cNvPr id="127" name="Shape 127" descr="lomber ligamanlar"/>
          <p:cNvPicPr preferRelativeResize="0">
            <a:picLocks noGrp="1"/>
          </p:cNvPicPr>
          <p:nvPr>
            <p:ph idx="1"/>
          </p:nvPr>
        </p:nvPicPr>
        <p:blipFill rotWithShape="1">
          <a:blip r:embed="rId3"/>
          <a:srcRect/>
          <a:stretch>
            <a:fillRect/>
          </a:stretch>
        </p:blipFill>
        <p:spPr>
          <a:xfrm>
            <a:off x="2135187" y="642918"/>
            <a:ext cx="7461273" cy="58579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18550" cy="4953000"/>
          </a:xfrm>
        </p:spPr>
        <p:txBody>
          <a:bodyPr/>
          <a:lstStyle/>
          <a:p>
            <a:r>
              <a:rPr lang="en-US"/>
              <a:t>Lomber vertebralar, servikal ve torakal bölge vertebralarından daha fazla yük taşıdıkları ve daha fazla strese maruz kaldıkları için daha büyüktürler.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Shape 138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524000" y="0"/>
            <a:ext cx="43434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Shape 139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5880100" y="0"/>
            <a:ext cx="47879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/>
              <a:t>Faset</a:t>
            </a:r>
            <a:r>
              <a:rPr lang="tr-TR" altLang="en-US" b="1"/>
              <a:t>(apofizer) </a:t>
            </a:r>
            <a:r>
              <a:rPr lang="en-US" b="1"/>
              <a:t>eklemleri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5969000" cy="4953000"/>
          </a:xfrm>
        </p:spPr>
        <p:txBody>
          <a:bodyPr/>
          <a:lstStyle/>
          <a:p>
            <a:r>
              <a:rPr lang="en-US"/>
              <a:t>Üstteki vertebranın alt artiküler çıkıntısı ve alttaki vertebranın üst artiküler çıkıntısı arasında yer alan sinoviyal eklemlerdir.</a:t>
            </a:r>
          </a:p>
          <a:p>
            <a:endParaRPr lang="en-US"/>
          </a:p>
          <a:p>
            <a:r>
              <a:rPr lang="en-US"/>
              <a:t>Kayma ve açılma hareketi yapar</a:t>
            </a:r>
          </a:p>
        </p:txBody>
      </p:sp>
      <p:pic>
        <p:nvPicPr>
          <p:cNvPr id="162" name="Shape 162" descr="faseteklem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6526213" y="1174750"/>
            <a:ext cx="5665787" cy="55133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171</Words>
  <Application>Microsoft Office PowerPoint</Application>
  <PresentationFormat>Geniş ekran</PresentationFormat>
  <Paragraphs>18</Paragraphs>
  <Slides>8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3</vt:lpstr>
      <vt:lpstr>Duman</vt:lpstr>
      <vt:lpstr>KİLİNİK BİLİMLERE GİRİŞ</vt:lpstr>
      <vt:lpstr>BEL AĞRISI</vt:lpstr>
      <vt:lpstr>PowerPoint Sunusu</vt:lpstr>
      <vt:lpstr>BEL  ANATOMİSİ</vt:lpstr>
      <vt:lpstr>PowerPoint Sunusu</vt:lpstr>
      <vt:lpstr>PowerPoint Sunusu</vt:lpstr>
      <vt:lpstr>PowerPoint Sunusu</vt:lpstr>
      <vt:lpstr>Faset(apofizer) eklemleri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KİLİNİK BİLİMLERE GİRİŞ</dc:title>
  <dc:creator/>
  <cp:lastModifiedBy>Ergun GOKTAS</cp:lastModifiedBy>
  <cp:revision>19</cp:revision>
  <dcterms:created xsi:type="dcterms:W3CDTF">2017-07-23T17:08:00Z</dcterms:created>
  <dcterms:modified xsi:type="dcterms:W3CDTF">2017-12-05T17:47:28Z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