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114" d="100"/>
          <a:sy n="114" d="100"/>
        </p:scale>
        <p:origin x="47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dirty="0"/>
              <a:t>1/15/2020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1/15/2020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1/15/2020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4" name="Text Placeholder 3"/>
          <p:cNvSpPr>
            <a:spLocks noGrp="1"/>
          </p:cNvSpPr>
          <p:nvPr>
            <p:ph type="body" sz="half" idx="13"/>
          </p:nvPr>
        </p:nvSpPr>
        <p:spPr>
          <a:xfrm>
            <a:off x="1930400" y="3771174"/>
            <a:ext cx="7279649" cy="342174"/>
          </a:xfrm>
        </p:spPr>
        <p:txBody>
          <a:bodyPr anchor="t">
            <a:normAutofit/>
          </a:bodyPr>
          <a:lstStyle>
            <a:lvl1pPr marL="0" indent="0">
              <a:buNone/>
              <a:defRPr lang="en-US" sz="1400" b="0" i="0" kern="1200" cap="small" dirty="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1/15/2020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
        <p:nvSpPr>
          <p:cNvPr id="9" name="TextBox 8"/>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
        <p:nvSpPr>
          <p:cNvPr id="13" name="TextBox 12"/>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1/15/2020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1/15/2020</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1/15/2020</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1/15/2020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509A250-FF31-4206-8172-F9D3106AACB1}" type="datetimeFigureOut">
              <a:rPr lang="en-US" dirty="0"/>
              <a:t>1/15/2020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509A250-FF31-4206-8172-F9D3106AACB1}" type="datetimeFigureOut">
              <a:rPr lang="en-US" dirty="0"/>
              <a:t>1/15/2020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dirty="0"/>
              <a:t>1/15/2020</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t>1/15/2020</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4"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4509A250-FF31-4206-8172-F9D3106AACB1}" type="datetimeFigureOut">
              <a:rPr lang="en-US" dirty="0"/>
              <a:t>1/15/2020</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1/15/2020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9012"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509A250-FF31-4206-8172-F9D3106AACB1}" type="datetimeFigureOut">
              <a:rPr lang="en-US" dirty="0"/>
              <a:t>1/15/2020</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theguardian.com/society/2011/jul/11/obesity-nhs-people-big-trouble"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www.iaso.org/about-iaso/iasomanagement/experts/wptjames/"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0581BC-A827-4FD2-82ED-A538DFC0C45E}"/>
              </a:ext>
            </a:extLst>
          </p:cNvPr>
          <p:cNvSpPr>
            <a:spLocks noGrp="1"/>
          </p:cNvSpPr>
          <p:nvPr>
            <p:ph type="ctrTitle"/>
          </p:nvPr>
        </p:nvSpPr>
        <p:spPr/>
        <p:txBody>
          <a:bodyPr/>
          <a:lstStyle/>
          <a:p>
            <a:r>
              <a:rPr lang="en-US" b="1" dirty="0">
                <a:solidFill>
                  <a:srgbClr val="FF0000"/>
                </a:solidFill>
              </a:rPr>
              <a:t>Contemporary Management II</a:t>
            </a:r>
            <a:endParaRPr lang="tr-TR" dirty="0"/>
          </a:p>
        </p:txBody>
      </p:sp>
      <p:sp>
        <p:nvSpPr>
          <p:cNvPr id="3" name="Subtitle 2">
            <a:extLst>
              <a:ext uri="{FF2B5EF4-FFF2-40B4-BE49-F238E27FC236}">
                <a16:creationId xmlns:a16="http://schemas.microsoft.com/office/drawing/2014/main" id="{55B60C89-22D2-42C3-BB6D-0C02AA817A9C}"/>
              </a:ext>
            </a:extLst>
          </p:cNvPr>
          <p:cNvSpPr>
            <a:spLocks noGrp="1"/>
          </p:cNvSpPr>
          <p:nvPr>
            <p:ph type="subTitle" idx="1"/>
          </p:nvPr>
        </p:nvSpPr>
        <p:spPr>
          <a:xfrm>
            <a:off x="1154955" y="4777380"/>
            <a:ext cx="8825658" cy="1640198"/>
          </a:xfrm>
        </p:spPr>
        <p:txBody>
          <a:bodyPr>
            <a:normAutofit/>
          </a:bodyPr>
          <a:lstStyle/>
          <a:p>
            <a:r>
              <a:rPr lang="en-US" dirty="0"/>
              <a:t>Week 7</a:t>
            </a:r>
          </a:p>
          <a:p>
            <a:r>
              <a:rPr lang="en-US" b="1" dirty="0">
                <a:solidFill>
                  <a:srgbClr val="FFC000"/>
                </a:solidFill>
              </a:rPr>
              <a:t>Appealing to taste buds or healthy lifestyles</a:t>
            </a:r>
          </a:p>
          <a:p>
            <a:r>
              <a:rPr lang="en-US" b="1" dirty="0">
                <a:solidFill>
                  <a:srgbClr val="FFC000"/>
                </a:solidFill>
              </a:rPr>
              <a:t>Marketing low-fat foods</a:t>
            </a:r>
            <a:endParaRPr lang="tr-TR" b="1" dirty="0">
              <a:solidFill>
                <a:srgbClr val="FFC000"/>
              </a:solidFill>
            </a:endParaRPr>
          </a:p>
        </p:txBody>
      </p:sp>
    </p:spTree>
    <p:extLst>
      <p:ext uri="{BB962C8B-B14F-4D97-AF65-F5344CB8AC3E}">
        <p14:creationId xmlns:p14="http://schemas.microsoft.com/office/powerpoint/2010/main" val="1980493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D43D32-EF74-4120-B382-F08C775230AE}"/>
              </a:ext>
            </a:extLst>
          </p:cNvPr>
          <p:cNvSpPr>
            <a:spLocks noGrp="1"/>
          </p:cNvSpPr>
          <p:nvPr>
            <p:ph type="title"/>
          </p:nvPr>
        </p:nvSpPr>
        <p:spPr/>
        <p:txBody>
          <a:bodyPr/>
          <a:lstStyle/>
          <a:p>
            <a:pPr algn="ctr"/>
            <a:r>
              <a:rPr lang="en-US" b="1" dirty="0">
                <a:solidFill>
                  <a:srgbClr val="FFC000"/>
                </a:solidFill>
              </a:rPr>
              <a:t>THE DIET INDUSTRY</a:t>
            </a:r>
            <a:endParaRPr lang="tr-TR" dirty="0"/>
          </a:p>
        </p:txBody>
      </p:sp>
      <p:sp>
        <p:nvSpPr>
          <p:cNvPr id="3" name="Content Placeholder 2">
            <a:extLst>
              <a:ext uri="{FF2B5EF4-FFF2-40B4-BE49-F238E27FC236}">
                <a16:creationId xmlns:a16="http://schemas.microsoft.com/office/drawing/2014/main" id="{856C54F8-FE4E-44D7-8081-C49A07895E09}"/>
              </a:ext>
            </a:extLst>
          </p:cNvPr>
          <p:cNvSpPr>
            <a:spLocks noGrp="1"/>
          </p:cNvSpPr>
          <p:nvPr>
            <p:ph idx="1"/>
          </p:nvPr>
        </p:nvSpPr>
        <p:spPr/>
        <p:txBody>
          <a:bodyPr/>
          <a:lstStyle/>
          <a:p>
            <a:endParaRPr lang="en-US" dirty="0"/>
          </a:p>
          <a:p>
            <a:endParaRPr lang="en-US" dirty="0"/>
          </a:p>
          <a:p>
            <a:endParaRPr lang="en-US" dirty="0"/>
          </a:p>
          <a:p>
            <a:r>
              <a:rPr lang="en-US" b="1" dirty="0">
                <a:solidFill>
                  <a:srgbClr val="002060"/>
                </a:solidFill>
              </a:rPr>
              <a:t>Why indeed. Why were millions of people previously considered "normal" now overweight? Why were they being tarred with the same brush of mortality, as James's critics would argue, as those who are genuinely obese?</a:t>
            </a:r>
            <a:endParaRPr lang="tr-TR" b="1" dirty="0">
              <a:solidFill>
                <a:srgbClr val="002060"/>
              </a:solidFill>
            </a:endParaRPr>
          </a:p>
        </p:txBody>
      </p:sp>
    </p:spTree>
    <p:extLst>
      <p:ext uri="{BB962C8B-B14F-4D97-AF65-F5344CB8AC3E}">
        <p14:creationId xmlns:p14="http://schemas.microsoft.com/office/powerpoint/2010/main" val="2131215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E1F3E2-8B88-40ED-A772-65E83188B97E}"/>
              </a:ext>
            </a:extLst>
          </p:cNvPr>
          <p:cNvSpPr>
            <a:spLocks noGrp="1"/>
          </p:cNvSpPr>
          <p:nvPr>
            <p:ph type="title"/>
          </p:nvPr>
        </p:nvSpPr>
        <p:spPr/>
        <p:txBody>
          <a:bodyPr/>
          <a:lstStyle/>
          <a:p>
            <a:pPr algn="ctr"/>
            <a:r>
              <a:rPr lang="en-US" sz="2800" b="1" dirty="0">
                <a:solidFill>
                  <a:srgbClr val="FFC000"/>
                </a:solidFill>
              </a:rPr>
              <a:t>Appealing to taste buds or healthy lifestyles</a:t>
            </a:r>
            <a:br>
              <a:rPr lang="en-US" sz="2800" b="1" dirty="0">
                <a:solidFill>
                  <a:srgbClr val="FFC000"/>
                </a:solidFill>
              </a:rPr>
            </a:br>
            <a:r>
              <a:rPr lang="en-US" sz="2800" b="1" dirty="0">
                <a:solidFill>
                  <a:srgbClr val="FFC000"/>
                </a:solidFill>
              </a:rPr>
              <a:t>Marketing low-fat foods</a:t>
            </a:r>
            <a:br>
              <a:rPr lang="tr-TR" b="1" dirty="0">
                <a:solidFill>
                  <a:srgbClr val="FFC000"/>
                </a:solidFill>
              </a:rPr>
            </a:br>
            <a:endParaRPr lang="tr-TR" dirty="0"/>
          </a:p>
        </p:txBody>
      </p:sp>
      <p:sp>
        <p:nvSpPr>
          <p:cNvPr id="3" name="Content Placeholder 2">
            <a:extLst>
              <a:ext uri="{FF2B5EF4-FFF2-40B4-BE49-F238E27FC236}">
                <a16:creationId xmlns:a16="http://schemas.microsoft.com/office/drawing/2014/main" id="{E492F0B3-62CC-4B0B-A2D9-0D3CAC48008C}"/>
              </a:ext>
            </a:extLst>
          </p:cNvPr>
          <p:cNvSpPr>
            <a:spLocks noGrp="1"/>
          </p:cNvSpPr>
          <p:nvPr>
            <p:ph idx="1"/>
          </p:nvPr>
        </p:nvSpPr>
        <p:spPr/>
        <p:txBody>
          <a:bodyPr/>
          <a:lstStyle/>
          <a:p>
            <a:r>
              <a:rPr lang="en-US" dirty="0"/>
              <a:t>Ever since definitions of healthy bodyweight changed in the 1990s, the world has feared an obesity epidemic. But the food giants accused of making us fat are also profiting from the slimming industry.</a:t>
            </a:r>
          </a:p>
          <a:p>
            <a:endParaRPr lang="en-US" dirty="0"/>
          </a:p>
          <a:p>
            <a:r>
              <a:rPr lang="en-US" dirty="0"/>
              <a:t>When you walk into a supermarket, what do you see? Walls of highly calorific, intensely processed food, tweaked by chemicals for maximum "mouth feel" and "repeat appeal" (addictiveness).</a:t>
            </a:r>
          </a:p>
          <a:p>
            <a:endParaRPr lang="tr-TR" dirty="0"/>
          </a:p>
        </p:txBody>
      </p:sp>
    </p:spTree>
    <p:extLst>
      <p:ext uri="{BB962C8B-B14F-4D97-AF65-F5344CB8AC3E}">
        <p14:creationId xmlns:p14="http://schemas.microsoft.com/office/powerpoint/2010/main" val="42875658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FE7D33-50D7-4167-9209-C68A73975796}"/>
              </a:ext>
            </a:extLst>
          </p:cNvPr>
          <p:cNvSpPr>
            <a:spLocks noGrp="1"/>
          </p:cNvSpPr>
          <p:nvPr>
            <p:ph type="title"/>
          </p:nvPr>
        </p:nvSpPr>
        <p:spPr/>
        <p:txBody>
          <a:bodyPr/>
          <a:lstStyle/>
          <a:p>
            <a:pPr algn="ctr"/>
            <a:r>
              <a:rPr lang="en-US" sz="3200" b="1" dirty="0">
                <a:solidFill>
                  <a:srgbClr val="FFC000"/>
                </a:solidFill>
              </a:rPr>
              <a:t>Appealing to taste buds or healthy lifestyles</a:t>
            </a:r>
            <a:br>
              <a:rPr lang="en-US" sz="3200" b="1" dirty="0">
                <a:solidFill>
                  <a:srgbClr val="FFC000"/>
                </a:solidFill>
              </a:rPr>
            </a:br>
            <a:r>
              <a:rPr lang="en-US" sz="3200" b="1" dirty="0">
                <a:solidFill>
                  <a:srgbClr val="FFC000"/>
                </a:solidFill>
              </a:rPr>
              <a:t>Marketing low-fat foods</a:t>
            </a:r>
            <a:br>
              <a:rPr lang="tr-TR" b="1" dirty="0">
                <a:solidFill>
                  <a:srgbClr val="FFC000"/>
                </a:solidFill>
              </a:rPr>
            </a:br>
            <a:endParaRPr lang="tr-TR" dirty="0"/>
          </a:p>
        </p:txBody>
      </p:sp>
      <p:pic>
        <p:nvPicPr>
          <p:cNvPr id="9" name="Content Placeholder 8">
            <a:extLst>
              <a:ext uri="{FF2B5EF4-FFF2-40B4-BE49-F238E27FC236}">
                <a16:creationId xmlns:a16="http://schemas.microsoft.com/office/drawing/2014/main" id="{0303C89F-34E2-45CE-A741-E25FD66F588E}"/>
              </a:ext>
            </a:extLst>
          </p:cNvPr>
          <p:cNvPicPr>
            <a:picLocks noGrp="1" noChangeAspect="1"/>
          </p:cNvPicPr>
          <p:nvPr>
            <p:ph idx="1"/>
          </p:nvPr>
        </p:nvPicPr>
        <p:blipFill>
          <a:blip r:embed="rId2"/>
          <a:stretch>
            <a:fillRect/>
          </a:stretch>
        </p:blipFill>
        <p:spPr>
          <a:xfrm>
            <a:off x="1862138" y="2055019"/>
            <a:ext cx="7429500" cy="4191000"/>
          </a:xfrm>
        </p:spPr>
      </p:pic>
    </p:spTree>
    <p:extLst>
      <p:ext uri="{BB962C8B-B14F-4D97-AF65-F5344CB8AC3E}">
        <p14:creationId xmlns:p14="http://schemas.microsoft.com/office/powerpoint/2010/main" val="28246860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E8CD4C-8ACA-411B-81C5-F2CF289DC865}"/>
              </a:ext>
            </a:extLst>
          </p:cNvPr>
          <p:cNvSpPr>
            <a:spLocks noGrp="1"/>
          </p:cNvSpPr>
          <p:nvPr>
            <p:ph type="title"/>
          </p:nvPr>
        </p:nvSpPr>
        <p:spPr/>
        <p:txBody>
          <a:bodyPr/>
          <a:lstStyle/>
          <a:p>
            <a:pPr algn="ctr"/>
            <a:r>
              <a:rPr lang="en-US" sz="3200" b="1" dirty="0">
                <a:solidFill>
                  <a:srgbClr val="FFC000"/>
                </a:solidFill>
              </a:rPr>
              <a:t>Appealing to taste buds or healthy lifestyles</a:t>
            </a:r>
            <a:br>
              <a:rPr lang="en-US" sz="3200" b="1" dirty="0">
                <a:solidFill>
                  <a:srgbClr val="FFC000"/>
                </a:solidFill>
              </a:rPr>
            </a:br>
            <a:r>
              <a:rPr lang="en-US" sz="3200" b="1" dirty="0">
                <a:solidFill>
                  <a:srgbClr val="FFC000"/>
                </a:solidFill>
              </a:rPr>
              <a:t>Marketing low-fat foods</a:t>
            </a:r>
            <a:endParaRPr lang="tr-TR" sz="3200" dirty="0"/>
          </a:p>
        </p:txBody>
      </p:sp>
      <p:sp>
        <p:nvSpPr>
          <p:cNvPr id="3" name="Content Placeholder 2">
            <a:extLst>
              <a:ext uri="{FF2B5EF4-FFF2-40B4-BE49-F238E27FC236}">
                <a16:creationId xmlns:a16="http://schemas.microsoft.com/office/drawing/2014/main" id="{08B78151-42C8-47C2-AA16-64EAC2FE461E}"/>
              </a:ext>
            </a:extLst>
          </p:cNvPr>
          <p:cNvSpPr>
            <a:spLocks noGrp="1"/>
          </p:cNvSpPr>
          <p:nvPr>
            <p:ph idx="1"/>
          </p:nvPr>
        </p:nvSpPr>
        <p:spPr/>
        <p:txBody>
          <a:bodyPr/>
          <a:lstStyle/>
          <a:p>
            <a:r>
              <a:rPr lang="en-US" dirty="0"/>
              <a:t>And next to this? Row upon row of low-fat, light, lean, diet, zero, low-carb, low-cal, sugar-free, "healthy" options, marketed to the very people made fat by the previous aisle and now desperate to lose weight. We think of obesity and dieting as polar opposites, but in fact, there is a deep, symbiotic relationship between the two.</a:t>
            </a:r>
          </a:p>
          <a:p>
            <a:endParaRPr lang="en-US" dirty="0"/>
          </a:p>
          <a:p>
            <a:r>
              <a:rPr lang="en-US" dirty="0"/>
              <a:t>When obesity as a global health issue first came on the radar, the food industry sat up and took notice. But not exactly in the way you might imagine. Some of the world's food giants opted to do something both extraordinary and stunningly obvious: they decided to make money from obesity, by buying into the diet industry.</a:t>
            </a:r>
            <a:endParaRPr lang="tr-TR" dirty="0"/>
          </a:p>
        </p:txBody>
      </p:sp>
    </p:spTree>
    <p:extLst>
      <p:ext uri="{BB962C8B-B14F-4D97-AF65-F5344CB8AC3E}">
        <p14:creationId xmlns:p14="http://schemas.microsoft.com/office/powerpoint/2010/main" val="32353223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F7C927-3EF6-4DC3-8CBA-7726D0B9AA68}"/>
              </a:ext>
            </a:extLst>
          </p:cNvPr>
          <p:cNvSpPr>
            <a:spLocks noGrp="1"/>
          </p:cNvSpPr>
          <p:nvPr>
            <p:ph type="title"/>
          </p:nvPr>
        </p:nvSpPr>
        <p:spPr/>
        <p:txBody>
          <a:bodyPr/>
          <a:lstStyle/>
          <a:p>
            <a:pPr algn="ctr"/>
            <a:r>
              <a:rPr lang="en-US" b="1" dirty="0">
                <a:solidFill>
                  <a:srgbClr val="FFC000"/>
                </a:solidFill>
              </a:rPr>
              <a:t>THE DIET INDUSTRY</a:t>
            </a:r>
            <a:endParaRPr lang="tr-TR" b="1" dirty="0">
              <a:solidFill>
                <a:srgbClr val="FFC000"/>
              </a:solidFill>
            </a:endParaRPr>
          </a:p>
        </p:txBody>
      </p:sp>
      <p:sp>
        <p:nvSpPr>
          <p:cNvPr id="3" name="Content Placeholder 2">
            <a:extLst>
              <a:ext uri="{FF2B5EF4-FFF2-40B4-BE49-F238E27FC236}">
                <a16:creationId xmlns:a16="http://schemas.microsoft.com/office/drawing/2014/main" id="{0023C212-24FE-49A8-A49E-77EE000F04D8}"/>
              </a:ext>
            </a:extLst>
          </p:cNvPr>
          <p:cNvSpPr>
            <a:spLocks noGrp="1"/>
          </p:cNvSpPr>
          <p:nvPr>
            <p:ph idx="1"/>
          </p:nvPr>
        </p:nvSpPr>
        <p:spPr/>
        <p:txBody>
          <a:bodyPr/>
          <a:lstStyle/>
          <a:p>
            <a:r>
              <a:rPr lang="en-US" dirty="0"/>
              <a:t>These multinationals were easing carefully into a multibillion pound weight-loss market encompassing gyms, home fitness, fad diets and crash diets, and the kind of magazines that feature celebs on yo-yo diets or pushing fitness DVDs promising an "all new you" in just three weeks.</a:t>
            </a:r>
          </a:p>
          <a:p>
            <a:r>
              <a:rPr lang="en-US" dirty="0"/>
              <a:t>You would think there might be a problem here: the food industry has one ostensible objective – and that's to sell food. But by creating the ultimate oxymoron of diet food – something you eat to </a:t>
            </a:r>
            <a:r>
              <a:rPr lang="en-US" i="1" dirty="0"/>
              <a:t>lose</a:t>
            </a:r>
            <a:r>
              <a:rPr lang="en-US" dirty="0"/>
              <a:t> weight – it squared a seemingly impossible circle. And we bought it. Highly processed diet meals emerged, often with more sugar in them than the originals, but marketed for weight loss, and here is the key get-out clause, "as part of a calorie-controlled diet". You can even buy a diet Black Forest gateau if want.</a:t>
            </a:r>
            <a:endParaRPr lang="tr-TR" dirty="0"/>
          </a:p>
        </p:txBody>
      </p:sp>
    </p:spTree>
    <p:extLst>
      <p:ext uri="{BB962C8B-B14F-4D97-AF65-F5344CB8AC3E}">
        <p14:creationId xmlns:p14="http://schemas.microsoft.com/office/powerpoint/2010/main" val="13153547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887F3D-B8CB-466D-9E89-100D73E72A3F}"/>
              </a:ext>
            </a:extLst>
          </p:cNvPr>
          <p:cNvSpPr>
            <a:spLocks noGrp="1"/>
          </p:cNvSpPr>
          <p:nvPr>
            <p:ph type="title"/>
          </p:nvPr>
        </p:nvSpPr>
        <p:spPr/>
        <p:txBody>
          <a:bodyPr/>
          <a:lstStyle/>
          <a:p>
            <a:pPr algn="ctr"/>
            <a:r>
              <a:rPr lang="en-US" b="1" dirty="0">
                <a:solidFill>
                  <a:srgbClr val="FFC000"/>
                </a:solidFill>
              </a:rPr>
              <a:t>THE DIET INDUSTRY</a:t>
            </a:r>
            <a:endParaRPr lang="tr-TR" b="1" dirty="0">
              <a:solidFill>
                <a:srgbClr val="FFC000"/>
              </a:solidFill>
            </a:endParaRPr>
          </a:p>
        </p:txBody>
      </p:sp>
      <p:pic>
        <p:nvPicPr>
          <p:cNvPr id="5" name="Content Placeholder 4">
            <a:extLst>
              <a:ext uri="{FF2B5EF4-FFF2-40B4-BE49-F238E27FC236}">
                <a16:creationId xmlns:a16="http://schemas.microsoft.com/office/drawing/2014/main" id="{1ECBC2A1-BE6B-4803-B707-3AD2DC265D48}"/>
              </a:ext>
            </a:extLst>
          </p:cNvPr>
          <p:cNvPicPr>
            <a:picLocks noGrp="1" noChangeAspect="1"/>
          </p:cNvPicPr>
          <p:nvPr>
            <p:ph idx="1"/>
          </p:nvPr>
        </p:nvPicPr>
        <p:blipFill>
          <a:blip r:embed="rId2"/>
          <a:stretch>
            <a:fillRect/>
          </a:stretch>
        </p:blipFill>
        <p:spPr>
          <a:xfrm>
            <a:off x="2869035" y="1823108"/>
            <a:ext cx="5670958" cy="4874212"/>
          </a:xfrm>
        </p:spPr>
      </p:pic>
    </p:spTree>
    <p:extLst>
      <p:ext uri="{BB962C8B-B14F-4D97-AF65-F5344CB8AC3E}">
        <p14:creationId xmlns:p14="http://schemas.microsoft.com/office/powerpoint/2010/main" val="30737611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3C22BD-0E8A-48C2-B82A-3EF9FFD6F8F1}"/>
              </a:ext>
            </a:extLst>
          </p:cNvPr>
          <p:cNvSpPr>
            <a:spLocks noGrp="1"/>
          </p:cNvSpPr>
          <p:nvPr>
            <p:ph type="title"/>
          </p:nvPr>
        </p:nvSpPr>
        <p:spPr/>
        <p:txBody>
          <a:bodyPr/>
          <a:lstStyle/>
          <a:p>
            <a:pPr algn="ctr"/>
            <a:r>
              <a:rPr lang="en-US" b="1" dirty="0">
                <a:solidFill>
                  <a:srgbClr val="FFC000"/>
                </a:solidFill>
              </a:rPr>
              <a:t>THE DIET INDUSTRY</a:t>
            </a:r>
            <a:endParaRPr lang="tr-TR" dirty="0"/>
          </a:p>
        </p:txBody>
      </p:sp>
      <p:sp>
        <p:nvSpPr>
          <p:cNvPr id="3" name="Content Placeholder 2">
            <a:extLst>
              <a:ext uri="{FF2B5EF4-FFF2-40B4-BE49-F238E27FC236}">
                <a16:creationId xmlns:a16="http://schemas.microsoft.com/office/drawing/2014/main" id="{1F72FA6A-8699-46CF-860A-C5B068EDC055}"/>
              </a:ext>
            </a:extLst>
          </p:cNvPr>
          <p:cNvSpPr>
            <a:spLocks noGrp="1"/>
          </p:cNvSpPr>
          <p:nvPr>
            <p:ph idx="1"/>
          </p:nvPr>
        </p:nvSpPr>
        <p:spPr/>
        <p:txBody>
          <a:bodyPr>
            <a:normAutofit fontScale="92500" lnSpcReduction="10000"/>
          </a:bodyPr>
          <a:lstStyle/>
          <a:p>
            <a:r>
              <a:rPr lang="en-US" dirty="0"/>
              <a:t>So what you see when you walk into a supermarket in 2020 is the entire 360 degrees of obesity in a single glance. The whole panorama of fattening you up and slimming you down, owned by conglomerates which have </a:t>
            </a:r>
            <a:r>
              <a:rPr lang="en-US" dirty="0" err="1"/>
              <a:t>analysed</a:t>
            </a:r>
            <a:r>
              <a:rPr lang="en-US" dirty="0"/>
              <a:t> every angle and money-making opportunity. The very food companies charged with making us fat in the first place are now also making money from the obesity epidemic.</a:t>
            </a:r>
          </a:p>
          <a:p>
            <a:r>
              <a:rPr lang="en-US" dirty="0"/>
              <a:t>How did this happen? Let me sketch two alternative scenarios. This is the first: in the late 1970s, food companies made tasty new food. People started to get fat. By the 1990s, NHS costs related to obesity were ballooning. Government, health experts and, surprisingly, the food industry were brought in to consult on what was to be done. They agreed that the blame lay with the consumer – fat people needed to go on diets and exercise. The plan didn't work. In the 21st century, </a:t>
            </a:r>
            <a:r>
              <a:rPr lang="en-US" dirty="0">
                <a:hlinkClick r:id="rId2"/>
              </a:rPr>
              <a:t>people are getting fatter than ever</a:t>
            </a:r>
            <a:r>
              <a:rPr lang="en-US" dirty="0"/>
              <a:t>.</a:t>
            </a:r>
          </a:p>
          <a:p>
            <a:endParaRPr lang="tr-TR" dirty="0"/>
          </a:p>
        </p:txBody>
      </p:sp>
    </p:spTree>
    <p:extLst>
      <p:ext uri="{BB962C8B-B14F-4D97-AF65-F5344CB8AC3E}">
        <p14:creationId xmlns:p14="http://schemas.microsoft.com/office/powerpoint/2010/main" val="9364914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ADE4E3-AAC4-4DF2-9EF2-043D566C59AE}"/>
              </a:ext>
            </a:extLst>
          </p:cNvPr>
          <p:cNvSpPr>
            <a:spLocks noGrp="1"/>
          </p:cNvSpPr>
          <p:nvPr>
            <p:ph type="title"/>
          </p:nvPr>
        </p:nvSpPr>
        <p:spPr/>
        <p:txBody>
          <a:bodyPr/>
          <a:lstStyle/>
          <a:p>
            <a:pPr algn="ctr"/>
            <a:r>
              <a:rPr lang="en-US" b="1" dirty="0">
                <a:solidFill>
                  <a:srgbClr val="FFC000"/>
                </a:solidFill>
              </a:rPr>
              <a:t>THE DIET INDUSTRY</a:t>
            </a:r>
            <a:endParaRPr lang="tr-TR" dirty="0"/>
          </a:p>
        </p:txBody>
      </p:sp>
      <p:sp>
        <p:nvSpPr>
          <p:cNvPr id="3" name="Content Placeholder 2">
            <a:extLst>
              <a:ext uri="{FF2B5EF4-FFF2-40B4-BE49-F238E27FC236}">
                <a16:creationId xmlns:a16="http://schemas.microsoft.com/office/drawing/2014/main" id="{16786E31-C961-40A6-A0E2-D2CCC07509D9}"/>
              </a:ext>
            </a:extLst>
          </p:cNvPr>
          <p:cNvSpPr>
            <a:spLocks noGrp="1"/>
          </p:cNvSpPr>
          <p:nvPr>
            <p:ph idx="1"/>
          </p:nvPr>
        </p:nvSpPr>
        <p:spPr/>
        <p:txBody>
          <a:bodyPr>
            <a:normAutofit fontScale="77500" lnSpcReduction="20000"/>
          </a:bodyPr>
          <a:lstStyle/>
          <a:p>
            <a:r>
              <a:rPr lang="en-US" dirty="0"/>
              <a:t>The word "epidemic" is crucial when it comes to making money out of obesity, because once it is an epidemic, it is a medical catastrophe. And if it is medical, someone can supply a "cure".</a:t>
            </a:r>
          </a:p>
          <a:p>
            <a:r>
              <a:rPr lang="en-US" dirty="0"/>
              <a:t>The author of the report was one of the world's leading obesity experts, </a:t>
            </a:r>
            <a:r>
              <a:rPr lang="en-US" dirty="0">
                <a:hlinkClick r:id="rId2"/>
              </a:rPr>
              <a:t>Professor Philip James</a:t>
            </a:r>
            <a:r>
              <a:rPr lang="en-US" dirty="0"/>
              <a:t>, who, having started out as a doctor, had been one of the first to spot obesity rising in his patients in the mid-1970s. In 1995 he set up a body called the International Obesity Task Force (IOTF), which reported on rising obesity levels across the globe and on health policy proposals for how the problem could be addressed.</a:t>
            </a:r>
          </a:p>
          <a:p>
            <a:r>
              <a:rPr lang="en-US" dirty="0"/>
              <a:t>It is widely accepted that James put fat on the map, and thus it was appropriate that the IOTF should draft the WHO report of the late 90s that would define global obesity. The report painted an apocalyptic picture of obesity going off the scale across the globe.</a:t>
            </a:r>
          </a:p>
          <a:p>
            <a:r>
              <a:rPr lang="en-US" dirty="0"/>
              <a:t>The devil was in the detail – and the detail lay in where you drew the line between "normal" and "overweight". Several colleagues questioned the group's decision to lower the cut-off point for being "overweight" – from a BMI of 27 to 25. Overnight, millions of people around the globe would shift from the "normal" to the "overweight" category.</a:t>
            </a:r>
          </a:p>
          <a:p>
            <a:endParaRPr lang="tr-TR" dirty="0"/>
          </a:p>
        </p:txBody>
      </p:sp>
    </p:spTree>
    <p:extLst>
      <p:ext uri="{BB962C8B-B14F-4D97-AF65-F5344CB8AC3E}">
        <p14:creationId xmlns:p14="http://schemas.microsoft.com/office/powerpoint/2010/main" val="3439761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3665D2-C08D-4187-A398-2742A2BB08D0}"/>
              </a:ext>
            </a:extLst>
          </p:cNvPr>
          <p:cNvSpPr>
            <a:spLocks noGrp="1"/>
          </p:cNvSpPr>
          <p:nvPr>
            <p:ph type="title"/>
          </p:nvPr>
        </p:nvSpPr>
        <p:spPr/>
        <p:txBody>
          <a:bodyPr/>
          <a:lstStyle/>
          <a:p>
            <a:pPr algn="ctr"/>
            <a:r>
              <a:rPr lang="en-US" b="1" dirty="0">
                <a:solidFill>
                  <a:srgbClr val="FFC000"/>
                </a:solidFill>
              </a:rPr>
              <a:t>THE DIET INDUSTRY</a:t>
            </a:r>
            <a:endParaRPr lang="tr-TR" dirty="0"/>
          </a:p>
        </p:txBody>
      </p:sp>
      <p:pic>
        <p:nvPicPr>
          <p:cNvPr id="5" name="Content Placeholder 4">
            <a:extLst>
              <a:ext uri="{FF2B5EF4-FFF2-40B4-BE49-F238E27FC236}">
                <a16:creationId xmlns:a16="http://schemas.microsoft.com/office/drawing/2014/main" id="{90E6E32D-81F7-4546-B887-21DA9AB0912B}"/>
              </a:ext>
            </a:extLst>
          </p:cNvPr>
          <p:cNvPicPr>
            <a:picLocks noGrp="1" noChangeAspect="1"/>
          </p:cNvPicPr>
          <p:nvPr>
            <p:ph idx="1"/>
          </p:nvPr>
        </p:nvPicPr>
        <p:blipFill>
          <a:blip r:embed="rId2"/>
          <a:stretch>
            <a:fillRect/>
          </a:stretch>
        </p:blipFill>
        <p:spPr>
          <a:xfrm>
            <a:off x="2432808" y="1898214"/>
            <a:ext cx="6526634" cy="4675443"/>
          </a:xfrm>
        </p:spPr>
      </p:pic>
    </p:spTree>
    <p:extLst>
      <p:ext uri="{BB962C8B-B14F-4D97-AF65-F5344CB8AC3E}">
        <p14:creationId xmlns:p14="http://schemas.microsoft.com/office/powerpoint/2010/main" val="255754333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BACC050B-8757-4460-95D8-E37B46A6B421}"/>
    </a:ext>
  </a:extLst>
</a:theme>
</file>

<file path=docProps/app.xml><?xml version="1.0" encoding="utf-8"?>
<Properties xmlns="http://schemas.openxmlformats.org/officeDocument/2006/extended-properties" xmlns:vt="http://schemas.openxmlformats.org/officeDocument/2006/docPropsVTypes">
  <Template>Ion</Template>
  <TotalTime>18</TotalTime>
  <Words>898</Words>
  <Application>Microsoft Office PowerPoint</Application>
  <PresentationFormat>Widescreen</PresentationFormat>
  <Paragraphs>31</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Century Gothic</vt:lpstr>
      <vt:lpstr>Wingdings 3</vt:lpstr>
      <vt:lpstr>Ion</vt:lpstr>
      <vt:lpstr>Contemporary Management II</vt:lpstr>
      <vt:lpstr>Appealing to taste buds or healthy lifestyles Marketing low-fat foods </vt:lpstr>
      <vt:lpstr>Appealing to taste buds or healthy lifestyles Marketing low-fat foods </vt:lpstr>
      <vt:lpstr>Appealing to taste buds or healthy lifestyles Marketing low-fat foods</vt:lpstr>
      <vt:lpstr>THE DIET INDUSTRY</vt:lpstr>
      <vt:lpstr>THE DIET INDUSTRY</vt:lpstr>
      <vt:lpstr>THE DIET INDUSTRY</vt:lpstr>
      <vt:lpstr>THE DIET INDUSTRY</vt:lpstr>
      <vt:lpstr>THE DIET INDUSTRY</vt:lpstr>
      <vt:lpstr>THE DIET INDUSTRY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Contemporary Management II</dc:title>
  <dc:creator>Author 2</dc:creator>
  <cp:lastModifiedBy>Author 2</cp:lastModifiedBy>
  <cp:revision>4</cp:revision>
  <dcterms:created xsi:type="dcterms:W3CDTF">2020-01-14T12:35:56Z</dcterms:created>
  <dcterms:modified xsi:type="dcterms:W3CDTF">2020-01-15T17:21:58Z</dcterms:modified>
</cp:coreProperties>
</file>