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5" r:id="rId9"/>
    <p:sldId id="263" r:id="rId10"/>
    <p:sldId id="264" r:id="rId11"/>
    <p:sldId id="266" r:id="rId12"/>
    <p:sldId id="269" r:id="rId13"/>
    <p:sldId id="267" r:id="rId14"/>
    <p:sldId id="282"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267" y="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2.10.2019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F7350A-BF9A-4334-8C8B-9DCD20C6563C}"/>
              </a:ext>
            </a:extLst>
          </p:cNvPr>
          <p:cNvSpPr>
            <a:spLocks noGrp="1"/>
          </p:cNvSpPr>
          <p:nvPr>
            <p:ph type="ctrTitle"/>
          </p:nvPr>
        </p:nvSpPr>
        <p:spPr>
          <a:xfrm>
            <a:off x="251520" y="188640"/>
            <a:ext cx="8640960" cy="6480720"/>
          </a:xfrm>
        </p:spPr>
        <p:txBody>
          <a:bodyPr>
            <a:normAutofit fontScale="90000"/>
          </a:bodyPr>
          <a:lstStyle/>
          <a:p>
            <a:r>
              <a:rPr lang="tr-TR" dirty="0"/>
              <a:t>KONU 6</a:t>
            </a:r>
            <a:br>
              <a:rPr lang="tr-TR" dirty="0"/>
            </a:br>
            <a:r>
              <a:rPr lang="tr-TR" dirty="0"/>
              <a:t>Halkla İlişkiler Modellerine Dayanaklık Eden Kuramlar: Eleştirel Kuramların Halkla İlişkiler Modelleri ve Çalışmaları Üzerindeki Etkisi –</a:t>
            </a:r>
            <a:br>
              <a:rPr lang="tr-TR" dirty="0"/>
            </a:br>
            <a:br>
              <a:rPr lang="tr-TR" dirty="0"/>
            </a:br>
            <a:r>
              <a:rPr lang="tr-TR" dirty="0"/>
              <a:t>Halkla İlişkilerin Akademik Temeli, Farklı Teorisyenler Üzerinden Halkla İlişkileri Tartışmak: FOUCAULT, LUHMANN, GOFFMAN</a:t>
            </a:r>
          </a:p>
        </p:txBody>
      </p:sp>
    </p:spTree>
    <p:extLst>
      <p:ext uri="{BB962C8B-B14F-4D97-AF65-F5344CB8AC3E}">
        <p14:creationId xmlns:p14="http://schemas.microsoft.com/office/powerpoint/2010/main" val="37475883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1B9AB35-685B-45A0-A3F4-3E8D891DF789}"/>
              </a:ext>
            </a:extLst>
          </p:cNvPr>
          <p:cNvSpPr>
            <a:spLocks noGrp="1"/>
          </p:cNvSpPr>
          <p:nvPr>
            <p:ph idx="1"/>
          </p:nvPr>
        </p:nvSpPr>
        <p:spPr>
          <a:xfrm>
            <a:off x="179512" y="260648"/>
            <a:ext cx="8784976" cy="6408712"/>
          </a:xfrm>
        </p:spPr>
        <p:txBody>
          <a:bodyPr>
            <a:normAutofit fontScale="85000" lnSpcReduction="20000"/>
          </a:bodyPr>
          <a:lstStyle/>
          <a:p>
            <a:pPr marL="0" indent="0">
              <a:buNone/>
            </a:pPr>
            <a:r>
              <a:rPr lang="tr-TR" dirty="0"/>
              <a:t>«</a:t>
            </a:r>
            <a:r>
              <a:rPr lang="tr-TR" dirty="0" err="1"/>
              <a:t>Goffman’ın</a:t>
            </a:r>
            <a:r>
              <a:rPr lang="tr-TR" dirty="0"/>
              <a:t> izlenim yönetimi kavramının halkla ilişkilerdeki karşılığı, imaj ya da itibar yönetimidir. İzlenim yönetimi, şimdiye kadar örgütlerin krizlerle karşılaştığı durumlarda çalışılmıştır. Yazılı ve sözlü söylemleri içeren yapıların analizi yoluyla örgütlerin kamusal imajının ifadesinde </a:t>
            </a:r>
            <a:r>
              <a:rPr lang="tr-TR" dirty="0" err="1"/>
              <a:t>Allen</a:t>
            </a:r>
            <a:r>
              <a:rPr lang="tr-TR" dirty="0"/>
              <a:t> ve </a:t>
            </a:r>
            <a:r>
              <a:rPr lang="tr-TR" dirty="0" err="1"/>
              <a:t>Caillouet</a:t>
            </a:r>
            <a:r>
              <a:rPr lang="tr-TR" dirty="0"/>
              <a:t>, kriz döneminde bir  örgütün izlenim yönetimi stratejilerinin tipolojisini geliştirmişlerdir. Çalışmaları hem kişilerarası hem de örgütsel izlenim yönetimi araştırmalarına dayanmaktadır. Yazarlar kamusal alanda, mesajların oluştuğu mevcut karmaşık ortamın analizinin önemli olduğunun altını çizdiler çünkü bu mesajlar potansiyel olarak  kamusal meşruiyet algısını inşa etme ve biçimlendirme gücüne sahiptiler. İzlenim yönetimi, örgüt yöneticileri ve çalışanları arasındaki iletişimde de ilgi çekici bir olgu olarak karsımızda  durmaktadır. Örgütsel kimliğin nasıl yaratıldığını anlamak ve  değişim çabalarının neden direnişle karşılandığını saptamak için örgütsel iletişim süreçlerinin ve belirleyici aktörlerin üzerinde çalışmak bu nedenle önemlidir.» (Becerikli, 2008: 120)</a:t>
            </a:r>
          </a:p>
        </p:txBody>
      </p:sp>
    </p:spTree>
    <p:extLst>
      <p:ext uri="{BB962C8B-B14F-4D97-AF65-F5344CB8AC3E}">
        <p14:creationId xmlns:p14="http://schemas.microsoft.com/office/powerpoint/2010/main" val="2810878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1B9AB35-685B-45A0-A3F4-3E8D891DF789}"/>
              </a:ext>
            </a:extLst>
          </p:cNvPr>
          <p:cNvSpPr>
            <a:spLocks noGrp="1"/>
          </p:cNvSpPr>
          <p:nvPr>
            <p:ph idx="1"/>
          </p:nvPr>
        </p:nvSpPr>
        <p:spPr>
          <a:xfrm>
            <a:off x="179512" y="260648"/>
            <a:ext cx="8784976" cy="6408712"/>
          </a:xfrm>
        </p:spPr>
        <p:txBody>
          <a:bodyPr>
            <a:normAutofit/>
          </a:bodyPr>
          <a:lstStyle/>
          <a:p>
            <a:pPr marL="0" indent="0">
              <a:buNone/>
            </a:pPr>
            <a:r>
              <a:rPr lang="tr-TR" dirty="0"/>
              <a:t>«Halkla ilişkiler uzmanlarının ve yöneticilerinin bilinçli ya da bilinçsiz olarak yarattıkları izlenimler nelerdir ve farklı örgütsel kurulumlardaki iletişim nasıl bir yapıya sahiptir? Bu izlenimler sahnenin önünde ve arkasında nasıl yönetilmektedir? Farklı kamular  tarafından ne tür izlenimler idrak edilmektedir? soruları izlenim yönetimi ve halkla ilişkiler bağlantısı üzerinden çalışacak araştırmacıların önüne çıkacak sorular arasında yer almaktadır.» (Becerikli, 2008: 121)</a:t>
            </a:r>
          </a:p>
        </p:txBody>
      </p:sp>
    </p:spTree>
    <p:extLst>
      <p:ext uri="{BB962C8B-B14F-4D97-AF65-F5344CB8AC3E}">
        <p14:creationId xmlns:p14="http://schemas.microsoft.com/office/powerpoint/2010/main" val="32316312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1B9AB35-685B-45A0-A3F4-3E8D891DF789}"/>
              </a:ext>
            </a:extLst>
          </p:cNvPr>
          <p:cNvSpPr>
            <a:spLocks noGrp="1"/>
          </p:cNvSpPr>
          <p:nvPr>
            <p:ph idx="1"/>
          </p:nvPr>
        </p:nvSpPr>
        <p:spPr>
          <a:xfrm>
            <a:off x="179512" y="260648"/>
            <a:ext cx="8784976" cy="6408712"/>
          </a:xfrm>
        </p:spPr>
        <p:txBody>
          <a:bodyPr>
            <a:normAutofit fontScale="92500" lnSpcReduction="20000"/>
          </a:bodyPr>
          <a:lstStyle/>
          <a:p>
            <a:pPr marL="0" indent="0">
              <a:buNone/>
            </a:pPr>
            <a:r>
              <a:rPr lang="tr-TR" dirty="0"/>
              <a:t>«</a:t>
            </a:r>
            <a:r>
              <a:rPr lang="tr-TR" dirty="0" err="1"/>
              <a:t>Hallahan</a:t>
            </a:r>
            <a:r>
              <a:rPr lang="tr-TR" dirty="0"/>
              <a:t> (1999), </a:t>
            </a:r>
            <a:r>
              <a:rPr lang="tr-TR" dirty="0" err="1"/>
              <a:t>Goffman’ın</a:t>
            </a:r>
            <a:r>
              <a:rPr lang="tr-TR" dirty="0"/>
              <a:t> kullandığı çerçeveleme kavramının, tutarlı bir tanımlamadan yoksun olmasına rağmen, halkla ilişkileri incelemek için faydalı bir paradigma olduğundan söz eder.  Çerçeveleme kavramı medya söylemi analizinde ortaya çıkan ve </a:t>
            </a:r>
            <a:r>
              <a:rPr lang="tr-TR" dirty="0" err="1"/>
              <a:t>gelistirilen</a:t>
            </a:r>
            <a:r>
              <a:rPr lang="tr-TR" dirty="0"/>
              <a:t> bir kavramdır ve gündem koyma gibi yaklaşımları etkilemiştir. </a:t>
            </a:r>
            <a:r>
              <a:rPr lang="tr-TR" dirty="0" err="1"/>
              <a:t>Hallahan</a:t>
            </a:r>
            <a:r>
              <a:rPr lang="tr-TR" dirty="0"/>
              <a:t> çerçevelemenin halkla ilişkilerde başvurulan yedi türünü söyle tanımlamıştır; durumlar, nitelikler, seçimler, eylemler, sorunlar, sorumluluklar ve haberler. </a:t>
            </a:r>
            <a:r>
              <a:rPr lang="tr-TR" dirty="0" err="1"/>
              <a:t>Hallahan’a</a:t>
            </a:r>
            <a:r>
              <a:rPr lang="tr-TR" dirty="0"/>
              <a:t> göre; çerçeveleme halkla ilişkilerde yekpare bir rol oynar. Eğer halkla ilişkileri örgüt ve onun çıkarlarının bağlı olduğu kamuları arasındaki karşılıklı yarara dayalı ilişkileri kurma ve  sürdürme süreci olarak tanımlıyorsak karşılıklı ilgi alanlarının doğurduğu çeşitli konular ya da sorunlarla ilgili ortak  çerçevelerin kurulması, kurulan ilişkilerin etkili olabilmesi için zorunlu bir şarttır.» (</a:t>
            </a:r>
            <a:r>
              <a:rPr lang="tr-TR" dirty="0" err="1"/>
              <a:t>akt</a:t>
            </a:r>
            <a:r>
              <a:rPr lang="tr-TR" dirty="0"/>
              <a:t>. Becerikli, 2008: 121). </a:t>
            </a:r>
          </a:p>
        </p:txBody>
      </p:sp>
    </p:spTree>
    <p:extLst>
      <p:ext uri="{BB962C8B-B14F-4D97-AF65-F5344CB8AC3E}">
        <p14:creationId xmlns:p14="http://schemas.microsoft.com/office/powerpoint/2010/main" val="4250708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1B9AB35-685B-45A0-A3F4-3E8D891DF789}"/>
              </a:ext>
            </a:extLst>
          </p:cNvPr>
          <p:cNvSpPr>
            <a:spLocks noGrp="1"/>
          </p:cNvSpPr>
          <p:nvPr>
            <p:ph idx="1"/>
          </p:nvPr>
        </p:nvSpPr>
        <p:spPr>
          <a:xfrm>
            <a:off x="179512" y="260648"/>
            <a:ext cx="8784976" cy="6408712"/>
          </a:xfrm>
        </p:spPr>
        <p:txBody>
          <a:bodyPr>
            <a:normAutofit lnSpcReduction="10000"/>
          </a:bodyPr>
          <a:lstStyle/>
          <a:p>
            <a:pPr marL="0" indent="0">
              <a:buNone/>
            </a:pPr>
            <a:r>
              <a:rPr lang="tr-TR" dirty="0"/>
              <a:t>«</a:t>
            </a:r>
            <a:r>
              <a:rPr lang="tr-TR" dirty="0" err="1"/>
              <a:t>Lundy</a:t>
            </a:r>
            <a:r>
              <a:rPr lang="tr-TR" dirty="0"/>
              <a:t> (2006), örgütün içsel çevresine yönelik olarak ürettiği bir mesajın, çalışanlarının bilişsel süreçleri üzerindeki etkisiyle ilgili olarak çalışmalarda bulunmuştur. Üzerinde araştırma yapılan deneklere  kendilerine sunulan mesajları okurlarken ne  düşündükleri sorulmuştur. Yorumlar, çerçevelemelerin çok çeşitli olabileceğini ortaya koymuştur. Bu tür  araştırmalar iletişimin var olduğu bütün ortamlara  genişletilebilir, örneğin insanların yüz yüze iletişim kurduğu toplantılarda da bu tür çalışmalar yapılabilir. Çerçevelemede bağlamın çok önemli olduğu göz ardı edilmemelidir.» (Becerikli, 2008: 121). </a:t>
            </a:r>
          </a:p>
        </p:txBody>
      </p:sp>
    </p:spTree>
    <p:extLst>
      <p:ext uri="{BB962C8B-B14F-4D97-AF65-F5344CB8AC3E}">
        <p14:creationId xmlns:p14="http://schemas.microsoft.com/office/powerpoint/2010/main" val="4418217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p:txBody>
          <a:bodyPr/>
          <a:lstStyle/>
          <a:p>
            <a:pPr marL="0" indent="0">
              <a:buNone/>
            </a:pPr>
            <a:r>
              <a:rPr lang="tr-TR" b="1" dirty="0"/>
              <a:t>KAYNAKÇA</a:t>
            </a:r>
          </a:p>
          <a:p>
            <a:pPr marL="0" indent="0">
              <a:buNone/>
            </a:pPr>
            <a:r>
              <a:rPr lang="tr-TR" dirty="0"/>
              <a:t>Becerikli, Sema (2008). </a:t>
            </a:r>
            <a:r>
              <a:rPr lang="tr-TR" b="1" dirty="0"/>
              <a:t>...ve Halkla İlişkiler: Şeytanın Avukatlığından Arabuluculuğa; Bir Disiplinin Eleştirel Analizi</a:t>
            </a:r>
            <a:r>
              <a:rPr lang="tr-TR" dirty="0"/>
              <a:t>, Karınca Yayınları, Ankara,</a:t>
            </a:r>
          </a:p>
        </p:txBody>
      </p:sp>
    </p:spTree>
    <p:extLst>
      <p:ext uri="{BB962C8B-B14F-4D97-AF65-F5344CB8AC3E}">
        <p14:creationId xmlns:p14="http://schemas.microsoft.com/office/powerpoint/2010/main" val="3303091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lstStyle/>
          <a:p>
            <a:pPr marL="0" indent="0">
              <a:buNone/>
            </a:pPr>
            <a:r>
              <a:rPr lang="tr-TR" dirty="0"/>
              <a:t>FOUCAULT</a:t>
            </a:r>
          </a:p>
          <a:p>
            <a:pPr>
              <a:buFontTx/>
              <a:buChar char="-"/>
            </a:pPr>
            <a:r>
              <a:rPr lang="tr-TR" dirty="0"/>
              <a:t>«toplumsal söylem ve pratiklerin inşasında ve dönüşümünde halkla ilişkilerin rolünü kuramsallaştırmak için önemlidir»</a:t>
            </a:r>
          </a:p>
          <a:p>
            <a:pPr>
              <a:buFontTx/>
              <a:buChar char="-"/>
            </a:pPr>
            <a:r>
              <a:rPr lang="tr-TR" dirty="0"/>
              <a:t>«</a:t>
            </a:r>
            <a:r>
              <a:rPr lang="tr-TR" dirty="0" err="1"/>
              <a:t>Foucaultcu</a:t>
            </a:r>
            <a:r>
              <a:rPr lang="tr-TR" dirty="0"/>
              <a:t> söylem perspektifi; anlamın üretiminin, iktidar stratejilerinin ve bilginin propagandasının önemini vurgular.»</a:t>
            </a:r>
          </a:p>
          <a:p>
            <a:pPr>
              <a:buFontTx/>
              <a:buChar char="-"/>
            </a:pPr>
            <a:endParaRPr lang="tr-TR" dirty="0"/>
          </a:p>
          <a:p>
            <a:pPr>
              <a:buFontTx/>
              <a:buChar char="-"/>
            </a:pPr>
            <a:r>
              <a:rPr lang="tr-TR" dirty="0" err="1"/>
              <a:t>Modernitenin</a:t>
            </a:r>
            <a:r>
              <a:rPr lang="tr-TR" dirty="0"/>
              <a:t> bireyler üzerindeki etkisi</a:t>
            </a:r>
          </a:p>
          <a:p>
            <a:pPr>
              <a:buFontTx/>
              <a:buChar char="-"/>
            </a:pPr>
            <a:r>
              <a:rPr lang="tr-TR" dirty="0"/>
              <a:t>Güç ilişkileri (iktidar/bilgi) </a:t>
            </a:r>
          </a:p>
          <a:p>
            <a:pPr marL="0" indent="0">
              <a:buNone/>
            </a:pPr>
            <a:r>
              <a:rPr lang="tr-TR" dirty="0"/>
              <a:t>(Becerikli, 2008: 106)</a:t>
            </a:r>
          </a:p>
        </p:txBody>
      </p:sp>
    </p:spTree>
    <p:extLst>
      <p:ext uri="{BB962C8B-B14F-4D97-AF65-F5344CB8AC3E}">
        <p14:creationId xmlns:p14="http://schemas.microsoft.com/office/powerpoint/2010/main" val="2214851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1B9AB35-685B-45A0-A3F4-3E8D891DF789}"/>
              </a:ext>
            </a:extLst>
          </p:cNvPr>
          <p:cNvSpPr>
            <a:spLocks noGrp="1"/>
          </p:cNvSpPr>
          <p:nvPr>
            <p:ph idx="1"/>
          </p:nvPr>
        </p:nvSpPr>
        <p:spPr>
          <a:xfrm>
            <a:off x="179512" y="260648"/>
            <a:ext cx="8784976" cy="6408712"/>
          </a:xfrm>
        </p:spPr>
        <p:txBody>
          <a:bodyPr>
            <a:normAutofit fontScale="85000" lnSpcReduction="10000"/>
          </a:bodyPr>
          <a:lstStyle/>
          <a:p>
            <a:pPr marL="0" indent="0">
              <a:buNone/>
            </a:pPr>
            <a:r>
              <a:rPr lang="tr-TR" dirty="0"/>
              <a:t>«Söylem; belli bir kişiye veya topluluğa hitap eden konuşma, veya iki ve daha çok kişi arasında düşüncelerin belli bir dil yapısı içinde sözcükler aracılığı ile anlatımıdır. Her söylem, seçilen belli bir sözcükler gurubu arasında kurulan sistematik ilişkilerden yapılandığı için, bir şey anlatırken aynı zamanda sınırlandırmalar yapmış, bazı şeyleri dışarıda bırakmış, bazı şeylere ağırlık vererek ileri sürmüş oluruz. Öyleyse  söylemimizde düşüncelerimizi iletirken aynı zamanda bizi dinleyenleri su veya bu şekilde kaçınılmaz olarak etkilemiş veya niyetimize uygun etkilemek istemiş oluruz. Yani ötekini yönlendirmek isteriz. Ancak söylem, bir düşünen, bilen,  konuşan öznenin ortaya çıkısı ile değil, aksine öznenin iktidar içindeki dağılımının ve kendisiyle süreksizliğinin belirlenebileceği bir bütün olarak görülebilir.» (Becerikli, 2008: 107)</a:t>
            </a:r>
          </a:p>
          <a:p>
            <a:pPr marL="0" indent="0">
              <a:buNone/>
            </a:pPr>
            <a:r>
              <a:rPr lang="tr-TR" dirty="0" err="1"/>
              <a:t>Örn</a:t>
            </a:r>
            <a:r>
              <a:rPr lang="tr-TR" dirty="0"/>
              <a:t>. Delilik, deliliğin tarihi tartışması</a:t>
            </a:r>
          </a:p>
        </p:txBody>
      </p:sp>
    </p:spTree>
    <p:extLst>
      <p:ext uri="{BB962C8B-B14F-4D97-AF65-F5344CB8AC3E}">
        <p14:creationId xmlns:p14="http://schemas.microsoft.com/office/powerpoint/2010/main" val="2884623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1B9AB35-685B-45A0-A3F4-3E8D891DF789}"/>
              </a:ext>
            </a:extLst>
          </p:cNvPr>
          <p:cNvSpPr>
            <a:spLocks noGrp="1"/>
          </p:cNvSpPr>
          <p:nvPr>
            <p:ph idx="1"/>
          </p:nvPr>
        </p:nvSpPr>
        <p:spPr>
          <a:xfrm>
            <a:off x="179512" y="260648"/>
            <a:ext cx="8784976" cy="6408712"/>
          </a:xfrm>
        </p:spPr>
        <p:txBody>
          <a:bodyPr>
            <a:normAutofit lnSpcReduction="10000"/>
          </a:bodyPr>
          <a:lstStyle/>
          <a:p>
            <a:pPr marL="0" indent="0">
              <a:buNone/>
            </a:pPr>
            <a:r>
              <a:rPr lang="tr-TR" dirty="0"/>
              <a:t>Özne konumlarını tanımlama:</a:t>
            </a:r>
          </a:p>
          <a:p>
            <a:pPr marL="0" indent="0">
              <a:buNone/>
            </a:pPr>
            <a:r>
              <a:rPr lang="tr-TR" dirty="0"/>
              <a:t>-kim konuşuyor? (belirli söylemi kullanma gücü-</a:t>
            </a:r>
            <a:r>
              <a:rPr lang="tr-TR" dirty="0" err="1"/>
              <a:t>Dr</a:t>
            </a:r>
            <a:r>
              <a:rPr lang="tr-TR" dirty="0"/>
              <a:t>)</a:t>
            </a:r>
          </a:p>
          <a:p>
            <a:pPr marL="0" indent="0">
              <a:buNone/>
            </a:pPr>
            <a:r>
              <a:rPr lang="tr-TR" dirty="0"/>
              <a:t>- «verili bir söylemin meşruiyetini ve gücünü aldığı </a:t>
            </a:r>
          </a:p>
          <a:p>
            <a:pPr marL="0" indent="0">
              <a:buNone/>
            </a:pPr>
            <a:r>
              <a:rPr lang="tr-TR" dirty="0"/>
              <a:t>kurumsal mevki (</a:t>
            </a:r>
            <a:r>
              <a:rPr lang="tr-TR" dirty="0" err="1"/>
              <a:t>emplacement</a:t>
            </a:r>
            <a:r>
              <a:rPr lang="tr-TR" dirty="0"/>
              <a:t>)» (hastane) </a:t>
            </a:r>
          </a:p>
          <a:p>
            <a:pPr>
              <a:buFont typeface="Wingdings" panose="05000000000000000000" pitchFamily="2" charset="2"/>
              <a:buChar char="à"/>
            </a:pPr>
            <a:r>
              <a:rPr lang="tr-TR" dirty="0">
                <a:sym typeface="Wingdings" panose="05000000000000000000" pitchFamily="2" charset="2"/>
              </a:rPr>
              <a:t>Halkla ilişkiler açısından bu tip bir «</a:t>
            </a:r>
            <a:r>
              <a:rPr lang="tr-TR" dirty="0" err="1">
                <a:sym typeface="Wingdings" panose="05000000000000000000" pitchFamily="2" charset="2"/>
              </a:rPr>
              <a:t>sorunsallaştırma</a:t>
            </a:r>
            <a:r>
              <a:rPr lang="tr-TR" dirty="0">
                <a:sym typeface="Wingdings" panose="05000000000000000000" pitchFamily="2" charset="2"/>
              </a:rPr>
              <a:t> halkla ilişkilerin toplumdaki rolünün sorgulanması için bir araçtır.» (Becerikli, 2008: 108)</a:t>
            </a:r>
          </a:p>
          <a:p>
            <a:pPr>
              <a:buFont typeface="Wingdings" panose="05000000000000000000" pitchFamily="2" charset="2"/>
              <a:buChar char="à"/>
            </a:pPr>
            <a:r>
              <a:rPr lang="tr-TR" dirty="0">
                <a:sym typeface="Wingdings" panose="05000000000000000000" pitchFamily="2" charset="2"/>
              </a:rPr>
              <a:t>«</a:t>
            </a:r>
            <a:r>
              <a:rPr lang="tr-TR" dirty="0" err="1">
                <a:sym typeface="Wingdings" panose="05000000000000000000" pitchFamily="2" charset="2"/>
              </a:rPr>
              <a:t>Derina</a:t>
            </a:r>
            <a:r>
              <a:rPr lang="tr-TR" dirty="0">
                <a:sym typeface="Wingdings" panose="05000000000000000000" pitchFamily="2" charset="2"/>
              </a:rPr>
              <a:t> </a:t>
            </a:r>
            <a:r>
              <a:rPr lang="tr-TR" dirty="0" err="1">
                <a:sym typeface="Wingdings" panose="05000000000000000000" pitchFamily="2" charset="2"/>
              </a:rPr>
              <a:t>Holthausen</a:t>
            </a:r>
            <a:r>
              <a:rPr lang="tr-TR" dirty="0">
                <a:sym typeface="Wingdings" panose="05000000000000000000" pitchFamily="2" charset="2"/>
              </a:rPr>
              <a:t> ve </a:t>
            </a:r>
            <a:r>
              <a:rPr lang="tr-TR" dirty="0" err="1">
                <a:sym typeface="Wingdings" panose="05000000000000000000" pitchFamily="2" charset="2"/>
              </a:rPr>
              <a:t>Holthausen</a:t>
            </a:r>
            <a:r>
              <a:rPr lang="tr-TR" dirty="0">
                <a:sym typeface="Wingdings" panose="05000000000000000000" pitchFamily="2" charset="2"/>
              </a:rPr>
              <a:t> ve </a:t>
            </a:r>
            <a:r>
              <a:rPr lang="tr-TR" dirty="0" err="1">
                <a:sym typeface="Wingdings" panose="05000000000000000000" pitchFamily="2" charset="2"/>
              </a:rPr>
              <a:t>Voto’nun</a:t>
            </a:r>
            <a:r>
              <a:rPr lang="tr-TR" dirty="0">
                <a:sym typeface="Wingdings" panose="05000000000000000000" pitchFamily="2" charset="2"/>
              </a:rPr>
              <a:t> çalışmaları hegemonik pratiklerin sorgulanmasını içeren </a:t>
            </a:r>
            <a:r>
              <a:rPr lang="tr-TR" dirty="0" err="1">
                <a:sym typeface="Wingdings" panose="05000000000000000000" pitchFamily="2" charset="2"/>
              </a:rPr>
              <a:t>Foucaultcu</a:t>
            </a:r>
            <a:r>
              <a:rPr lang="tr-TR" dirty="0">
                <a:sym typeface="Wingdings" panose="05000000000000000000" pitchFamily="2" charset="2"/>
              </a:rPr>
              <a:t> gelenekle uyumludur ve halkla ilişkiler araştırması için </a:t>
            </a:r>
            <a:r>
              <a:rPr lang="tr-TR" dirty="0" err="1">
                <a:sym typeface="Wingdings" panose="05000000000000000000" pitchFamily="2" charset="2"/>
              </a:rPr>
              <a:t>postmodern</a:t>
            </a:r>
            <a:r>
              <a:rPr lang="tr-TR" dirty="0">
                <a:sym typeface="Wingdings" panose="05000000000000000000" pitchFamily="2" charset="2"/>
              </a:rPr>
              <a:t> bir gündem sağlar.» (Becerikli, 2008: 109)</a:t>
            </a: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920091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1B9AB35-685B-45A0-A3F4-3E8D891DF789}"/>
              </a:ext>
            </a:extLst>
          </p:cNvPr>
          <p:cNvSpPr>
            <a:spLocks noGrp="1"/>
          </p:cNvSpPr>
          <p:nvPr>
            <p:ph idx="1"/>
          </p:nvPr>
        </p:nvSpPr>
        <p:spPr>
          <a:xfrm>
            <a:off x="179512" y="260648"/>
            <a:ext cx="8784976" cy="6408712"/>
          </a:xfrm>
        </p:spPr>
        <p:txBody>
          <a:bodyPr/>
          <a:lstStyle/>
          <a:p>
            <a:pPr marL="0" indent="0">
              <a:buNone/>
            </a:pPr>
            <a:r>
              <a:rPr lang="tr-TR" dirty="0"/>
              <a:t>«Söylem araştırması halkla ilişkiler açısından, halkla ilişkilerin ne olduğu ve halkla ilişkilerle ilgili nasıl, bu şekilde düşünmek için bir araya geldiğimiz yönünde bir sorunsallaştırmayı önümüze getirir.»</a:t>
            </a:r>
          </a:p>
          <a:p>
            <a:pPr marL="0" indent="0">
              <a:buNone/>
            </a:pPr>
            <a:r>
              <a:rPr lang="tr-TR" dirty="0"/>
              <a:t>-Bu durumda halkla ilişkiler bir anlam yaratım süreci olarak kavramsallaştırılır. </a:t>
            </a:r>
          </a:p>
          <a:p>
            <a:pPr marL="0" indent="0">
              <a:buNone/>
            </a:pPr>
            <a:r>
              <a:rPr lang="tr-TR" dirty="0"/>
              <a:t>-Halkla ilişkilerin fiziksel fonksiyonu (düşünce sistemi)</a:t>
            </a:r>
          </a:p>
          <a:p>
            <a:pPr marL="0" indent="0">
              <a:buNone/>
            </a:pPr>
            <a:r>
              <a:rPr lang="tr-TR" dirty="0"/>
              <a:t>-Halkla ilişkilerin ilişkisel fonksiyonu (güç ilişkileri)</a:t>
            </a:r>
          </a:p>
          <a:p>
            <a:pPr marL="0" indent="0">
              <a:buNone/>
            </a:pPr>
            <a:r>
              <a:rPr lang="tr-TR" dirty="0"/>
              <a:t>-Halkla ilişkilerin kimlik fonksiyonu (özne konumları) </a:t>
            </a:r>
          </a:p>
          <a:p>
            <a:pPr marL="0" indent="0">
              <a:buNone/>
            </a:pPr>
            <a:r>
              <a:rPr lang="tr-TR" dirty="0"/>
              <a:t>(Becerikli, 2008: 109)</a:t>
            </a:r>
          </a:p>
        </p:txBody>
      </p:sp>
    </p:spTree>
    <p:extLst>
      <p:ext uri="{BB962C8B-B14F-4D97-AF65-F5344CB8AC3E}">
        <p14:creationId xmlns:p14="http://schemas.microsoft.com/office/powerpoint/2010/main" val="1280544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1B9AB35-685B-45A0-A3F4-3E8D891DF789}"/>
              </a:ext>
            </a:extLst>
          </p:cNvPr>
          <p:cNvSpPr>
            <a:spLocks noGrp="1"/>
          </p:cNvSpPr>
          <p:nvPr>
            <p:ph idx="1"/>
          </p:nvPr>
        </p:nvSpPr>
        <p:spPr>
          <a:xfrm>
            <a:off x="179512" y="260648"/>
            <a:ext cx="8784976" cy="6408712"/>
          </a:xfrm>
        </p:spPr>
        <p:txBody>
          <a:bodyPr>
            <a:normAutofit fontScale="92500"/>
          </a:bodyPr>
          <a:lstStyle/>
          <a:p>
            <a:pPr marL="0" indent="0">
              <a:buNone/>
            </a:pPr>
            <a:r>
              <a:rPr lang="tr-TR" dirty="0"/>
              <a:t>LUHMANN (</a:t>
            </a:r>
            <a:r>
              <a:rPr lang="tr-TR" dirty="0" err="1"/>
              <a:t>Niklas</a:t>
            </a:r>
            <a:r>
              <a:rPr lang="tr-TR" dirty="0"/>
              <a:t>)</a:t>
            </a:r>
          </a:p>
          <a:p>
            <a:pPr marL="0" indent="0">
              <a:buNone/>
            </a:pPr>
            <a:r>
              <a:rPr lang="tr-TR" dirty="0"/>
              <a:t>-Sistem teorisi (1964-1998)</a:t>
            </a:r>
          </a:p>
          <a:p>
            <a:pPr marL="0" indent="0">
              <a:buNone/>
            </a:pPr>
            <a:r>
              <a:rPr lang="tr-TR" dirty="0"/>
              <a:t>«</a:t>
            </a:r>
            <a:r>
              <a:rPr lang="tr-TR" dirty="0" err="1"/>
              <a:t>Luhmann’ın</a:t>
            </a:r>
            <a:r>
              <a:rPr lang="tr-TR" dirty="0"/>
              <a:t> sistem teorisi, dilden, yazının icat edilmesine ve elektronik medyanın gelişimine kadar iletişimin evrimine paralel olarak toplumun farklılaşmasına dayanmaktadır.» (Becerikli, 2008: 115)</a:t>
            </a:r>
          </a:p>
          <a:p>
            <a:pPr marL="0" indent="0">
              <a:buNone/>
            </a:pPr>
            <a:r>
              <a:rPr lang="tr-TR" dirty="0"/>
              <a:t>-Özellikle halkla ilişkiler üzerine bir teori geliştirmemiştir. Ancak teorilerine «Almanca konuşulan ülkelerde ve ,İskandinav ülkelerinde kamusal iletişim süreçleriyle ve devlet, toplum ve  örgütler arasındaki karşılıklı ilişkilerle ilgili çalışmalarda sıkça başvurulmaktadır.» (Becerikli, 2008: 116).</a:t>
            </a:r>
          </a:p>
        </p:txBody>
      </p:sp>
    </p:spTree>
    <p:extLst>
      <p:ext uri="{BB962C8B-B14F-4D97-AF65-F5344CB8AC3E}">
        <p14:creationId xmlns:p14="http://schemas.microsoft.com/office/powerpoint/2010/main" val="1470786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1B9AB35-685B-45A0-A3F4-3E8D891DF789}"/>
              </a:ext>
            </a:extLst>
          </p:cNvPr>
          <p:cNvSpPr>
            <a:spLocks noGrp="1"/>
          </p:cNvSpPr>
          <p:nvPr>
            <p:ph idx="1"/>
          </p:nvPr>
        </p:nvSpPr>
        <p:spPr>
          <a:xfrm>
            <a:off x="179512" y="260648"/>
            <a:ext cx="8784976" cy="6408712"/>
          </a:xfrm>
        </p:spPr>
        <p:txBody>
          <a:bodyPr/>
          <a:lstStyle/>
          <a:p>
            <a:pPr marL="0" indent="0">
              <a:buNone/>
            </a:pPr>
            <a:r>
              <a:rPr lang="tr-TR" dirty="0"/>
              <a:t>Sosyal sistemler</a:t>
            </a:r>
          </a:p>
          <a:p>
            <a:pPr marL="514350" indent="-514350">
              <a:buAutoNum type="arabicPeriod"/>
            </a:pPr>
            <a:r>
              <a:rPr lang="tr-TR" dirty="0"/>
              <a:t>Karşılıklı etkileşim sistemleri (var olanın iletişimi)</a:t>
            </a:r>
          </a:p>
          <a:p>
            <a:pPr marL="514350" indent="-514350">
              <a:buAutoNum type="arabicPeriod"/>
            </a:pPr>
            <a:r>
              <a:rPr lang="tr-TR" dirty="0"/>
              <a:t>Örgütlenme sistemleri (üyelerinin iletişimi)</a:t>
            </a:r>
          </a:p>
          <a:p>
            <a:pPr marL="514350" indent="-514350">
              <a:buAutoNum type="arabicPeriod"/>
            </a:pPr>
            <a:r>
              <a:rPr lang="tr-TR" dirty="0"/>
              <a:t>Toplum sistemleri  (iletişim)</a:t>
            </a:r>
          </a:p>
          <a:p>
            <a:pPr marL="0" indent="0">
              <a:buNone/>
            </a:pPr>
            <a:endParaRPr lang="tr-TR" dirty="0"/>
          </a:p>
          <a:p>
            <a:pPr marL="0" indent="0">
              <a:buNone/>
            </a:pPr>
            <a:r>
              <a:rPr lang="tr-TR" dirty="0"/>
              <a:t>Örgütler, örgüt iktidarının oluşumuyla ortaya çıkar. </a:t>
            </a:r>
            <a:r>
              <a:rPr lang="tr-TR" dirty="0">
                <a:sym typeface="Wingdings" panose="05000000000000000000" pitchFamily="2" charset="2"/>
              </a:rPr>
              <a:t> yarar sağlama-kurallar-üyelik</a:t>
            </a:r>
          </a:p>
          <a:p>
            <a:pPr>
              <a:buFont typeface="Wingdings" panose="05000000000000000000" pitchFamily="2" charset="2"/>
              <a:buChar char="à"/>
            </a:pPr>
            <a:r>
              <a:rPr lang="tr-TR" dirty="0">
                <a:sym typeface="Wingdings" panose="05000000000000000000" pitchFamily="2" charset="2"/>
              </a:rPr>
              <a:t>negatif yaptırım (üyeliğin sonlanması)</a:t>
            </a:r>
          </a:p>
          <a:p>
            <a:pPr>
              <a:buFont typeface="Wingdings" panose="05000000000000000000" pitchFamily="2" charset="2"/>
              <a:buChar char="à"/>
            </a:pPr>
            <a:r>
              <a:rPr lang="tr-TR" dirty="0">
                <a:sym typeface="Wingdings" panose="05000000000000000000" pitchFamily="2" charset="2"/>
              </a:rPr>
              <a:t>Örgüt iktidarı-egemen iktidar ilişkileri/zincirleri (Becerikli, 2008: 116-117)</a:t>
            </a:r>
            <a:endParaRPr lang="tr-TR" dirty="0"/>
          </a:p>
          <a:p>
            <a:pPr marL="0" indent="0">
              <a:buNone/>
            </a:pPr>
            <a:endParaRPr lang="tr-TR" dirty="0"/>
          </a:p>
        </p:txBody>
      </p:sp>
    </p:spTree>
    <p:extLst>
      <p:ext uri="{BB962C8B-B14F-4D97-AF65-F5344CB8AC3E}">
        <p14:creationId xmlns:p14="http://schemas.microsoft.com/office/powerpoint/2010/main" val="2361175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1B9AB35-685B-45A0-A3F4-3E8D891DF789}"/>
              </a:ext>
            </a:extLst>
          </p:cNvPr>
          <p:cNvSpPr>
            <a:spLocks noGrp="1"/>
          </p:cNvSpPr>
          <p:nvPr>
            <p:ph idx="1"/>
          </p:nvPr>
        </p:nvSpPr>
        <p:spPr>
          <a:xfrm>
            <a:off x="179512" y="260648"/>
            <a:ext cx="8784976" cy="6408712"/>
          </a:xfrm>
        </p:spPr>
        <p:txBody>
          <a:bodyPr>
            <a:normAutofit fontScale="85000" lnSpcReduction="10000"/>
          </a:bodyPr>
          <a:lstStyle/>
          <a:p>
            <a:pPr marL="0" indent="0">
              <a:buNone/>
            </a:pPr>
            <a:r>
              <a:rPr lang="tr-TR" dirty="0"/>
              <a:t>«</a:t>
            </a:r>
            <a:r>
              <a:rPr lang="tr-TR" dirty="0" err="1"/>
              <a:t>Niclas</a:t>
            </a:r>
            <a:r>
              <a:rPr lang="tr-TR" dirty="0"/>
              <a:t> </a:t>
            </a:r>
            <a:r>
              <a:rPr lang="tr-TR" dirty="0" err="1"/>
              <a:t>Luhmann’ın</a:t>
            </a:r>
            <a:r>
              <a:rPr lang="tr-TR" dirty="0"/>
              <a:t> sistem teorisini uyarlayan </a:t>
            </a:r>
            <a:r>
              <a:rPr lang="tr-TR" dirty="0" err="1"/>
              <a:t>Ronneberger</a:t>
            </a:r>
            <a:r>
              <a:rPr lang="tr-TR" dirty="0"/>
              <a:t> ve </a:t>
            </a:r>
            <a:r>
              <a:rPr lang="tr-TR" dirty="0" err="1"/>
              <a:t>Rühl</a:t>
            </a:r>
            <a:r>
              <a:rPr lang="tr-TR" dirty="0"/>
              <a:t>, halkla ilişkileri kendini yaratan, kendini örgütleyen, kendini sürdüren ve kendine referansta bulunan </a:t>
            </a:r>
            <a:r>
              <a:rPr lang="tr-TR" dirty="0" err="1"/>
              <a:t>otopoetik</a:t>
            </a:r>
            <a:r>
              <a:rPr lang="tr-TR" dirty="0"/>
              <a:t> bir sistem  olarak görürler. Yazarlar halkla ilişkiler içinde gözlemlenebilen ve diğer toplumsal alt sistemlerle karşılıklı ilişki içinde olmaya izin veren üç yapısal boyut tanımlarlar. Makro düzey halkla ilişkiler ve toplumun geneli arasındaki ilişkiler üzerine odaklanır. </a:t>
            </a:r>
            <a:r>
              <a:rPr lang="tr-TR" dirty="0" err="1"/>
              <a:t>Mezo</a:t>
            </a:r>
            <a:r>
              <a:rPr lang="tr-TR" dirty="0"/>
              <a:t> düzey halkla ilişkiler sistemi ve modern dünyanın diğer işlevsel sistemleriyle arasındaki </a:t>
            </a:r>
            <a:r>
              <a:rPr lang="tr-TR" dirty="0" err="1"/>
              <a:t>otopoetik</a:t>
            </a:r>
            <a:r>
              <a:rPr lang="tr-TR" dirty="0"/>
              <a:t> ilişkiye odaklanır. Son olarak mikro düzey içinde, örgütsel ilişkiler arasında ya da örgütsel ilişkiler içinde teknolojik olarak ilerlemiş, işlevsel olarak farklılaşmış toplumun taleplerine göre oluşan çeşitli halkla ilişkiler görevleri üzerine odaklanılır. Bu görevleri yerine getirebilmesi için halkla ilişkilerin kısmen bir dizi gazetecilik tekniğini uyarlaması ve bu arada kendi spesifik tekniklerini de geliştirmesi gerekir.» (</a:t>
            </a:r>
            <a:r>
              <a:rPr lang="tr-TR" dirty="0" err="1"/>
              <a:t>akt</a:t>
            </a:r>
            <a:r>
              <a:rPr lang="tr-TR" dirty="0"/>
              <a:t>. Becerikli, 2008: 117)</a:t>
            </a:r>
          </a:p>
        </p:txBody>
      </p:sp>
    </p:spTree>
    <p:extLst>
      <p:ext uri="{BB962C8B-B14F-4D97-AF65-F5344CB8AC3E}">
        <p14:creationId xmlns:p14="http://schemas.microsoft.com/office/powerpoint/2010/main" val="542115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1B9AB35-685B-45A0-A3F4-3E8D891DF789}"/>
              </a:ext>
            </a:extLst>
          </p:cNvPr>
          <p:cNvSpPr>
            <a:spLocks noGrp="1"/>
          </p:cNvSpPr>
          <p:nvPr>
            <p:ph idx="1"/>
          </p:nvPr>
        </p:nvSpPr>
        <p:spPr>
          <a:xfrm>
            <a:off x="179512" y="260648"/>
            <a:ext cx="8784976" cy="6408712"/>
          </a:xfrm>
        </p:spPr>
        <p:txBody>
          <a:bodyPr>
            <a:normAutofit lnSpcReduction="10000"/>
          </a:bodyPr>
          <a:lstStyle/>
          <a:p>
            <a:pPr marL="0" indent="0">
              <a:buNone/>
            </a:pPr>
            <a:r>
              <a:rPr lang="tr-TR" dirty="0"/>
              <a:t>GOFFMAN</a:t>
            </a:r>
          </a:p>
          <a:p>
            <a:pPr marL="0" indent="0">
              <a:buNone/>
            </a:pPr>
            <a:r>
              <a:rPr lang="tr-TR" dirty="0"/>
              <a:t>-Toplumsal etkileşim teorilerine odaklanır.</a:t>
            </a:r>
          </a:p>
          <a:p>
            <a:pPr marL="0" indent="0">
              <a:buNone/>
            </a:pPr>
            <a:r>
              <a:rPr lang="tr-TR" dirty="0"/>
              <a:t>-Dilin toplumsal hayatta konumlanışı</a:t>
            </a:r>
          </a:p>
          <a:p>
            <a:pPr marL="0" indent="0">
              <a:buNone/>
            </a:pPr>
            <a:r>
              <a:rPr lang="tr-TR" dirty="0"/>
              <a:t>-İzlenim yönetimi</a:t>
            </a:r>
          </a:p>
          <a:p>
            <a:pPr marL="0" indent="0">
              <a:buNone/>
            </a:pPr>
            <a:r>
              <a:rPr lang="tr-TR" dirty="0"/>
              <a:t>-Drama metaforu</a:t>
            </a:r>
          </a:p>
          <a:p>
            <a:pPr marL="0" indent="0">
              <a:buNone/>
            </a:pPr>
            <a:r>
              <a:rPr lang="tr-TR" dirty="0"/>
              <a:t>-Çerçeveleme</a:t>
            </a:r>
          </a:p>
          <a:p>
            <a:pPr marL="0" indent="0">
              <a:buNone/>
            </a:pPr>
            <a:endParaRPr lang="tr-TR" dirty="0"/>
          </a:p>
          <a:p>
            <a:pPr marL="0" indent="0">
              <a:buNone/>
            </a:pPr>
            <a:r>
              <a:rPr lang="tr-TR" dirty="0"/>
              <a:t>«Kişilerarası ilişkilerdeki anlamlar ve toplumsal yapı arasındaki ilişkiyi hem ne söylenildiğine ve ne yapıldığına ilişkin sembolik değerlere hem de toplumsal yasamın daha özet formlarına yoğunlaşarak analiz eder.» (Becerikli, 2008: 118) </a:t>
            </a:r>
          </a:p>
        </p:txBody>
      </p:sp>
    </p:spTree>
    <p:extLst>
      <p:ext uri="{BB962C8B-B14F-4D97-AF65-F5344CB8AC3E}">
        <p14:creationId xmlns:p14="http://schemas.microsoft.com/office/powerpoint/2010/main" val="211249831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1136</Words>
  <Application>Microsoft Office PowerPoint</Application>
  <PresentationFormat>Ekran Gösterisi (4:3)</PresentationFormat>
  <Paragraphs>49</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Wingdings</vt:lpstr>
      <vt:lpstr>Ofis Teması</vt:lpstr>
      <vt:lpstr>KONU 6 Halkla İlişkiler Modellerine Dayanaklık Eden Kuramlar: Eleştirel Kuramların Halkla İlişkiler Modelleri ve Çalışmaları Üzerindeki Etkisi –  Halkla İlişkilerin Akademik Temeli, Farklı Teorisyenler Üzerinden Halkla İlişkileri Tartışmak: FOUCAULT, LUHMANN, GOFFMAN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5 Halkla İlişkiler Modellerine Dayanaklık Eden Kuramlar: Eleştirel Kuramların Halkla İlişkiler Modelleri ve Çalışmaları Üzerindeki Etkisi –  Halkla İlişkilerin Akademik Temeli, Farklı Teorisyenler Üzerinden Halkla İlişkileri Tartışmak: WEBER, BOURDIEU, GIDDENS</dc:title>
  <dc:creator>Nilüfer Pınar KILIÇ</dc:creator>
  <cp:lastModifiedBy>Author</cp:lastModifiedBy>
  <cp:revision>9</cp:revision>
  <dcterms:created xsi:type="dcterms:W3CDTF">2019-10-01T09:47:13Z</dcterms:created>
  <dcterms:modified xsi:type="dcterms:W3CDTF">2019-10-02T11:07:47Z</dcterms:modified>
</cp:coreProperties>
</file>