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2" r:id="rId18"/>
    <p:sldId id="293" r:id="rId19"/>
    <p:sldId id="294" r:id="rId20"/>
    <p:sldId id="295" r:id="rId21"/>
    <p:sldId id="296" r:id="rId22"/>
    <p:sldId id="297" r:id="rId23"/>
    <p:sldId id="298" r:id="rId24"/>
    <p:sldId id="299" r:id="rId25"/>
    <p:sldId id="300" r:id="rId26"/>
    <p:sldId id="291"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073CC52-6617-4B9A-8615-DF332F05091B}" type="datetimeFigureOut">
              <a:rPr lang="tr-TR" smtClean="0"/>
              <a:t>27.02.2023</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00303FA-3E40-4574-BA3B-F433956B0CC5}"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27.02.2023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27.02.2023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073CC52-6617-4B9A-8615-DF332F05091B}" type="datetimeFigureOut">
              <a:rPr lang="tr-TR" smtClean="0"/>
              <a:t>27.02.2023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sp>
        <p:nvSpPr>
          <p:cNvPr id="11" name="Title 10"/>
          <p:cNvSpPr>
            <a:spLocks noGrp="1"/>
          </p:cNvSpPr>
          <p:nvPr>
            <p:ph type="title"/>
          </p:nvPr>
        </p:nvSpPr>
        <p:spPr/>
        <p:txBody>
          <a:bodyPr/>
          <a:lstStyle/>
          <a:p>
            <a:r>
              <a:rPr lang="tr-TR"/>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073CC52-6617-4B9A-8615-DF332F05091B}" type="datetimeFigureOut">
              <a:rPr lang="tr-TR" smtClean="0"/>
              <a:t>27.02.2023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0303FA-3E40-4574-BA3B-F433956B0CC5}"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073CC52-6617-4B9A-8615-DF332F05091B}" type="datetimeFigureOut">
              <a:rPr lang="tr-TR" smtClean="0"/>
              <a:t>27.02.2023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073CC52-6617-4B9A-8615-DF332F05091B}" type="datetimeFigureOut">
              <a:rPr lang="tr-TR" smtClean="0"/>
              <a:t>27.02.2023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0303FA-3E40-4574-BA3B-F433956B0CC5}"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073CC52-6617-4B9A-8615-DF332F05091B}" type="datetimeFigureOut">
              <a:rPr lang="tr-TR" smtClean="0"/>
              <a:t>27.02.2023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0303FA-3E40-4574-BA3B-F433956B0CC5}"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3CC52-6617-4B9A-8615-DF332F05091B}" type="datetimeFigureOut">
              <a:rPr lang="tr-TR" smtClean="0"/>
              <a:t>27.02.2023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073CC52-6617-4B9A-8615-DF332F05091B}" type="datetimeFigureOut">
              <a:rPr lang="tr-TR" smtClean="0"/>
              <a:t>27.02.2023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073CC52-6617-4B9A-8615-DF332F05091B}" type="datetimeFigureOut">
              <a:rPr lang="tr-TR" smtClean="0"/>
              <a:t>27.02.2023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0303FA-3E40-4574-BA3B-F433956B0C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073CC52-6617-4B9A-8615-DF332F05091B}" type="datetimeFigureOut">
              <a:rPr lang="tr-TR" smtClean="0"/>
              <a:t>27.02.2023</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00303FA-3E40-4574-BA3B-F433956B0CC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1387737"/>
            <a:ext cx="8208912" cy="1731982"/>
          </a:xfrm>
        </p:spPr>
        <p:txBody>
          <a:bodyPr>
            <a:normAutofit/>
          </a:bodyPr>
          <a:lstStyle/>
          <a:p>
            <a:r>
              <a:rPr lang="tr-TR" sz="4000" b="1" dirty="0">
                <a:solidFill>
                  <a:srgbClr val="FF0000"/>
                </a:solidFill>
                <a:latin typeface="Times New Roman" panose="02020603050405020304" pitchFamily="18" charset="0"/>
                <a:cs typeface="Times New Roman" panose="02020603050405020304" pitchFamily="18" charset="0"/>
              </a:rPr>
              <a:t>HALKLA İLİŞKİLERLE İLGİLİ KAVRAMLAR </a:t>
            </a:r>
          </a:p>
        </p:txBody>
      </p:sp>
      <p:sp>
        <p:nvSpPr>
          <p:cNvPr id="4" name="Metin kutusu 3"/>
          <p:cNvSpPr txBox="1"/>
          <p:nvPr/>
        </p:nvSpPr>
        <p:spPr>
          <a:xfrm>
            <a:off x="3491880" y="4156153"/>
            <a:ext cx="5184576" cy="461665"/>
          </a:xfrm>
          <a:prstGeom prst="rect">
            <a:avLst/>
          </a:prstGeom>
          <a:noFill/>
        </p:spPr>
        <p:txBody>
          <a:bodyPr wrap="square" rtlCol="0">
            <a:spAutoFit/>
          </a:bodyPr>
          <a:lstStyle/>
          <a:p>
            <a:r>
              <a:rPr lang="tr-TR" sz="2400" dirty="0"/>
              <a:t>Dr. Muhammed Mustafa Güldür</a:t>
            </a:r>
          </a:p>
        </p:txBody>
      </p:sp>
    </p:spTree>
    <p:extLst>
      <p:ext uri="{BB962C8B-B14F-4D97-AF65-F5344CB8AC3E}">
        <p14:creationId xmlns:p14="http://schemas.microsoft.com/office/powerpoint/2010/main" val="246706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F8AB0C7-B487-480C-85C8-713E8AFD3193}"/>
              </a:ext>
            </a:extLst>
          </p:cNvPr>
          <p:cNvSpPr>
            <a:spLocks noGrp="1"/>
          </p:cNvSpPr>
          <p:nvPr>
            <p:ph idx="1"/>
          </p:nvPr>
        </p:nvSpPr>
        <p:spPr>
          <a:xfrm>
            <a:off x="688489" y="2540507"/>
            <a:ext cx="7745505" cy="2692821"/>
          </a:xfrm>
        </p:spPr>
        <p:txBody>
          <a:bodyPr/>
          <a:lstStyle/>
          <a:p>
            <a:pPr algn="just"/>
            <a:r>
              <a:rPr lang="tr-TR" dirty="0"/>
              <a:t>Propaganda, kamuoyunu etkileyerek insanlara bir düşünce, inanç ya da davranış biçimini benimsetmek amacını taşıyan çalışmalardır.</a:t>
            </a:r>
          </a:p>
          <a:p>
            <a:pPr algn="just"/>
            <a:r>
              <a:rPr lang="tr-TR" dirty="0"/>
              <a:t> Propagandayı en geniş anlamı ile bir düşünceyi yayarak ona taraftar bulma tekniği olarak tanımlamak mümkündür.</a:t>
            </a:r>
          </a:p>
        </p:txBody>
      </p:sp>
      <p:sp>
        <p:nvSpPr>
          <p:cNvPr id="3" name="Başlık 2">
            <a:extLst>
              <a:ext uri="{FF2B5EF4-FFF2-40B4-BE49-F238E27FC236}">
                <a16:creationId xmlns:a16="http://schemas.microsoft.com/office/drawing/2014/main" id="{362E7CED-569E-4A90-994C-EC6BF474C75C}"/>
              </a:ext>
            </a:extLst>
          </p:cNvPr>
          <p:cNvSpPr>
            <a:spLocks noGrp="1"/>
          </p:cNvSpPr>
          <p:nvPr>
            <p:ph type="title"/>
          </p:nvPr>
        </p:nvSpPr>
        <p:spPr/>
        <p:txBody>
          <a:bodyPr/>
          <a:lstStyle/>
          <a:p>
            <a:r>
              <a:rPr lang="tr-TR" sz="4000" dirty="0"/>
              <a:t>Halka İlişkiler ve Propaganda</a:t>
            </a:r>
          </a:p>
        </p:txBody>
      </p:sp>
    </p:spTree>
    <p:extLst>
      <p:ext uri="{BB962C8B-B14F-4D97-AF65-F5344CB8AC3E}">
        <p14:creationId xmlns:p14="http://schemas.microsoft.com/office/powerpoint/2010/main" val="1280730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1F1CB84-4AD9-4D92-B895-2DD061120ED8}"/>
              </a:ext>
            </a:extLst>
          </p:cNvPr>
          <p:cNvSpPr>
            <a:spLocks noGrp="1"/>
          </p:cNvSpPr>
          <p:nvPr>
            <p:ph idx="1"/>
          </p:nvPr>
        </p:nvSpPr>
        <p:spPr/>
        <p:txBody>
          <a:bodyPr/>
          <a:lstStyle/>
          <a:p>
            <a:pPr algn="just"/>
            <a:r>
              <a:rPr lang="tr-TR" dirty="0"/>
              <a:t>Halkla İlişkiler ve propaganda arasında bir ayrım yapılmaya çalışıldığında karşımıza çıkan unsur «doğruluktur».</a:t>
            </a:r>
          </a:p>
          <a:p>
            <a:pPr algn="just"/>
            <a:r>
              <a:rPr lang="tr-TR" dirty="0"/>
              <a:t>Propaganda kısmen halkla ilişkiler ile aynı araçlardan yararlanır, ancak gerçeği çoğunlukla keyfi olarak kullanır.</a:t>
            </a:r>
          </a:p>
          <a:p>
            <a:pPr algn="just"/>
            <a:r>
              <a:rPr lang="tr-TR" dirty="0"/>
              <a:t>Halkla ilişkiler, devamlı olarak doğruluğu kanıtlanabilir bilgilere dayandırmak durumundadır.</a:t>
            </a:r>
          </a:p>
        </p:txBody>
      </p:sp>
    </p:spTree>
    <p:extLst>
      <p:ext uri="{BB962C8B-B14F-4D97-AF65-F5344CB8AC3E}">
        <p14:creationId xmlns:p14="http://schemas.microsoft.com/office/powerpoint/2010/main" val="3976387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1053D55-0715-468C-AA3A-16198393E343}"/>
              </a:ext>
            </a:extLst>
          </p:cNvPr>
          <p:cNvSpPr>
            <a:spLocks noGrp="1"/>
          </p:cNvSpPr>
          <p:nvPr>
            <p:ph idx="1"/>
          </p:nvPr>
        </p:nvSpPr>
        <p:spPr/>
        <p:txBody>
          <a:bodyPr/>
          <a:lstStyle/>
          <a:p>
            <a:pPr algn="just"/>
            <a:r>
              <a:rPr lang="tr-TR" b="0" i="0" dirty="0">
                <a:solidFill>
                  <a:srgbClr val="202124"/>
                </a:solidFill>
                <a:effectLst/>
                <a:latin typeface="arial" panose="020B0604020202020204" pitchFamily="34" charset="0"/>
              </a:rPr>
              <a:t>Pazarlamanın temel görevi ürün farkındalığını artırmak ve profesyonel mesajlar iletmek iken, </a:t>
            </a:r>
            <a:r>
              <a:rPr lang="tr-TR" b="1" i="0" dirty="0">
                <a:solidFill>
                  <a:srgbClr val="202124"/>
                </a:solidFill>
                <a:effectLst/>
                <a:latin typeface="arial" panose="020B0604020202020204" pitchFamily="34" charset="0"/>
              </a:rPr>
              <a:t>halkla</a:t>
            </a:r>
            <a:r>
              <a:rPr lang="tr-TR" b="0" i="0" dirty="0">
                <a:solidFill>
                  <a:srgbClr val="202124"/>
                </a:solidFill>
                <a:effectLst/>
                <a:latin typeface="arial" panose="020B0604020202020204" pitchFamily="34" charset="0"/>
              </a:rPr>
              <a:t> ilişkilerinki, toplumda şirket ve markaya yönelik pozitif algı yaratmaktır.</a:t>
            </a:r>
          </a:p>
          <a:p>
            <a:pPr algn="just"/>
            <a:r>
              <a:rPr lang="tr-TR" dirty="0"/>
              <a:t>Pazarlamada ürünün promosyonu yapılır iken, halkla ilişkilerde şirketin promosyonu yapılır.</a:t>
            </a:r>
          </a:p>
        </p:txBody>
      </p:sp>
      <p:sp>
        <p:nvSpPr>
          <p:cNvPr id="3" name="Başlık 2">
            <a:extLst>
              <a:ext uri="{FF2B5EF4-FFF2-40B4-BE49-F238E27FC236}">
                <a16:creationId xmlns:a16="http://schemas.microsoft.com/office/drawing/2014/main" id="{A1E57144-0A96-4FBE-9AF5-65D5E55D8EB0}"/>
              </a:ext>
            </a:extLst>
          </p:cNvPr>
          <p:cNvSpPr>
            <a:spLocks noGrp="1"/>
          </p:cNvSpPr>
          <p:nvPr>
            <p:ph type="title"/>
          </p:nvPr>
        </p:nvSpPr>
        <p:spPr/>
        <p:txBody>
          <a:bodyPr/>
          <a:lstStyle/>
          <a:p>
            <a:r>
              <a:rPr lang="tr-TR" sz="4000" dirty="0"/>
              <a:t>Halkla İlişkiler ve Pazarlama</a:t>
            </a:r>
          </a:p>
        </p:txBody>
      </p:sp>
    </p:spTree>
    <p:extLst>
      <p:ext uri="{BB962C8B-B14F-4D97-AF65-F5344CB8AC3E}">
        <p14:creationId xmlns:p14="http://schemas.microsoft.com/office/powerpoint/2010/main" val="3868816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16BF408-BA17-4B87-BC63-E45D0DE2D893}"/>
              </a:ext>
            </a:extLst>
          </p:cNvPr>
          <p:cNvSpPr>
            <a:spLocks noGrp="1"/>
          </p:cNvSpPr>
          <p:nvPr>
            <p:ph idx="1"/>
          </p:nvPr>
        </p:nvSpPr>
        <p:spPr/>
        <p:txBody>
          <a:bodyPr/>
          <a:lstStyle/>
          <a:p>
            <a:pPr algn="just"/>
            <a:r>
              <a:rPr lang="tr-TR" dirty="0"/>
              <a:t>Pazarlama ve halkla ilişkiler çoğu zaman birbirine karıştırılan birbirinin yerine kullanılan iki kavram olsa da birbirinden farklı iki kavramdır. Gelişen ve değişen dünya ile farklılaşan pazarlama ve halkla ilişkiler kavramları özellik ve işlevsellik olarak birbirlerinden ayrıldıkları bazı noktalar mevcuttur. </a:t>
            </a:r>
          </a:p>
        </p:txBody>
      </p:sp>
    </p:spTree>
    <p:extLst>
      <p:ext uri="{BB962C8B-B14F-4D97-AF65-F5344CB8AC3E}">
        <p14:creationId xmlns:p14="http://schemas.microsoft.com/office/powerpoint/2010/main" val="2380194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F5DE1664-B7B1-4CF9-B297-4AC17942556B}"/>
              </a:ext>
            </a:extLst>
          </p:cNvPr>
          <p:cNvSpPr>
            <a:spLocks noGrp="1"/>
          </p:cNvSpPr>
          <p:nvPr>
            <p:ph idx="1"/>
          </p:nvPr>
        </p:nvSpPr>
        <p:spPr/>
        <p:txBody>
          <a:bodyPr/>
          <a:lstStyle/>
          <a:p>
            <a:pPr algn="just"/>
            <a:r>
              <a:rPr lang="tr-TR" dirty="0"/>
              <a:t>Pazarlama; Belirli kitleleri hedeflemek ve pazarlama kampanyalarının başarısını veya başarısızlığını belirlemek için kullanılan pazar araştırması ve pazarlama analitiği gibi alanları da içerir. Halkla ilişkiler, bir şirketin genel marka kimliğine ve itibarına odaklanır. Bir kuruluşun halk, tüketicileri, yatırımcıları ve diğer paydaşları ile ilişkisini destekleyen tüm iletişimler olarak tanımlanır.</a:t>
            </a:r>
          </a:p>
        </p:txBody>
      </p:sp>
    </p:spTree>
    <p:extLst>
      <p:ext uri="{BB962C8B-B14F-4D97-AF65-F5344CB8AC3E}">
        <p14:creationId xmlns:p14="http://schemas.microsoft.com/office/powerpoint/2010/main" val="3872896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EB2F2C9-B944-4287-B3BD-DEC621EE3DB1}"/>
              </a:ext>
            </a:extLst>
          </p:cNvPr>
          <p:cNvSpPr>
            <a:spLocks noGrp="1"/>
          </p:cNvSpPr>
          <p:nvPr>
            <p:ph idx="1"/>
          </p:nvPr>
        </p:nvSpPr>
        <p:spPr/>
        <p:txBody>
          <a:bodyPr/>
          <a:lstStyle/>
          <a:p>
            <a:pPr algn="just"/>
            <a:r>
              <a:rPr lang="tr-TR" dirty="0"/>
              <a:t>Halkla ilişkiler geleneksel görüşe sahiptir. Pazarlama müşteri ihtiyaçlarını karla algılamak, hizmet etmek ve tatmin etmek için çalışmalar yürütür.</a:t>
            </a:r>
          </a:p>
          <a:p>
            <a:pPr algn="just"/>
            <a:r>
              <a:rPr lang="tr-TR" dirty="0"/>
              <a:t>Halkla ilişkiler, şirketin çeşitli kamularında iyi niyet yaratmak için vardır, halkla ilişkiler firmanın kar edip etmemesiyle ilgilenmez.</a:t>
            </a:r>
          </a:p>
          <a:p>
            <a:pPr algn="just"/>
            <a:r>
              <a:rPr lang="tr-TR" dirty="0"/>
              <a:t>Halkla ilişkiler; şirketlerin itibarını artırmak için yapılan medya stratejileri olarak tanımlanır.</a:t>
            </a:r>
          </a:p>
        </p:txBody>
      </p:sp>
      <p:sp>
        <p:nvSpPr>
          <p:cNvPr id="3" name="Başlık 2">
            <a:extLst>
              <a:ext uri="{FF2B5EF4-FFF2-40B4-BE49-F238E27FC236}">
                <a16:creationId xmlns:a16="http://schemas.microsoft.com/office/drawing/2014/main" id="{EDC1169A-4669-4D0F-8B3C-BE061981F1AC}"/>
              </a:ext>
            </a:extLst>
          </p:cNvPr>
          <p:cNvSpPr>
            <a:spLocks noGrp="1"/>
          </p:cNvSpPr>
          <p:nvPr>
            <p:ph type="title"/>
          </p:nvPr>
        </p:nvSpPr>
        <p:spPr/>
        <p:txBody>
          <a:bodyPr/>
          <a:lstStyle/>
          <a:p>
            <a:r>
              <a:rPr lang="tr-TR" sz="3600" dirty="0"/>
              <a:t>Pazarlama ve Halkla İlişkiler Arasındaki Farklar Nelerdir?</a:t>
            </a:r>
          </a:p>
        </p:txBody>
      </p:sp>
    </p:spTree>
    <p:extLst>
      <p:ext uri="{BB962C8B-B14F-4D97-AF65-F5344CB8AC3E}">
        <p14:creationId xmlns:p14="http://schemas.microsoft.com/office/powerpoint/2010/main" val="3498773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5AA6E64-FDB4-4F94-B8AF-143702C8B0B9}"/>
              </a:ext>
            </a:extLst>
          </p:cNvPr>
          <p:cNvSpPr>
            <a:spLocks noGrp="1"/>
          </p:cNvSpPr>
          <p:nvPr>
            <p:ph idx="1"/>
          </p:nvPr>
        </p:nvSpPr>
        <p:spPr/>
        <p:txBody>
          <a:bodyPr>
            <a:normAutofit lnSpcReduction="10000"/>
          </a:bodyPr>
          <a:lstStyle/>
          <a:p>
            <a:pPr algn="just"/>
            <a:r>
              <a:rPr lang="tr-TR" dirty="0"/>
              <a:t>Halkla ilişkiler her ölçekte işletme için bir ihtiyaçtır. Doğru tutum ve araçlarla PR çalışmaları her şirketin ihtiyacıdır.</a:t>
            </a:r>
          </a:p>
          <a:p>
            <a:pPr algn="just"/>
            <a:r>
              <a:rPr lang="tr-TR" dirty="0"/>
              <a:t>Pazarlama; mal ve hizmetlerin üretici ve sağlayıcıdan tüketiciye satılmasını teşvik eder. Halkla ilişkiler, bir kuruluşun ve kamularının karşılıklı olarak birbirine uyum sağlamasına yardımcı olur.</a:t>
            </a:r>
          </a:p>
          <a:p>
            <a:pPr algn="just"/>
            <a:r>
              <a:rPr lang="tr-TR" dirty="0"/>
              <a:t>Halkla ilişkilerin amacı, örgütün hedef kitleleri ile karşılıklı olarak anlaşılması veya konumlandırılmasıdır.</a:t>
            </a:r>
          </a:p>
        </p:txBody>
      </p:sp>
    </p:spTree>
    <p:extLst>
      <p:ext uri="{BB962C8B-B14F-4D97-AF65-F5344CB8AC3E}">
        <p14:creationId xmlns:p14="http://schemas.microsoft.com/office/powerpoint/2010/main" val="3370064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7F1CD6B-25FC-467F-959C-34171B65A3C6}"/>
              </a:ext>
            </a:extLst>
          </p:cNvPr>
          <p:cNvSpPr>
            <a:spLocks noGrp="1"/>
          </p:cNvSpPr>
          <p:nvPr>
            <p:ph idx="1"/>
          </p:nvPr>
        </p:nvSpPr>
        <p:spPr/>
        <p:txBody>
          <a:bodyPr>
            <a:normAutofit lnSpcReduction="10000"/>
          </a:bodyPr>
          <a:lstStyle/>
          <a:p>
            <a:pPr algn="just"/>
            <a:r>
              <a:rPr lang="tr-TR" dirty="0"/>
              <a:t>Mesaj geliştirme: Pazarlamada mesaj geliştirme, belirli bir dil üzerine faaliyet yürütme oldukça önemlidir. Mesajları farklı kitlelere iletmek de pazarlamanın görevidir. Halkla ilişkiler, önemli mesajları farklı bir kitleye etkili bir şekilde iletmek için kullanılır. Önce tüm hedef kitleleri belirleyerek, uygun mesajlar geliştirilebilir. Hedef kitle belirlenirken; müşteriler, umutlar, çalışanlar, yatırımcılar, ortaklar, tedarikçiler, haber kaynakları, sosyal medya ağları, içerik pazarlama gibi alanlardan bahsedilir.</a:t>
            </a:r>
          </a:p>
        </p:txBody>
      </p:sp>
      <p:sp>
        <p:nvSpPr>
          <p:cNvPr id="3" name="Başlık 2">
            <a:extLst>
              <a:ext uri="{FF2B5EF4-FFF2-40B4-BE49-F238E27FC236}">
                <a16:creationId xmlns:a16="http://schemas.microsoft.com/office/drawing/2014/main" id="{3E117AD0-E969-4964-A7CD-0214386ADBCB}"/>
              </a:ext>
            </a:extLst>
          </p:cNvPr>
          <p:cNvSpPr>
            <a:spLocks noGrp="1"/>
          </p:cNvSpPr>
          <p:nvPr>
            <p:ph type="title"/>
          </p:nvPr>
        </p:nvSpPr>
        <p:spPr/>
        <p:txBody>
          <a:bodyPr/>
          <a:lstStyle/>
          <a:p>
            <a:r>
              <a:rPr lang="tr-TR" sz="3200" dirty="0"/>
              <a:t>Halkla İlişkilerin Pazarlama Faaliyetlerindeki Rolü Nedir?</a:t>
            </a:r>
          </a:p>
        </p:txBody>
      </p:sp>
    </p:spTree>
    <p:extLst>
      <p:ext uri="{BB962C8B-B14F-4D97-AF65-F5344CB8AC3E}">
        <p14:creationId xmlns:p14="http://schemas.microsoft.com/office/powerpoint/2010/main" val="136857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89708AD-B981-4A02-99FE-A45A8A124ABE}"/>
              </a:ext>
            </a:extLst>
          </p:cNvPr>
          <p:cNvSpPr>
            <a:spLocks noGrp="1"/>
          </p:cNvSpPr>
          <p:nvPr>
            <p:ph idx="1"/>
          </p:nvPr>
        </p:nvSpPr>
        <p:spPr/>
        <p:txBody>
          <a:bodyPr/>
          <a:lstStyle/>
          <a:p>
            <a:pPr algn="just"/>
            <a:r>
              <a:rPr lang="tr-TR" dirty="0"/>
              <a:t>Müşteri ilişkileri kurmak: Halkla İlişkilerin temel bir ilkesi ilişkiler kurmak ve beslemektir. Sektör uzmanları, muhabirler, editörler, eleştirmenler ve </a:t>
            </a:r>
            <a:r>
              <a:rPr lang="tr-TR" dirty="0" err="1"/>
              <a:t>blog</a:t>
            </a:r>
            <a:r>
              <a:rPr lang="tr-TR" dirty="0"/>
              <a:t> yazarları ile uzun süreli ilişkilere sahip olmak, hikayelerinizi ele almak ve şirketinizi alakalı tutmak için önemlidir.</a:t>
            </a:r>
          </a:p>
        </p:txBody>
      </p:sp>
    </p:spTree>
    <p:extLst>
      <p:ext uri="{BB962C8B-B14F-4D97-AF65-F5344CB8AC3E}">
        <p14:creationId xmlns:p14="http://schemas.microsoft.com/office/powerpoint/2010/main" val="25329696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7F1869A-39AD-4BF7-A883-4F1BDED316C0}"/>
              </a:ext>
            </a:extLst>
          </p:cNvPr>
          <p:cNvSpPr>
            <a:spLocks noGrp="1"/>
          </p:cNvSpPr>
          <p:nvPr>
            <p:ph idx="1"/>
          </p:nvPr>
        </p:nvSpPr>
        <p:spPr/>
        <p:txBody>
          <a:bodyPr/>
          <a:lstStyle/>
          <a:p>
            <a:pPr algn="just"/>
            <a:r>
              <a:rPr lang="tr-TR" dirty="0"/>
              <a:t>İçerik pazarlama: İçerik pazarlama stratejinizi </a:t>
            </a:r>
            <a:r>
              <a:rPr lang="tr-TR" dirty="0" err="1"/>
              <a:t>geliştirirmede</a:t>
            </a:r>
            <a:r>
              <a:rPr lang="tr-TR" dirty="0"/>
              <a:t> halkla ilişkiler etkili rol oynamaktadır. PR içeriğinizi dağıtmanıza ve farkındalığı artırmanıza yardımcı olacaktır. İçeriklerinizle önemli hikayeler oluşturmak, toplumları etkilemek, </a:t>
            </a:r>
            <a:r>
              <a:rPr lang="tr-TR" dirty="0" err="1"/>
              <a:t>viral</a:t>
            </a:r>
            <a:r>
              <a:rPr lang="tr-TR" dirty="0"/>
              <a:t> hale gelmek birere PR çalışması örneğidir.</a:t>
            </a:r>
          </a:p>
        </p:txBody>
      </p:sp>
    </p:spTree>
    <p:extLst>
      <p:ext uri="{BB962C8B-B14F-4D97-AF65-F5344CB8AC3E}">
        <p14:creationId xmlns:p14="http://schemas.microsoft.com/office/powerpoint/2010/main" val="169307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2C71B90-C91C-4258-A17C-00E60A3115EB}"/>
              </a:ext>
            </a:extLst>
          </p:cNvPr>
          <p:cNvSpPr>
            <a:spLocks noGrp="1"/>
          </p:cNvSpPr>
          <p:nvPr>
            <p:ph idx="1"/>
          </p:nvPr>
        </p:nvSpPr>
        <p:spPr>
          <a:xfrm>
            <a:off x="710005" y="2780928"/>
            <a:ext cx="7745505" cy="2404789"/>
          </a:xfrm>
        </p:spPr>
        <p:txBody>
          <a:bodyPr/>
          <a:lstStyle/>
          <a:p>
            <a:pPr algn="just"/>
            <a:r>
              <a:rPr lang="tr-TR" dirty="0"/>
              <a:t>Kavramın kapsamı geniş tutulduğunda, reklamcılık ve propaganda dahil olmak üzere bir çok kavramı içine alacak şekilde tanımlanmakta ve bu kavramlardan halkla ilişkileri ayırt etmekte güçlük çekilmektedir. </a:t>
            </a:r>
          </a:p>
        </p:txBody>
      </p:sp>
      <p:sp>
        <p:nvSpPr>
          <p:cNvPr id="3" name="Başlık 2">
            <a:extLst>
              <a:ext uri="{FF2B5EF4-FFF2-40B4-BE49-F238E27FC236}">
                <a16:creationId xmlns:a16="http://schemas.microsoft.com/office/drawing/2014/main" id="{FB6DC421-FB26-4529-B9A7-0F84A5F2BDCD}"/>
              </a:ext>
            </a:extLst>
          </p:cNvPr>
          <p:cNvSpPr>
            <a:spLocks noGrp="1"/>
          </p:cNvSpPr>
          <p:nvPr>
            <p:ph type="title"/>
          </p:nvPr>
        </p:nvSpPr>
        <p:spPr/>
        <p:txBody>
          <a:bodyPr/>
          <a:lstStyle/>
          <a:p>
            <a:r>
              <a:rPr lang="tr-TR" sz="4000" dirty="0"/>
              <a:t>Halka İlişkilerin Sınırlandırılması</a:t>
            </a:r>
          </a:p>
        </p:txBody>
      </p:sp>
    </p:spTree>
    <p:extLst>
      <p:ext uri="{BB962C8B-B14F-4D97-AF65-F5344CB8AC3E}">
        <p14:creationId xmlns:p14="http://schemas.microsoft.com/office/powerpoint/2010/main" val="2625353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9AE58FA-DD56-477C-A602-198C1D0056F7}"/>
              </a:ext>
            </a:extLst>
          </p:cNvPr>
          <p:cNvSpPr>
            <a:spLocks noGrp="1"/>
          </p:cNvSpPr>
          <p:nvPr>
            <p:ph idx="1"/>
          </p:nvPr>
        </p:nvSpPr>
        <p:spPr/>
        <p:txBody>
          <a:bodyPr/>
          <a:lstStyle/>
          <a:p>
            <a:pPr algn="just"/>
            <a:r>
              <a:rPr lang="tr-TR" dirty="0"/>
              <a:t>Marka bilinirliği: Halkla İlişkilerin temel işlevi, bilgiyi hızlı bir şekilde dağıtmak ve geniş kitleler arasında farkındalık yaratmaktır. Güvenilir bir haber kaynağında yayınlanan bir şirket adını görmek, doğrulama anlamına gelir ve markanın güvenilir olduğu izlenimini sağlar.</a:t>
            </a:r>
          </a:p>
        </p:txBody>
      </p:sp>
    </p:spTree>
    <p:extLst>
      <p:ext uri="{BB962C8B-B14F-4D97-AF65-F5344CB8AC3E}">
        <p14:creationId xmlns:p14="http://schemas.microsoft.com/office/powerpoint/2010/main" val="4176036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BE6F7A2D-35D7-4BA4-88B5-D4B225A19A12}"/>
              </a:ext>
            </a:extLst>
          </p:cNvPr>
          <p:cNvSpPr>
            <a:spLocks noGrp="1"/>
          </p:cNvSpPr>
          <p:nvPr>
            <p:ph idx="1"/>
          </p:nvPr>
        </p:nvSpPr>
        <p:spPr/>
        <p:txBody>
          <a:bodyPr>
            <a:normAutofit lnSpcReduction="10000"/>
          </a:bodyPr>
          <a:lstStyle/>
          <a:p>
            <a:pPr algn="just"/>
            <a:r>
              <a:rPr lang="tr-TR" dirty="0"/>
              <a:t>Tüketici araştırması: Neredeyse tüm iletişim profesyonelleri için araştırma, tüketiciye yönelik pazarlama içeriği, hükümet kampanyaları, topluluk eğitimi veya kriz iletişimi gibi halkla ilişkiler yönetimi için olsun, iletişim stratejilerinin temelini araştırma oluşturur.</a:t>
            </a:r>
          </a:p>
          <a:p>
            <a:pPr algn="just"/>
            <a:r>
              <a:rPr lang="tr-TR" dirty="0"/>
              <a:t>Hedef kitlenin ihtiyaçlarını belirlemek için nitel ve nicel araştırma yöntemlerini kullanmak her iki kavramda da kritik rol oynar. İhtiyaçlar, tercihler, sorunlu noktalar, eksikler ve tüm önemli veriler araştırma ile elde edilir.</a:t>
            </a:r>
          </a:p>
        </p:txBody>
      </p:sp>
      <p:sp>
        <p:nvSpPr>
          <p:cNvPr id="3" name="Başlık 2">
            <a:extLst>
              <a:ext uri="{FF2B5EF4-FFF2-40B4-BE49-F238E27FC236}">
                <a16:creationId xmlns:a16="http://schemas.microsoft.com/office/drawing/2014/main" id="{EA1599F8-EFC6-4846-AADD-32777843D02F}"/>
              </a:ext>
            </a:extLst>
          </p:cNvPr>
          <p:cNvSpPr>
            <a:spLocks noGrp="1"/>
          </p:cNvSpPr>
          <p:nvPr>
            <p:ph type="title"/>
          </p:nvPr>
        </p:nvSpPr>
        <p:spPr/>
        <p:txBody>
          <a:bodyPr/>
          <a:lstStyle/>
          <a:p>
            <a:r>
              <a:rPr lang="tr-TR" sz="3600" dirty="0"/>
              <a:t>Pazarlama ve Halkla İlişkiler Arasındaki Benzerlikler Nelerdir?</a:t>
            </a:r>
          </a:p>
        </p:txBody>
      </p:sp>
    </p:spTree>
    <p:extLst>
      <p:ext uri="{BB962C8B-B14F-4D97-AF65-F5344CB8AC3E}">
        <p14:creationId xmlns:p14="http://schemas.microsoft.com/office/powerpoint/2010/main" val="1135550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52557BA7-419F-4EC4-9F26-68D0EC4DA72D}"/>
              </a:ext>
            </a:extLst>
          </p:cNvPr>
          <p:cNvSpPr>
            <a:spLocks noGrp="1"/>
          </p:cNvSpPr>
          <p:nvPr>
            <p:ph idx="1"/>
          </p:nvPr>
        </p:nvSpPr>
        <p:spPr/>
        <p:txBody>
          <a:bodyPr/>
          <a:lstStyle/>
          <a:p>
            <a:pPr algn="just"/>
            <a:r>
              <a:rPr lang="tr-TR" dirty="0"/>
              <a:t>Yaratıcı mesaj dili: Pazarlama ve halkla ilişkilerin hedef kitlesi farklı olsa da her iki alanda da hedef kitleye yaratıcı bir mesaj dili ve içeriğiyle hitap etmek iki alanın da benzer yönünü oluşturur. Günün sonunda yaratıcı mesajlaşma ve bu mesajların yayılması her iki kavram içinde yaratıcılık, medyayı çok yönlü kullanma, etkilerin ölçülmesi gibi alanlarda benzerlik olarak kendini gösterir.</a:t>
            </a:r>
          </a:p>
        </p:txBody>
      </p:sp>
    </p:spTree>
    <p:extLst>
      <p:ext uri="{BB962C8B-B14F-4D97-AF65-F5344CB8AC3E}">
        <p14:creationId xmlns:p14="http://schemas.microsoft.com/office/powerpoint/2010/main" val="2481267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7F9320D6-3001-4DAA-9794-F12F95243443}"/>
              </a:ext>
            </a:extLst>
          </p:cNvPr>
          <p:cNvSpPr>
            <a:spLocks noGrp="1"/>
          </p:cNvSpPr>
          <p:nvPr>
            <p:ph idx="1"/>
          </p:nvPr>
        </p:nvSpPr>
        <p:spPr/>
        <p:txBody>
          <a:bodyPr/>
          <a:lstStyle/>
          <a:p>
            <a:pPr algn="just"/>
            <a:r>
              <a:rPr lang="tr-TR" dirty="0"/>
              <a:t>Medya analitiği: Genellikle pazarlamaya özgü bir uygulama olarak kabul edilse de medya kampanyalarının ve girişimlerinin etkisini ölçmek ve analiz etmek de halkla ilişkiler ve diğer stratejik iletişim profesyonelleri için önemli sorumluluklardır.</a:t>
            </a:r>
          </a:p>
        </p:txBody>
      </p:sp>
    </p:spTree>
    <p:extLst>
      <p:ext uri="{BB962C8B-B14F-4D97-AF65-F5344CB8AC3E}">
        <p14:creationId xmlns:p14="http://schemas.microsoft.com/office/powerpoint/2010/main" val="592424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941B4C3-714C-46E6-A410-B9DD42B9F5BE}"/>
              </a:ext>
            </a:extLst>
          </p:cNvPr>
          <p:cNvSpPr>
            <a:spLocks noGrp="1"/>
          </p:cNvSpPr>
          <p:nvPr>
            <p:ph idx="1"/>
          </p:nvPr>
        </p:nvSpPr>
        <p:spPr/>
        <p:txBody>
          <a:bodyPr/>
          <a:lstStyle/>
          <a:p>
            <a:pPr algn="just"/>
            <a:r>
              <a:rPr lang="tr-TR" dirty="0"/>
              <a:t>Sosyal medya yönetimi: Sosyal medya; ürün, hizmet ve kişisel markaların pazarlandığı bir platformdan daha fazlası haline geldi. Artık şirketler için tüketicileri ve diğer paydaşlarla doğrudan bağlantı kurmanın en önemli yolu sosyal medya.</a:t>
            </a:r>
          </a:p>
        </p:txBody>
      </p:sp>
    </p:spTree>
    <p:extLst>
      <p:ext uri="{BB962C8B-B14F-4D97-AF65-F5344CB8AC3E}">
        <p14:creationId xmlns:p14="http://schemas.microsoft.com/office/powerpoint/2010/main" val="3920166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2F88BD44-6E00-46B7-A6C4-40F90D10CFE9}"/>
              </a:ext>
            </a:extLst>
          </p:cNvPr>
          <p:cNvSpPr>
            <a:spLocks noGrp="1"/>
          </p:cNvSpPr>
          <p:nvPr>
            <p:ph idx="1"/>
          </p:nvPr>
        </p:nvSpPr>
        <p:spPr/>
        <p:txBody>
          <a:bodyPr/>
          <a:lstStyle/>
          <a:p>
            <a:pPr algn="just"/>
            <a:r>
              <a:rPr lang="tr-TR" dirty="0"/>
              <a:t>Müşteri ilişkileri yönetimi: Müşterilerle empati kurmak ve ilişkileri etkin bir şekilde yönetmek, tüm iletişim ve medya profesyonellerinin sahip olması gereken bir sorumluluktur. Bu sorumluluk en açık şekilde halkla ilişkiler disiplininin bir parçası olsa da tüketici güveni ve müşteri ilişkileri pazarlamanın temel bir parçasıdır (Tolga Sefa </a:t>
            </a:r>
            <a:r>
              <a:rPr lang="tr-TR" dirty="0" err="1"/>
              <a:t>Ağyıldız</a:t>
            </a:r>
            <a:r>
              <a:rPr lang="tr-TR" dirty="0"/>
              <a:t>. https://www.ticimax.com/blog/pazarlamada-halkla-iliskilerin-onemini-vurgulayan-5-nokta)</a:t>
            </a:r>
          </a:p>
        </p:txBody>
      </p:sp>
    </p:spTree>
    <p:extLst>
      <p:ext uri="{BB962C8B-B14F-4D97-AF65-F5344CB8AC3E}">
        <p14:creationId xmlns:p14="http://schemas.microsoft.com/office/powerpoint/2010/main" val="2461615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E6214DB-F80A-4A75-893E-05281B8AD53F}"/>
              </a:ext>
            </a:extLst>
          </p:cNvPr>
          <p:cNvSpPr>
            <a:spLocks noGrp="1"/>
          </p:cNvSpPr>
          <p:nvPr>
            <p:ph idx="1"/>
          </p:nvPr>
        </p:nvSpPr>
        <p:spPr>
          <a:xfrm>
            <a:off x="699247" y="2780928"/>
            <a:ext cx="7745505" cy="1800200"/>
          </a:xfrm>
        </p:spPr>
        <p:txBody>
          <a:bodyPr>
            <a:normAutofit/>
          </a:bodyPr>
          <a:lstStyle/>
          <a:p>
            <a:pPr algn="just"/>
            <a:r>
              <a:rPr lang="tr-TR" dirty="0"/>
              <a:t>Gazeteler daha çok kamu yararını esas alarak halkın bilgi gereksinimlerini gidermek için çalışırlar.</a:t>
            </a:r>
          </a:p>
          <a:p>
            <a:pPr algn="just"/>
            <a:r>
              <a:rPr lang="tr-TR" dirty="0"/>
              <a:t>Halkla İlişkiler uzmanlarının temel amaçları kurumları için kamuoyu desteğini sağlamaktır.</a:t>
            </a:r>
          </a:p>
        </p:txBody>
      </p:sp>
      <p:sp>
        <p:nvSpPr>
          <p:cNvPr id="3" name="Başlık 2">
            <a:extLst>
              <a:ext uri="{FF2B5EF4-FFF2-40B4-BE49-F238E27FC236}">
                <a16:creationId xmlns:a16="http://schemas.microsoft.com/office/drawing/2014/main" id="{17457AC3-65E9-493A-AE98-A7715E6C8F78}"/>
              </a:ext>
            </a:extLst>
          </p:cNvPr>
          <p:cNvSpPr>
            <a:spLocks noGrp="1"/>
          </p:cNvSpPr>
          <p:nvPr>
            <p:ph type="title"/>
          </p:nvPr>
        </p:nvSpPr>
        <p:spPr/>
        <p:txBody>
          <a:bodyPr/>
          <a:lstStyle/>
          <a:p>
            <a:r>
              <a:rPr lang="tr-TR" sz="4000" dirty="0"/>
              <a:t>Halkla İlişkiler ve Gazetecilik</a:t>
            </a:r>
          </a:p>
        </p:txBody>
      </p:sp>
    </p:spTree>
    <p:extLst>
      <p:ext uri="{BB962C8B-B14F-4D97-AF65-F5344CB8AC3E}">
        <p14:creationId xmlns:p14="http://schemas.microsoft.com/office/powerpoint/2010/main" val="3070163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2AB6927-6505-45D9-8015-1A3D79FC5476}"/>
              </a:ext>
            </a:extLst>
          </p:cNvPr>
          <p:cNvSpPr>
            <a:spLocks noGrp="1"/>
          </p:cNvSpPr>
          <p:nvPr>
            <p:ph idx="1"/>
          </p:nvPr>
        </p:nvSpPr>
        <p:spPr/>
        <p:txBody>
          <a:bodyPr>
            <a:normAutofit/>
          </a:bodyPr>
          <a:lstStyle/>
          <a:p>
            <a:pPr algn="just"/>
            <a:r>
              <a:rPr lang="tr-TR" dirty="0"/>
              <a:t>İnsanlar başkalarıyla bir arada olabilmek, onları anlayabilmek, kendilerini anlatabilmek ve etkileyebilmek için iletişim kurmak zorundadırlar. Kurumların çevresiyle etkileşimini sağlamayı amaçlayan halkla ilişkiler çalışmalarının temelinde de iletişim vardır. Halkla ilişkiler, rastlantısal bir takım olaylara bağlı olarak değil planlı, programlı ve uzun süreli ikna etmeye yönelik bir iletişim süreci içinde gerçekleşir</a:t>
            </a:r>
          </a:p>
        </p:txBody>
      </p:sp>
      <p:sp>
        <p:nvSpPr>
          <p:cNvPr id="3" name="Başlık 2">
            <a:extLst>
              <a:ext uri="{FF2B5EF4-FFF2-40B4-BE49-F238E27FC236}">
                <a16:creationId xmlns:a16="http://schemas.microsoft.com/office/drawing/2014/main" id="{A47EE194-DE05-4007-9A86-264C2EC2D6AB}"/>
              </a:ext>
            </a:extLst>
          </p:cNvPr>
          <p:cNvSpPr>
            <a:spLocks noGrp="1"/>
          </p:cNvSpPr>
          <p:nvPr>
            <p:ph type="title"/>
          </p:nvPr>
        </p:nvSpPr>
        <p:spPr/>
        <p:txBody>
          <a:bodyPr/>
          <a:lstStyle/>
          <a:p>
            <a:r>
              <a:rPr lang="tr-TR" sz="4000" dirty="0"/>
              <a:t>Halkla İlişkiler ve İletişim</a:t>
            </a:r>
          </a:p>
        </p:txBody>
      </p:sp>
    </p:spTree>
    <p:extLst>
      <p:ext uri="{BB962C8B-B14F-4D97-AF65-F5344CB8AC3E}">
        <p14:creationId xmlns:p14="http://schemas.microsoft.com/office/powerpoint/2010/main" val="2605296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8C090925-C372-42E4-8C04-14CF4BEE3BE3}"/>
              </a:ext>
            </a:extLst>
          </p:cNvPr>
          <p:cNvSpPr>
            <a:spLocks noGrp="1"/>
          </p:cNvSpPr>
          <p:nvPr>
            <p:ph idx="1"/>
          </p:nvPr>
        </p:nvSpPr>
        <p:spPr/>
        <p:txBody>
          <a:bodyPr>
            <a:normAutofit/>
          </a:bodyPr>
          <a:lstStyle/>
          <a:p>
            <a:pPr algn="just"/>
            <a:r>
              <a:rPr lang="tr-TR" dirty="0"/>
              <a:t>Halkla ilişkilerde iletişim ikna amacı taşır. Etkileyici iletişim olarak da adlandırabileceğimiz bu iletişim biçimi bir kişi ya da grubun başka kişi ya da grupların tutumlarını belirleyip, biçimlendirmek, denetim altına almak ya da değiştirmek için girişilen bilinçli yani planlı bir süreç içinde gerçekleşir. Herhangi bir iletişimin etkileyici ya da ikna edici iletişim sayılabilmesi için iletişimin bu amaç doğrultusunda gerçekleştirilmesi gerekir. </a:t>
            </a:r>
          </a:p>
        </p:txBody>
      </p:sp>
    </p:spTree>
    <p:extLst>
      <p:ext uri="{BB962C8B-B14F-4D97-AF65-F5344CB8AC3E}">
        <p14:creationId xmlns:p14="http://schemas.microsoft.com/office/powerpoint/2010/main" val="25991503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52037F98-9700-403B-9803-1B069F7B3C4E}"/>
              </a:ext>
            </a:extLst>
          </p:cNvPr>
          <p:cNvSpPr>
            <a:spLocks noGrp="1"/>
          </p:cNvSpPr>
          <p:nvPr>
            <p:ph idx="1"/>
          </p:nvPr>
        </p:nvSpPr>
        <p:spPr/>
        <p:txBody>
          <a:bodyPr>
            <a:normAutofit/>
          </a:bodyPr>
          <a:lstStyle/>
          <a:p>
            <a:pPr algn="just"/>
            <a:r>
              <a:rPr lang="tr-TR" dirty="0"/>
              <a:t>Etkileyici iletişimin hedef kitleler üzerinde üç farklı amaca bağlı olarak planlanacağını söyleyebiliriz:</a:t>
            </a:r>
          </a:p>
          <a:p>
            <a:pPr marL="0" indent="0" algn="just">
              <a:buNone/>
            </a:pPr>
            <a:r>
              <a:rPr lang="tr-TR" dirty="0"/>
              <a:t> </a:t>
            </a:r>
          </a:p>
          <a:p>
            <a:pPr marL="457200" indent="-457200" algn="just">
              <a:buFont typeface="+mj-lt"/>
              <a:buAutoNum type="arabicPeriod"/>
            </a:pPr>
            <a:r>
              <a:rPr lang="tr-TR" dirty="0"/>
              <a:t>Hedef kitlelerin bilgi düzeyinde bir değişiklik yaratmak, </a:t>
            </a:r>
          </a:p>
          <a:p>
            <a:pPr marL="457200" indent="-457200" algn="just">
              <a:buFont typeface="+mj-lt"/>
              <a:buAutoNum type="arabicPeriod"/>
            </a:pPr>
            <a:r>
              <a:rPr lang="tr-TR" dirty="0"/>
              <a:t>Hedef kitlelerin tutumlarında değişiklik yaratmak, </a:t>
            </a:r>
          </a:p>
          <a:p>
            <a:pPr marL="457200" indent="-457200" algn="just">
              <a:buFont typeface="+mj-lt"/>
              <a:buAutoNum type="arabicPeriod"/>
            </a:pPr>
            <a:r>
              <a:rPr lang="tr-TR" dirty="0"/>
              <a:t>Hedef kitlelerin davranışlarında değişiklik yaratmak</a:t>
            </a:r>
          </a:p>
          <a:p>
            <a:pPr algn="just"/>
            <a:endParaRPr lang="tr-TR" dirty="0"/>
          </a:p>
        </p:txBody>
      </p:sp>
    </p:spTree>
    <p:extLst>
      <p:ext uri="{BB962C8B-B14F-4D97-AF65-F5344CB8AC3E}">
        <p14:creationId xmlns:p14="http://schemas.microsoft.com/office/powerpoint/2010/main" val="1889240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30BA3877-5024-4A2F-BD06-8B60D15073BD}"/>
              </a:ext>
            </a:extLst>
          </p:cNvPr>
          <p:cNvSpPr>
            <a:spLocks noGrp="1"/>
          </p:cNvSpPr>
          <p:nvPr>
            <p:ph idx="1"/>
          </p:nvPr>
        </p:nvSpPr>
        <p:spPr>
          <a:xfrm>
            <a:off x="699247" y="2248347"/>
            <a:ext cx="7745505" cy="2404789"/>
          </a:xfrm>
        </p:spPr>
        <p:txBody>
          <a:bodyPr/>
          <a:lstStyle/>
          <a:p>
            <a:r>
              <a:rPr lang="tr-TR" dirty="0"/>
              <a:t>Halkla ilişkilerin reklam, propaganda, pazarlama ve gazetecilik gibi kendisiyle yakın ilişkili kavramlar ile karıştırılması ve karşılaştırılması ve aralarındaki farkların neler olduğunun bilinmesi halkla ilişkiler olgusunun çerçevesini ve sınırlarını iyi anlamamız bakımından önemlidir</a:t>
            </a:r>
          </a:p>
        </p:txBody>
      </p:sp>
    </p:spTree>
    <p:extLst>
      <p:ext uri="{BB962C8B-B14F-4D97-AF65-F5344CB8AC3E}">
        <p14:creationId xmlns:p14="http://schemas.microsoft.com/office/powerpoint/2010/main" val="29982731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CD2EC772-A4F5-4922-A075-4AB0E9CBA8E3}"/>
              </a:ext>
            </a:extLst>
          </p:cNvPr>
          <p:cNvSpPr>
            <a:spLocks noGrp="1"/>
          </p:cNvSpPr>
          <p:nvPr>
            <p:ph idx="1"/>
          </p:nvPr>
        </p:nvSpPr>
        <p:spPr/>
        <p:txBody>
          <a:bodyPr>
            <a:normAutofit fontScale="92500" lnSpcReduction="10000"/>
          </a:bodyPr>
          <a:lstStyle/>
          <a:p>
            <a:pPr algn="just"/>
            <a:r>
              <a:rPr lang="tr-TR" dirty="0"/>
              <a:t>Halkla ilişkiler deyince akla ilk gelen kavramlardan biri hedef kitledir. Çünkü halkla ilişkilerin değeri; organizasyonun ilgili çevresini izleyerek, kendi amaçlarıyla hedef kitlesini ortak paydada buluşturarak ve hedef kitlesiyle ilişki kurarak organizasyonunun etkinliğine katkıda bulunduğunda ortaya çıkar. Halkla ilişkiler, farklı hedef kitleleri belirleyerek ve farklı stratejiler gerektiren bu hedef kitlelerle farklı ilişkiler geliştirerek stratejik yönetimde rol alabilir. Halkla ilişkiler uygulayıcılarının strateji ve halkla ilişkiler arasındaki ilişkiyi iyi anlaması, diğer yöneticilerle ortak bir dili kullanmalarına yardımcı olabilir.</a:t>
            </a:r>
          </a:p>
        </p:txBody>
      </p:sp>
      <p:sp>
        <p:nvSpPr>
          <p:cNvPr id="3" name="Başlık 2">
            <a:extLst>
              <a:ext uri="{FF2B5EF4-FFF2-40B4-BE49-F238E27FC236}">
                <a16:creationId xmlns:a16="http://schemas.microsoft.com/office/drawing/2014/main" id="{CB795BE8-D0D3-484C-9ABE-330825DD29F6}"/>
              </a:ext>
            </a:extLst>
          </p:cNvPr>
          <p:cNvSpPr>
            <a:spLocks noGrp="1"/>
          </p:cNvSpPr>
          <p:nvPr>
            <p:ph type="title"/>
          </p:nvPr>
        </p:nvSpPr>
        <p:spPr/>
        <p:txBody>
          <a:bodyPr/>
          <a:lstStyle/>
          <a:p>
            <a:r>
              <a:rPr lang="tr-TR" sz="4000" dirty="0"/>
              <a:t>Halkla ilişkilerde Hedef Kitle</a:t>
            </a:r>
          </a:p>
        </p:txBody>
      </p:sp>
    </p:spTree>
    <p:extLst>
      <p:ext uri="{BB962C8B-B14F-4D97-AF65-F5344CB8AC3E}">
        <p14:creationId xmlns:p14="http://schemas.microsoft.com/office/powerpoint/2010/main" val="7189302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F75EBB2E-DB5B-497C-8AD0-7B07E8141B62}"/>
              </a:ext>
            </a:extLst>
          </p:cNvPr>
          <p:cNvSpPr>
            <a:spLocks noGrp="1"/>
          </p:cNvSpPr>
          <p:nvPr>
            <p:ph idx="1"/>
          </p:nvPr>
        </p:nvSpPr>
        <p:spPr/>
        <p:txBody>
          <a:bodyPr/>
          <a:lstStyle/>
          <a:p>
            <a:pPr algn="just"/>
            <a:r>
              <a:rPr lang="tr-TR" dirty="0"/>
              <a:t>Öncelikle, hedefin hangi ‘halk’ olduğunu belirtmemiz gerekir. ‘Hangi Halk’ derken amaçlanan Fransız halkı, İtalyan halkı, Yugoslav halkı değil, halkın, ‘toplumun hangi grubu’ olduğudur. Burada sözü edilen ‘toplumun hangi grubu’ deyişi, halkla ilişkilerde ‘hedef kitle’ kavramına denk gelir.</a:t>
            </a:r>
          </a:p>
        </p:txBody>
      </p:sp>
    </p:spTree>
    <p:extLst>
      <p:ext uri="{BB962C8B-B14F-4D97-AF65-F5344CB8AC3E}">
        <p14:creationId xmlns:p14="http://schemas.microsoft.com/office/powerpoint/2010/main" val="2592473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7263491D-937A-41D0-8051-D15B3BE3EFB0}"/>
              </a:ext>
            </a:extLst>
          </p:cNvPr>
          <p:cNvSpPr>
            <a:spLocks noGrp="1"/>
          </p:cNvSpPr>
          <p:nvPr>
            <p:ph idx="1"/>
          </p:nvPr>
        </p:nvSpPr>
        <p:spPr/>
        <p:txBody>
          <a:bodyPr>
            <a:normAutofit fontScale="85000" lnSpcReduction="10000"/>
          </a:bodyPr>
          <a:lstStyle/>
          <a:p>
            <a:pPr algn="just"/>
            <a:r>
              <a:rPr lang="tr-TR" dirty="0"/>
              <a:t>Halkla ilişkiler açısından hedef kitle, kuruluşun dikkate alma gereği duyduğu ortak beklentileri olan insanlar topluluğudur. Yanlış kişilere, yanlış biçimlerde gönderilen mesajlarla zaman, para ve çabanın boşa harcanmaması için hedef kitlenin önceden belirlenmesi, bir halkla ilişkiler kampanyasında atılacak en önemli adımdır.</a:t>
            </a:r>
          </a:p>
          <a:p>
            <a:pPr algn="just"/>
            <a:endParaRPr lang="tr-TR" dirty="0"/>
          </a:p>
          <a:p>
            <a:pPr algn="just"/>
            <a:r>
              <a:rPr lang="tr-TR" dirty="0"/>
              <a:t>Günümüz koşulları altında hiçbir kuruluş ya da hükümetin hedef kitlesi ile işbirliği yapmadan, görüşlerini dikkate almadan, demokrasinin gerektiği biçimde işlemesi imkânsızdır. Benzer biçimde ticari amaçlı kuruluşların tüketici, ortaklar ve çalışanlar gibi hedef kitleleri ile iletişimi önemli bir yer tutar.</a:t>
            </a:r>
          </a:p>
        </p:txBody>
      </p:sp>
    </p:spTree>
    <p:extLst>
      <p:ext uri="{BB962C8B-B14F-4D97-AF65-F5344CB8AC3E}">
        <p14:creationId xmlns:p14="http://schemas.microsoft.com/office/powerpoint/2010/main" val="2803650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50740F69-6B8C-400C-8657-BFC4450A8D13}"/>
              </a:ext>
            </a:extLst>
          </p:cNvPr>
          <p:cNvSpPr>
            <a:spLocks noGrp="1"/>
          </p:cNvSpPr>
          <p:nvPr>
            <p:ph idx="1"/>
          </p:nvPr>
        </p:nvSpPr>
        <p:spPr>
          <a:xfrm>
            <a:off x="699247" y="368660"/>
            <a:ext cx="7745505" cy="6120680"/>
          </a:xfrm>
        </p:spPr>
        <p:txBody>
          <a:bodyPr>
            <a:normAutofit fontScale="92500" lnSpcReduction="20000"/>
          </a:bodyPr>
          <a:lstStyle/>
          <a:p>
            <a:pPr algn="just"/>
            <a:r>
              <a:rPr lang="tr-TR" dirty="0"/>
              <a:t>Kimi otoriteler, işletmeler açısından hedef kitleyi kurum içi, kurum dışı, toplum ve medya olmak üzere dört kısımda inceler. Ancak her kurumun kendine özgü değişik hedef kitleleri bulunur. İşletmelerin hedef kitleleri genel olarak şu şekilde sıralanabilir:</a:t>
            </a:r>
          </a:p>
          <a:p>
            <a:pPr algn="just"/>
            <a:endParaRPr lang="tr-TR" dirty="0"/>
          </a:p>
          <a:p>
            <a:pPr algn="just"/>
            <a:r>
              <a:rPr lang="tr-TR" dirty="0"/>
              <a:t>Müşteriler ve potansiyel müşteriler</a:t>
            </a:r>
          </a:p>
          <a:p>
            <a:pPr algn="just"/>
            <a:r>
              <a:rPr lang="tr-TR" dirty="0"/>
              <a:t>İşletme personeli</a:t>
            </a:r>
          </a:p>
          <a:p>
            <a:pPr algn="just"/>
            <a:r>
              <a:rPr lang="tr-TR" dirty="0"/>
              <a:t>Hissedarlar ve ortaklar</a:t>
            </a:r>
          </a:p>
          <a:p>
            <a:pPr algn="just"/>
            <a:r>
              <a:rPr lang="tr-TR" dirty="0"/>
              <a:t>Meslek kuruluşları</a:t>
            </a:r>
          </a:p>
          <a:p>
            <a:pPr algn="just"/>
            <a:r>
              <a:rPr lang="tr-TR" dirty="0"/>
              <a:t>Sosyal kuruluşlar</a:t>
            </a:r>
          </a:p>
          <a:p>
            <a:pPr algn="just"/>
            <a:r>
              <a:rPr lang="tr-TR" dirty="0"/>
              <a:t>İşletmelere mal veren kişi ve firmalar</a:t>
            </a:r>
          </a:p>
          <a:p>
            <a:pPr algn="just"/>
            <a:r>
              <a:rPr lang="tr-TR" dirty="0"/>
              <a:t>Sigorta şirketleri, sosyal güvenlik kuruluşları</a:t>
            </a:r>
          </a:p>
          <a:p>
            <a:pPr algn="just"/>
            <a:r>
              <a:rPr lang="tr-TR" dirty="0"/>
              <a:t>Toplumsal çevre</a:t>
            </a:r>
          </a:p>
          <a:p>
            <a:pPr algn="just"/>
            <a:r>
              <a:rPr lang="tr-TR" dirty="0"/>
              <a:t>Potansiyel işgücü</a:t>
            </a:r>
          </a:p>
          <a:p>
            <a:pPr algn="just"/>
            <a:r>
              <a:rPr lang="tr-TR" dirty="0"/>
              <a:t>Kamuoyu önderleri</a:t>
            </a:r>
          </a:p>
          <a:p>
            <a:pPr algn="just"/>
            <a:r>
              <a:rPr lang="tr-TR" dirty="0"/>
              <a:t>Medya vb. (http://prfashion.blogcu.com/halkla-iliskilerde-hedef-kitle/13878041)</a:t>
            </a:r>
          </a:p>
        </p:txBody>
      </p:sp>
    </p:spTree>
    <p:extLst>
      <p:ext uri="{BB962C8B-B14F-4D97-AF65-F5344CB8AC3E}">
        <p14:creationId xmlns:p14="http://schemas.microsoft.com/office/powerpoint/2010/main" val="2518191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4063A4C-3A41-47EC-BC5C-C2C362CF532C}"/>
              </a:ext>
            </a:extLst>
          </p:cNvPr>
          <p:cNvSpPr>
            <a:spLocks noGrp="1"/>
          </p:cNvSpPr>
          <p:nvPr>
            <p:ph idx="1"/>
          </p:nvPr>
        </p:nvSpPr>
        <p:spPr/>
        <p:txBody>
          <a:bodyPr>
            <a:normAutofit/>
          </a:bodyPr>
          <a:lstStyle/>
          <a:p>
            <a:pPr algn="just"/>
            <a:r>
              <a:rPr lang="tr-TR" dirty="0"/>
              <a:t>Kamuoyu, ilk bakışta bir “görünmez güç” olarak algılanabilir. Onun tepkisinden çekinilir, onun aydınlatılması gerekir, onun beklentisi her şeyin üstündedir. Oysa bu “görünmez güç”, hemen bütün toplumsal kesimlerin (kamu) üzerinde uzlaştığı bir ortak kanı (oy) anlamına gelmez. Burada “</a:t>
            </a:r>
            <a:r>
              <a:rPr lang="tr-TR" dirty="0" err="1"/>
              <a:t>kamu”yu</a:t>
            </a:r>
            <a:r>
              <a:rPr lang="tr-TR" dirty="0"/>
              <a:t> belli bir sorun hakkında görüş sahibi olan grup ya da gruplar, “</a:t>
            </a:r>
            <a:r>
              <a:rPr lang="tr-TR" dirty="0" err="1"/>
              <a:t>oyu”u</a:t>
            </a:r>
            <a:r>
              <a:rPr lang="tr-TR" dirty="0"/>
              <a:t> da net bir bilgiden ziyade belli bir eğilim olarak algılamak gerekir. </a:t>
            </a:r>
          </a:p>
        </p:txBody>
      </p:sp>
      <p:sp>
        <p:nvSpPr>
          <p:cNvPr id="3" name="Başlık 2">
            <a:extLst>
              <a:ext uri="{FF2B5EF4-FFF2-40B4-BE49-F238E27FC236}">
                <a16:creationId xmlns:a16="http://schemas.microsoft.com/office/drawing/2014/main" id="{E37E2620-BD90-4657-8936-C85223BF7F14}"/>
              </a:ext>
            </a:extLst>
          </p:cNvPr>
          <p:cNvSpPr>
            <a:spLocks noGrp="1"/>
          </p:cNvSpPr>
          <p:nvPr>
            <p:ph type="title"/>
          </p:nvPr>
        </p:nvSpPr>
        <p:spPr/>
        <p:txBody>
          <a:bodyPr/>
          <a:lstStyle/>
          <a:p>
            <a:r>
              <a:rPr lang="tr-TR" sz="4000" dirty="0"/>
              <a:t>HALKLA İLİŞKİLER VE KAMUOYU</a:t>
            </a:r>
          </a:p>
        </p:txBody>
      </p:sp>
    </p:spTree>
    <p:extLst>
      <p:ext uri="{BB962C8B-B14F-4D97-AF65-F5344CB8AC3E}">
        <p14:creationId xmlns:p14="http://schemas.microsoft.com/office/powerpoint/2010/main" val="588886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91A09DC0-C663-40CA-A840-0C1E22D4574E}"/>
              </a:ext>
            </a:extLst>
          </p:cNvPr>
          <p:cNvSpPr>
            <a:spLocks noGrp="1"/>
          </p:cNvSpPr>
          <p:nvPr>
            <p:ph idx="1"/>
          </p:nvPr>
        </p:nvSpPr>
        <p:spPr/>
        <p:txBody>
          <a:bodyPr/>
          <a:lstStyle/>
          <a:p>
            <a:pPr algn="just"/>
            <a:r>
              <a:rPr lang="tr-TR" dirty="0"/>
              <a:t>Bu açıklamanın ışığında kamuoyu, “Belli bir zamanda, belli bir tartışmalı sorun karşısında, bu sorunla ilgilenen kişiler grubuna veya gruplarına hakim olan kanaat, şeklinde tanımlanabilir.</a:t>
            </a:r>
          </a:p>
          <a:p>
            <a:pPr algn="just"/>
            <a:r>
              <a:rPr lang="tr-TR" dirty="0"/>
              <a:t>Halkla ilişkiler, sonuç olarak kamuoyu oluşturmaya yönelik etkinlikler dizisidir. Bu nedenle halkla ilişkiler alanında çalışan kişiler, kamuoyunu oluşturan etkenlerin tamamından yararlanırlar.</a:t>
            </a:r>
          </a:p>
        </p:txBody>
      </p:sp>
    </p:spTree>
    <p:extLst>
      <p:ext uri="{BB962C8B-B14F-4D97-AF65-F5344CB8AC3E}">
        <p14:creationId xmlns:p14="http://schemas.microsoft.com/office/powerpoint/2010/main" val="4195699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68E3FB07-2812-4C6C-B4D1-BBFC59C547FC}"/>
              </a:ext>
            </a:extLst>
          </p:cNvPr>
          <p:cNvSpPr>
            <a:spLocks noGrp="1"/>
          </p:cNvSpPr>
          <p:nvPr>
            <p:ph idx="1"/>
          </p:nvPr>
        </p:nvSpPr>
        <p:spPr/>
        <p:txBody>
          <a:bodyPr>
            <a:normAutofit lnSpcReduction="10000"/>
          </a:bodyPr>
          <a:lstStyle/>
          <a:p>
            <a:pPr algn="just"/>
            <a:r>
              <a:rPr lang="tr-TR" dirty="0"/>
              <a:t>Psikolojik etkenler: Kişilik yapısını biçimleyen, doğuştan gelen, içgüdülerden kaynaklanan, çocukluktan kalan… etkenler.</a:t>
            </a:r>
          </a:p>
          <a:p>
            <a:pPr algn="just"/>
            <a:endParaRPr lang="tr-TR" dirty="0"/>
          </a:p>
          <a:p>
            <a:pPr algn="just"/>
            <a:r>
              <a:rPr lang="tr-TR" dirty="0"/>
              <a:t>Sosyal Çevre: Aile, okul, iş ve meslek grupları gibi sosyal çevrede kazanılan görüş ve kanaatler.</a:t>
            </a:r>
          </a:p>
          <a:p>
            <a:pPr algn="just"/>
            <a:endParaRPr lang="tr-TR" dirty="0"/>
          </a:p>
          <a:p>
            <a:pPr algn="just"/>
            <a:r>
              <a:rPr lang="tr-TR" dirty="0"/>
              <a:t>Yüz yüze temas ve kanaat önderlerinin rolü: Özellikle kitle iletişim araçlarının yetersiz olduğu azgelişmiş ülkelerde önemli yer tutar.</a:t>
            </a:r>
          </a:p>
        </p:txBody>
      </p:sp>
      <p:sp>
        <p:nvSpPr>
          <p:cNvPr id="3" name="Başlık 2">
            <a:extLst>
              <a:ext uri="{FF2B5EF4-FFF2-40B4-BE49-F238E27FC236}">
                <a16:creationId xmlns:a16="http://schemas.microsoft.com/office/drawing/2014/main" id="{8DF13560-75DC-4183-A411-6C785AE03560}"/>
              </a:ext>
            </a:extLst>
          </p:cNvPr>
          <p:cNvSpPr>
            <a:spLocks noGrp="1"/>
          </p:cNvSpPr>
          <p:nvPr>
            <p:ph type="title"/>
          </p:nvPr>
        </p:nvSpPr>
        <p:spPr/>
        <p:txBody>
          <a:bodyPr/>
          <a:lstStyle/>
          <a:p>
            <a:r>
              <a:rPr lang="tr-TR" sz="4000" dirty="0"/>
              <a:t>Kamuoyunu Oluşturan Etkenler</a:t>
            </a:r>
          </a:p>
        </p:txBody>
      </p:sp>
    </p:spTree>
    <p:extLst>
      <p:ext uri="{BB962C8B-B14F-4D97-AF65-F5344CB8AC3E}">
        <p14:creationId xmlns:p14="http://schemas.microsoft.com/office/powerpoint/2010/main" val="31831981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3357439-3C96-4B25-B210-8A2B19854D10}"/>
              </a:ext>
            </a:extLst>
          </p:cNvPr>
          <p:cNvSpPr>
            <a:spLocks noGrp="1"/>
          </p:cNvSpPr>
          <p:nvPr>
            <p:ph idx="1"/>
          </p:nvPr>
        </p:nvSpPr>
        <p:spPr/>
        <p:txBody>
          <a:bodyPr>
            <a:normAutofit lnSpcReduction="10000"/>
          </a:bodyPr>
          <a:lstStyle/>
          <a:p>
            <a:pPr algn="just"/>
            <a:r>
              <a:rPr lang="tr-TR" dirty="0"/>
              <a:t>Kitle iletişim araçları: En etkin faktör yazılı, görsel, işitsel iletişim araçlarıdır. Olaylar ve yorumları çok kısa sürede büyük kitlelere ulaştırabilir, böylece görüşleri şekillendirebilir. Ancak birey bu araçlardan gelen bütün haber ve yorumlara açık değildir, “seçmeli ilgi” bu araçların etkisini sınırlayabilir. Ancak günümüzde “kararsızlığın” da bir “karar” olarak görünmesi, </a:t>
            </a:r>
            <a:r>
              <a:rPr lang="tr-TR" dirty="0" err="1"/>
              <a:t>sosyo</a:t>
            </a:r>
            <a:r>
              <a:rPr lang="tr-TR" dirty="0"/>
              <a:t>-politik, </a:t>
            </a:r>
            <a:r>
              <a:rPr lang="tr-TR" dirty="0" err="1"/>
              <a:t>sosyo</a:t>
            </a:r>
            <a:r>
              <a:rPr lang="tr-TR" dirty="0"/>
              <a:t>-ekonomik ve </a:t>
            </a:r>
            <a:r>
              <a:rPr lang="tr-TR" dirty="0" err="1"/>
              <a:t>sosyo</a:t>
            </a:r>
            <a:r>
              <a:rPr lang="tr-TR" dirty="0"/>
              <a:t>-kültürel olaylarda “kararsızların” nicelik bakımından büyük bir kitle oluşturmaları nedeniyle iletişim araçlarının etkinliği tartışılmaz düzeydedir.</a:t>
            </a:r>
          </a:p>
        </p:txBody>
      </p:sp>
    </p:spTree>
    <p:extLst>
      <p:ext uri="{BB962C8B-B14F-4D97-AF65-F5344CB8AC3E}">
        <p14:creationId xmlns:p14="http://schemas.microsoft.com/office/powerpoint/2010/main" val="7432229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AE41120F-AE8B-43E3-A3CB-E1282267CFC4}"/>
              </a:ext>
            </a:extLst>
          </p:cNvPr>
          <p:cNvSpPr>
            <a:spLocks noGrp="1"/>
          </p:cNvSpPr>
          <p:nvPr>
            <p:ph idx="1"/>
          </p:nvPr>
        </p:nvSpPr>
        <p:spPr/>
        <p:txBody>
          <a:bodyPr/>
          <a:lstStyle/>
          <a:p>
            <a:pPr algn="just"/>
            <a:r>
              <a:rPr lang="tr-TR" dirty="0"/>
              <a:t>Kamuoyunun belirlenmesinde iki unsur öne çıkar:</a:t>
            </a:r>
          </a:p>
          <a:p>
            <a:pPr marL="0" indent="0" algn="just">
              <a:buNone/>
            </a:pPr>
            <a:endParaRPr lang="tr-TR" dirty="0"/>
          </a:p>
          <a:p>
            <a:pPr algn="just"/>
            <a:r>
              <a:rPr lang="tr-TR" dirty="0"/>
              <a:t>Sayı (Çoğunluk): Kamuoyu bir bakıma çoğunluğun kanaatidir.</a:t>
            </a:r>
          </a:p>
          <a:p>
            <a:pPr algn="just"/>
            <a:r>
              <a:rPr lang="tr-TR" dirty="0"/>
              <a:t>Yoğunluk (Etkinlik): Ancak bu çoğunluğun karşısında iyi örgütlenmiş, kesin ve köklü olarak benimsenip açıklanan görüş daha etkili olabilir.</a:t>
            </a:r>
          </a:p>
        </p:txBody>
      </p:sp>
      <p:sp>
        <p:nvSpPr>
          <p:cNvPr id="3" name="Başlık 2">
            <a:extLst>
              <a:ext uri="{FF2B5EF4-FFF2-40B4-BE49-F238E27FC236}">
                <a16:creationId xmlns:a16="http://schemas.microsoft.com/office/drawing/2014/main" id="{B0318FF5-0268-4255-9E93-2D4B1C03C5D1}"/>
              </a:ext>
            </a:extLst>
          </p:cNvPr>
          <p:cNvSpPr>
            <a:spLocks noGrp="1"/>
          </p:cNvSpPr>
          <p:nvPr>
            <p:ph type="title"/>
          </p:nvPr>
        </p:nvSpPr>
        <p:spPr/>
        <p:txBody>
          <a:bodyPr/>
          <a:lstStyle/>
          <a:p>
            <a:r>
              <a:rPr lang="tr-TR" sz="4000" dirty="0"/>
              <a:t>Kamuoyu Nasıl Belirlenir?</a:t>
            </a:r>
          </a:p>
        </p:txBody>
      </p:sp>
    </p:spTree>
    <p:extLst>
      <p:ext uri="{BB962C8B-B14F-4D97-AF65-F5344CB8AC3E}">
        <p14:creationId xmlns:p14="http://schemas.microsoft.com/office/powerpoint/2010/main" val="7787880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2D59AC8-B233-4A1F-AB00-1BF8EF6D2FC0}"/>
              </a:ext>
            </a:extLst>
          </p:cNvPr>
          <p:cNvSpPr>
            <a:spLocks noGrp="1"/>
          </p:cNvSpPr>
          <p:nvPr>
            <p:ph idx="1"/>
          </p:nvPr>
        </p:nvSpPr>
        <p:spPr/>
        <p:txBody>
          <a:bodyPr>
            <a:normAutofit fontScale="70000" lnSpcReduction="20000"/>
          </a:bodyPr>
          <a:lstStyle/>
          <a:p>
            <a:pPr algn="just"/>
            <a:r>
              <a:rPr lang="tr-TR" dirty="0"/>
              <a:t>Ürettiğiniz mal ya da hizmetle ilgili doğru bilgileri, iyi örgütlenmiş bir çabayla kesin ve köklü biçimde eğitim, kültürel ve </a:t>
            </a:r>
            <a:r>
              <a:rPr lang="tr-TR" dirty="0" err="1"/>
              <a:t>sosyo</a:t>
            </a:r>
            <a:r>
              <a:rPr lang="tr-TR" dirty="0"/>
              <a:t>-ekonomik düzeyi yüksek, toplumda yeri ve etkinliği bulunan kesimlere mi aktarmak istersiniz, yoksa sizi çoğunluk mu ilgilendiriyor?..</a:t>
            </a:r>
          </a:p>
          <a:p>
            <a:pPr algn="just"/>
            <a:endParaRPr lang="tr-TR" dirty="0"/>
          </a:p>
          <a:p>
            <a:pPr algn="just"/>
            <a:r>
              <a:rPr lang="tr-TR" dirty="0"/>
              <a:t>Eğer ikincisi ise reklam yapmak daha doğru… Ama ilkini tercih ediyorsanız, oluşturduğunuz kamuoyu, göz ardı ettiğiniz çoğunluğu da etkileyebilir, bu arada reklamı da yapmış olursunuz.</a:t>
            </a:r>
          </a:p>
          <a:p>
            <a:pPr algn="just"/>
            <a:endParaRPr lang="tr-TR" dirty="0"/>
          </a:p>
          <a:p>
            <a:pPr algn="just"/>
            <a:r>
              <a:rPr lang="tr-TR" dirty="0"/>
              <a:t>Burada niteliğin niceliğe oranla ağırlık taşıdığı ortaya çıkar. Bu unsurlar ışığında kamuoyu, kendini etkin olarak duyuran kanaattir. </a:t>
            </a:r>
          </a:p>
          <a:p>
            <a:pPr marL="0" indent="0" algn="just">
              <a:buNone/>
            </a:pPr>
            <a:r>
              <a:rPr lang="tr-TR"/>
              <a:t>(Politika Bilimine </a:t>
            </a:r>
            <a:r>
              <a:rPr lang="tr-TR" dirty="0"/>
              <a:t>Giriş, </a:t>
            </a:r>
            <a:r>
              <a:rPr lang="tr-TR" dirty="0" err="1"/>
              <a:t>Münci</a:t>
            </a:r>
            <a:r>
              <a:rPr lang="tr-TR" dirty="0"/>
              <a:t> KAPANİ.</a:t>
            </a:r>
          </a:p>
          <a:p>
            <a:pPr marL="0" indent="0" algn="just">
              <a:buNone/>
            </a:pPr>
            <a:r>
              <a:rPr lang="tr-TR" dirty="0"/>
              <a:t>İşletmelerde Halkla İlişkiler, </a:t>
            </a:r>
            <a:r>
              <a:rPr lang="tr-TR" dirty="0" err="1"/>
              <a:t>Zeyyat</a:t>
            </a:r>
            <a:r>
              <a:rPr lang="tr-TR" dirty="0"/>
              <a:t> Sabuncuoğlu.</a:t>
            </a:r>
          </a:p>
          <a:p>
            <a:pPr marL="0" indent="0" algn="just">
              <a:buNone/>
            </a:pPr>
            <a:r>
              <a:rPr lang="tr-TR" dirty="0"/>
              <a:t>Halkla İlişkiler, Ahmet Bülent Göksel)</a:t>
            </a:r>
          </a:p>
        </p:txBody>
      </p:sp>
    </p:spTree>
    <p:extLst>
      <p:ext uri="{BB962C8B-B14F-4D97-AF65-F5344CB8AC3E}">
        <p14:creationId xmlns:p14="http://schemas.microsoft.com/office/powerpoint/2010/main" val="4016975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41FE1727-3053-455E-A698-1770F2BA2704}"/>
              </a:ext>
            </a:extLst>
          </p:cNvPr>
          <p:cNvSpPr>
            <a:spLocks noGrp="1"/>
          </p:cNvSpPr>
          <p:nvPr>
            <p:ph idx="1"/>
          </p:nvPr>
        </p:nvSpPr>
        <p:spPr/>
        <p:txBody>
          <a:bodyPr/>
          <a:lstStyle/>
          <a:p>
            <a:r>
              <a:rPr lang="tr-TR" dirty="0"/>
              <a:t>TDK’ye göre Olgu;</a:t>
            </a:r>
          </a:p>
          <a:p>
            <a:endParaRPr lang="tr-TR" dirty="0"/>
          </a:p>
          <a:p>
            <a:pPr marL="0" indent="0">
              <a:buNone/>
            </a:pPr>
            <a:r>
              <a:rPr lang="tr-TR" dirty="0"/>
              <a:t>	Bir takım olayların dayandığı sebep veya bu sebeplerin yol açtığı sonuç, vakıa</a:t>
            </a:r>
          </a:p>
        </p:txBody>
      </p:sp>
    </p:spTree>
    <p:extLst>
      <p:ext uri="{BB962C8B-B14F-4D97-AF65-F5344CB8AC3E}">
        <p14:creationId xmlns:p14="http://schemas.microsoft.com/office/powerpoint/2010/main" val="269357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0608AE9B-9374-4B59-973E-3BB474E60A4E}"/>
              </a:ext>
            </a:extLst>
          </p:cNvPr>
          <p:cNvSpPr>
            <a:spLocks noGrp="1"/>
          </p:cNvSpPr>
          <p:nvPr>
            <p:ph idx="1"/>
          </p:nvPr>
        </p:nvSpPr>
        <p:spPr>
          <a:xfrm>
            <a:off x="699247" y="2996952"/>
            <a:ext cx="7745505" cy="2016224"/>
          </a:xfrm>
        </p:spPr>
        <p:txBody>
          <a:bodyPr/>
          <a:lstStyle/>
          <a:p>
            <a:r>
              <a:rPr lang="tr-TR" dirty="0"/>
              <a:t>Halkla ilişkiler reklamcılık ve propaganda dahil olmak üzere bir çok kavramı içine alacak şekilde tanımlanmakta ve bu kavramlardan halkla ilişkileri ayırmakta güçlük çekilmektedir.</a:t>
            </a:r>
          </a:p>
        </p:txBody>
      </p:sp>
      <p:sp>
        <p:nvSpPr>
          <p:cNvPr id="3" name="Başlık 2">
            <a:extLst>
              <a:ext uri="{FF2B5EF4-FFF2-40B4-BE49-F238E27FC236}">
                <a16:creationId xmlns:a16="http://schemas.microsoft.com/office/drawing/2014/main" id="{DC7F9E1E-9BA5-463E-AC99-9006F5D6917D}"/>
              </a:ext>
            </a:extLst>
          </p:cNvPr>
          <p:cNvSpPr>
            <a:spLocks noGrp="1"/>
          </p:cNvSpPr>
          <p:nvPr>
            <p:ph type="title"/>
          </p:nvPr>
        </p:nvSpPr>
        <p:spPr/>
        <p:txBody>
          <a:bodyPr/>
          <a:lstStyle/>
          <a:p>
            <a:r>
              <a:rPr lang="tr-TR" sz="3600" dirty="0"/>
              <a:t>Halkla İlişkilerin Sınırlandırılması</a:t>
            </a:r>
          </a:p>
        </p:txBody>
      </p:sp>
    </p:spTree>
    <p:extLst>
      <p:ext uri="{BB962C8B-B14F-4D97-AF65-F5344CB8AC3E}">
        <p14:creationId xmlns:p14="http://schemas.microsoft.com/office/powerpoint/2010/main" val="2609484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EC3A0FF-350B-4DAD-8B9C-4B426DFD008F}"/>
              </a:ext>
            </a:extLst>
          </p:cNvPr>
          <p:cNvSpPr>
            <a:spLocks noGrp="1"/>
          </p:cNvSpPr>
          <p:nvPr>
            <p:ph idx="1"/>
          </p:nvPr>
        </p:nvSpPr>
        <p:spPr>
          <a:xfrm>
            <a:off x="699247" y="2132856"/>
            <a:ext cx="7745505" cy="3240360"/>
          </a:xfrm>
        </p:spPr>
        <p:txBody>
          <a:bodyPr/>
          <a:lstStyle/>
          <a:p>
            <a:pPr marL="0" indent="0">
              <a:buNone/>
            </a:pPr>
            <a:r>
              <a:rPr lang="tr-TR" dirty="0"/>
              <a:t>	</a:t>
            </a:r>
          </a:p>
          <a:p>
            <a:pPr marL="0" indent="0">
              <a:buNone/>
            </a:pPr>
            <a:r>
              <a:rPr lang="tr-TR" dirty="0"/>
              <a:t>	Halka İlişkilerin reklam, propaganda, pazarlama ve gazetecilik gibi kendisiyle yakın ilişkili kavramlar ile karıştırılması ve aralarındaki farkların neler olduğunun bilinmesi halkla ilişkiler olgusunun çerçevesini ve sınırlarını iyi anlamamız açısından önemlidir.</a:t>
            </a:r>
          </a:p>
        </p:txBody>
      </p:sp>
    </p:spTree>
    <p:extLst>
      <p:ext uri="{BB962C8B-B14F-4D97-AF65-F5344CB8AC3E}">
        <p14:creationId xmlns:p14="http://schemas.microsoft.com/office/powerpoint/2010/main" val="3050309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E3AC5CB1-A564-46E2-AF22-4AFB4F1933A8}"/>
              </a:ext>
            </a:extLst>
          </p:cNvPr>
          <p:cNvSpPr>
            <a:spLocks noGrp="1"/>
          </p:cNvSpPr>
          <p:nvPr>
            <p:ph idx="1"/>
          </p:nvPr>
        </p:nvSpPr>
        <p:spPr/>
        <p:txBody>
          <a:bodyPr/>
          <a:lstStyle/>
          <a:p>
            <a:r>
              <a:rPr lang="tr-TR" dirty="0"/>
              <a:t>Birbirine yakın kavramlar olarak görünen reklamcılık ve halkla ilişkiler aslında birbirinden oldukça farklı iki kavramdır.</a:t>
            </a:r>
          </a:p>
          <a:p>
            <a:pPr marL="0" indent="0">
              <a:buNone/>
            </a:pPr>
            <a:endParaRPr lang="tr-TR" dirty="0"/>
          </a:p>
          <a:p>
            <a:r>
              <a:rPr lang="tr-TR" dirty="0"/>
              <a:t>Büyük işletmelerde halkla ilişkilerin amacı, çevreyi denetlemek olmasına karşın reklam, tümüyle farklı bir uygulayım olarak, yalnızca firma çıktısı (Mal yada Hizmet) ile müşteriler arasında ilişki kurmayı amaçlamıştır.</a:t>
            </a:r>
          </a:p>
        </p:txBody>
      </p:sp>
      <p:sp>
        <p:nvSpPr>
          <p:cNvPr id="3" name="Başlık 2">
            <a:extLst>
              <a:ext uri="{FF2B5EF4-FFF2-40B4-BE49-F238E27FC236}">
                <a16:creationId xmlns:a16="http://schemas.microsoft.com/office/drawing/2014/main" id="{EC3BB928-514F-4C08-8FF3-89D6E5F1AC97}"/>
              </a:ext>
            </a:extLst>
          </p:cNvPr>
          <p:cNvSpPr>
            <a:spLocks noGrp="1"/>
          </p:cNvSpPr>
          <p:nvPr>
            <p:ph type="title"/>
          </p:nvPr>
        </p:nvSpPr>
        <p:spPr/>
        <p:txBody>
          <a:bodyPr/>
          <a:lstStyle/>
          <a:p>
            <a:r>
              <a:rPr lang="tr-TR" sz="4000" dirty="0"/>
              <a:t>Halkla İlişkiler ve Reklamcılık</a:t>
            </a:r>
          </a:p>
        </p:txBody>
      </p:sp>
    </p:spTree>
    <p:extLst>
      <p:ext uri="{BB962C8B-B14F-4D97-AF65-F5344CB8AC3E}">
        <p14:creationId xmlns:p14="http://schemas.microsoft.com/office/powerpoint/2010/main" val="1380360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DF97A6B5-1DFE-4C8D-89BB-F15DFE285F77}"/>
              </a:ext>
            </a:extLst>
          </p:cNvPr>
          <p:cNvSpPr>
            <a:spLocks noGrp="1"/>
          </p:cNvSpPr>
          <p:nvPr>
            <p:ph idx="1"/>
          </p:nvPr>
        </p:nvSpPr>
        <p:spPr>
          <a:xfrm>
            <a:off x="699247" y="2492896"/>
            <a:ext cx="7745505" cy="1800200"/>
          </a:xfrm>
        </p:spPr>
        <p:txBody>
          <a:bodyPr/>
          <a:lstStyle/>
          <a:p>
            <a:pPr algn="just"/>
            <a:r>
              <a:rPr lang="tr-TR" dirty="0"/>
              <a:t>Reklam, işletmenin ve üretilen mal ve hizmetlerin geniş kitlelere duyurulması, tanıtılması ve benimsetilmesi amacı ile girişilen satış çabasıdır. Reklam, bütün tüketicilere yönelik yaygın araçtır.</a:t>
            </a:r>
          </a:p>
        </p:txBody>
      </p:sp>
    </p:spTree>
    <p:extLst>
      <p:ext uri="{BB962C8B-B14F-4D97-AF65-F5344CB8AC3E}">
        <p14:creationId xmlns:p14="http://schemas.microsoft.com/office/powerpoint/2010/main" val="2354429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a16="http://schemas.microsoft.com/office/drawing/2014/main" id="{1AFF1F80-0F45-4657-88DA-361C58B173DE}"/>
              </a:ext>
            </a:extLst>
          </p:cNvPr>
          <p:cNvSpPr>
            <a:spLocks noGrp="1"/>
          </p:cNvSpPr>
          <p:nvPr>
            <p:ph idx="1"/>
          </p:nvPr>
        </p:nvSpPr>
        <p:spPr/>
        <p:txBody>
          <a:bodyPr/>
          <a:lstStyle/>
          <a:p>
            <a:pPr algn="just"/>
            <a:r>
              <a:rPr lang="tr-TR" dirty="0"/>
              <a:t>Benzerlikleri nedeni ile halkla ilişkiler ve reklamcılık çoğu kez birbiriyle karıştırılmaktadır.</a:t>
            </a:r>
          </a:p>
          <a:p>
            <a:pPr algn="just"/>
            <a:r>
              <a:rPr lang="tr-TR" dirty="0"/>
              <a:t>Reklam kar elde etme amacıyla müşteriyi doğrudan doğruya etkilemek, malı satmak, hizmeti pazarlamak ya da onlara karşı talebi arttırmak eylemi olarak tanımlanır. </a:t>
            </a:r>
          </a:p>
          <a:p>
            <a:pPr algn="just"/>
            <a:r>
              <a:rPr lang="tr-TR" dirty="0"/>
              <a:t>Halkla İlişkilerde </a:t>
            </a:r>
            <a:r>
              <a:rPr lang="tr-TR" dirty="0" err="1"/>
              <a:t>kr</a:t>
            </a:r>
            <a:r>
              <a:rPr lang="tr-TR" dirty="0"/>
              <a:t> elde etmek dolaylı amaçtır.</a:t>
            </a:r>
          </a:p>
        </p:txBody>
      </p:sp>
    </p:spTree>
    <p:extLst>
      <p:ext uri="{BB962C8B-B14F-4D97-AF65-F5344CB8AC3E}">
        <p14:creationId xmlns:p14="http://schemas.microsoft.com/office/powerpoint/2010/main" val="17973455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117</TotalTime>
  <Words>2049</Words>
  <Application>Microsoft Office PowerPoint</Application>
  <PresentationFormat>Ekran Gösterisi (4:3)</PresentationFormat>
  <Paragraphs>104</Paragraphs>
  <Slides>39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Arial</vt:lpstr>
      <vt:lpstr>Book Antiqua</vt:lpstr>
      <vt:lpstr>Times New Roman</vt:lpstr>
      <vt:lpstr>Wingdings</vt:lpstr>
      <vt:lpstr>Cilt</vt:lpstr>
      <vt:lpstr>HALKLA İLİŞKİLERLE İLGİLİ KAVRAMLAR </vt:lpstr>
      <vt:lpstr>Halka İlişkilerin Sınırlandırılması</vt:lpstr>
      <vt:lpstr>PowerPoint Sunusu</vt:lpstr>
      <vt:lpstr>PowerPoint Sunusu</vt:lpstr>
      <vt:lpstr>Halkla İlişkilerin Sınırlandırılması</vt:lpstr>
      <vt:lpstr>PowerPoint Sunusu</vt:lpstr>
      <vt:lpstr>Halkla İlişkiler ve Reklamcılık</vt:lpstr>
      <vt:lpstr>PowerPoint Sunusu</vt:lpstr>
      <vt:lpstr>PowerPoint Sunusu</vt:lpstr>
      <vt:lpstr>Halka İlişkiler ve Propaganda</vt:lpstr>
      <vt:lpstr>PowerPoint Sunusu</vt:lpstr>
      <vt:lpstr>Halkla İlişkiler ve Pazarlama</vt:lpstr>
      <vt:lpstr>PowerPoint Sunusu</vt:lpstr>
      <vt:lpstr>PowerPoint Sunusu</vt:lpstr>
      <vt:lpstr>Pazarlama ve Halkla İlişkiler Arasındaki Farklar Nelerdir?</vt:lpstr>
      <vt:lpstr>PowerPoint Sunusu</vt:lpstr>
      <vt:lpstr>Halkla İlişkilerin Pazarlama Faaliyetlerindeki Rolü Nedir?</vt:lpstr>
      <vt:lpstr>PowerPoint Sunusu</vt:lpstr>
      <vt:lpstr>PowerPoint Sunusu</vt:lpstr>
      <vt:lpstr>PowerPoint Sunusu</vt:lpstr>
      <vt:lpstr>Pazarlama ve Halkla İlişkiler Arasındaki Benzerlikler Nelerdir?</vt:lpstr>
      <vt:lpstr>PowerPoint Sunusu</vt:lpstr>
      <vt:lpstr>PowerPoint Sunusu</vt:lpstr>
      <vt:lpstr>PowerPoint Sunusu</vt:lpstr>
      <vt:lpstr>PowerPoint Sunusu</vt:lpstr>
      <vt:lpstr>Halkla İlişkiler ve Gazetecilik</vt:lpstr>
      <vt:lpstr>Halkla İlişkiler ve İletişim</vt:lpstr>
      <vt:lpstr>PowerPoint Sunusu</vt:lpstr>
      <vt:lpstr>PowerPoint Sunusu</vt:lpstr>
      <vt:lpstr>Halkla ilişkilerde Hedef Kitle</vt:lpstr>
      <vt:lpstr>PowerPoint Sunusu</vt:lpstr>
      <vt:lpstr>PowerPoint Sunusu</vt:lpstr>
      <vt:lpstr>PowerPoint Sunusu</vt:lpstr>
      <vt:lpstr>HALKLA İLİŞKİLER VE KAMUOYU</vt:lpstr>
      <vt:lpstr>PowerPoint Sunusu</vt:lpstr>
      <vt:lpstr>Kamuoyunu Oluşturan Etkenler</vt:lpstr>
      <vt:lpstr>PowerPoint Sunusu</vt:lpstr>
      <vt:lpstr>Kamuoyu Nasıl Belirlenir?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2</dc:title>
  <dc:creator>hatice</dc:creator>
  <cp:lastModifiedBy>Muhammed.Mustafa.Guldur</cp:lastModifiedBy>
  <cp:revision>12</cp:revision>
  <dcterms:created xsi:type="dcterms:W3CDTF">2016-01-18T12:06:40Z</dcterms:created>
  <dcterms:modified xsi:type="dcterms:W3CDTF">2023-02-27T21:38:44Z</dcterms:modified>
</cp:coreProperties>
</file>