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331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7096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863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97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071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017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5479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011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7923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395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037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798C-0C77-4351-9B60-296FB3712AA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B3E2-DD32-48DA-816E-766792E7986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4394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144000" cy="538792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Çığ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Doç.Dr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.Öğret.üyesi Dicle ARAS</a:t>
            </a:r>
            <a:br>
              <a:rPr lang="tr-TR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9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Buzul çığları her zaman olabilir. Ancak hava ısısının değiştiği zamanlarda (genişleme ve büzülme) daha sık görülmektedir.</a:t>
            </a:r>
          </a:p>
        </p:txBody>
      </p:sp>
      <p:pic>
        <p:nvPicPr>
          <p:cNvPr id="153602" name="Picture 2" descr="http://www.dask.org.tr/bilmek_istedikleriniz/daglarda_hava/cig_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3429000"/>
            <a:ext cx="4669098" cy="2952328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0423-D25C-4FBB-8A63-D6C22348420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388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Unutmayın dışbükey kar tabakaları daha kolay çığ oluşturur.</a:t>
            </a:r>
          </a:p>
        </p:txBody>
      </p:sp>
      <p:pic>
        <p:nvPicPr>
          <p:cNvPr id="56322" name="Picture 2" descr="Çığ Düşm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872334"/>
            <a:ext cx="4826584" cy="3076947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3344-05C2-4A6F-9847-61F8B694BAD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9554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Yalnızca derin ve batan karın değil sert ve sert içi boş ve bastıkça ses veren karın da çığa dönüşeceğini unutmayın.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Tırmanışlarınızda genellikle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sırt ve omuz gibi yapıları tercih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edin. Vadi tabanı ve çanak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yapıları kullanmayın.</a:t>
            </a:r>
          </a:p>
        </p:txBody>
      </p:sp>
      <p:pic>
        <p:nvPicPr>
          <p:cNvPr id="155650" name="Picture 2" descr="http://www.dreamstime.com/mountain-ridge-thumb4628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2852936"/>
            <a:ext cx="2481702" cy="3710186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796F-7680-405D-B947-ECD6BE6D1D34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048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Islak bir yağış da karın ağırlaşmasını ve tabakalarının birbirinden ayrılmasını sağlar, dikkat edin.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Kışın hava yağmurlu olduğunda ve ılık ise tırmanmayın!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Tırmandığınız yüzeyin altını biliyor olmanız avantaj sağlar. Altta kaygan bir düzlük mü yoksa kayalık, karın kaymasını engelleyecek bir yapı mı var?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A8A7-A9F8-47A6-A755-BCFEAD45BB49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2486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Büyük çığlar ağaçları kırabilir hatta vadi tabanına 10 m kar biriktirebilir.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Ancak yine de ormanlık arazi çığ için daha güvenlidir.</a:t>
            </a:r>
          </a:p>
        </p:txBody>
      </p:sp>
      <p:pic>
        <p:nvPicPr>
          <p:cNvPr id="156674" name="Picture 2" descr="http://oilersnation.com/uploads/Image/avalan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3789041"/>
            <a:ext cx="3528392" cy="2925985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8754-A1D6-4970-92B0-B029253D9473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598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Korniş ve balkon gibi yapıların altına girmeyin. Bunlar kolayca çığ başlatabilirler.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Tırmanırken yamacı dik çıkmaya gayret edin.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Eğer dik çıkamıyorsanız risk taşıyan bölgeyi geçene dek karda sürünmek ve vücut ağırlığını yaymak çözüm olabilir.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İnişlerde ise kayalık arazileri tercih edin.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E531-3FF4-4349-AD71-AF116990A71F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722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Tırmanış için rüzgârsız, ılık günler yerine güneşli ve buz gibi soğuk günleri tercih edin.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Tur kayağı da çığ tehlikesi yaratabilir, unutmayın!</a:t>
            </a:r>
          </a:p>
        </p:txBody>
      </p:sp>
      <p:pic>
        <p:nvPicPr>
          <p:cNvPr id="159746" name="Picture 2" descr="http://www.turizmaktuel.com/images/news/otel-1(599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1" y="4005065"/>
            <a:ext cx="3667125" cy="2495551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AD06-A6E6-4135-B76B-A54AAF1AE1B3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114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Kışın her yamaç yönünde çığ tehlikesi olmasına rağmen kuzey ve doğu yönleri daha tehlikelidir.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Güneş görmeyen bu yüzlerde kar genellikle batak ve tabakalıdır.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C46F-8583-4C4E-A516-5CEF1D6A93BA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282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Güney ve batı yamaçları ise büyük yağışların ardından çığın ilk görüldüğü yerlerdir.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Sonra ise kalan kar güneşten sertleşir ve daha sağlam bir hâl alır.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Baharda ve yazın ise güney ve doğu yamaçları güneşi erken aldıkları için çığ açısından daha tehlikelidirler.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653-0A72-48F7-8039-D97D3D371659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948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7557" t="30067" r="22241" b="28590"/>
          <a:stretch>
            <a:fillRect/>
          </a:stretch>
        </p:blipFill>
        <p:spPr bwMode="auto">
          <a:xfrm>
            <a:off x="2855640" y="1052736"/>
            <a:ext cx="66671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3DB6-3401-4CFB-A752-A8DBB8BEE22A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8762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Yamaçlarda biriken kar ve buzun bütünlüğünü koruyamayarak düşmesine denir.</a:t>
            </a:r>
          </a:p>
        </p:txBody>
      </p:sp>
      <p:pic>
        <p:nvPicPr>
          <p:cNvPr id="1028" name="Picture 4" descr="http://www.resimsite.com/data/media/36/Avalanche!,_Denali_National_Park,_Al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2762418"/>
            <a:ext cx="5256584" cy="3942438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347D-3906-4D48-9485-1CA9CB27BEAB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718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47707" r="23519" b="21286"/>
          <a:stretch>
            <a:fillRect/>
          </a:stretch>
        </p:blipFill>
        <p:spPr bwMode="auto">
          <a:xfrm>
            <a:off x="2783632" y="1628800"/>
            <a:ext cx="694362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A11A-A3E9-45F1-8BF0-6F5A0727C7F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970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Çığ tehlikesi içeren etaplarda yamacı; teker teker ve ip emniyeti ile geçin.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Mümkünse hep ilk tırmanıcının açtığı izleri takip edin.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70A3-73A3-4C14-9303-3AF9294D09F8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5149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Kar altında kalınırsa sizi koruyacak kalın giysileriniz üzerinizde olsun.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Sizi sıkıştıracak ağır malzemeleri (hedik, kayak vb.) atmaya hazır, tokaları açık halde taşıyın.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3A9-2E0B-4A5F-9013-CE276240B0F3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0895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Malzemeleriniz tam olsun,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Çığ konusunda bilginiz olsun,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Her zaman bir kaçış planınız olsun.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13B-E685-47F9-BFD4-9D158CC621FA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257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Ölümlerin;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%65’ine boğulma,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%25’ine sert cisimlere çarpma ve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%15’ine hipotermi ve şok neden olmaktadır.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A958-0AC0-4CA5-B98F-399635FBFA62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0412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Karda kalma süresine bağlı olarak kurtulanların yüzdeleri;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% 20’si 30 dk ve daha fazla,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% 13’ü 1 saatten daha fazla,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%7 ’si 2 saatten daha fazla,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% 4’ü 3 saatten daha fazla.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75E-8322-4830-8041-2D7ABEF854C9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794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1-2 sn: Kişinin altındaki halı çekilmiştir. Karın hızı 15 km/saat kadardır.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2-5 sn: Kendinizi çığdan kurtarmanız için son fırsattır. Karın hızı 40 km/saat kadardır.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5-10 sn: Kar hızı 70-130 km/saattir. Her nefes alışta kar ve buz insan boğazını tıkar. Bu anda yüzeyde kalabilmek için yüzme hareketi yapılmalıdır.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280-1DD2-433F-A984-87BC437AA40C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47659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10-15 sn: Çığ yavaşlamaya başlar. Bu anda da yüzmeye devam edilmeli, hava boşluğu (bir el ağız ve burunu kapatır, diğer el başın üzerindedir) oluşturulmalıdır.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Çığ durunca: Sertleşen karda hava boşluğu oluşturmak imkansızdır.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A272-3139-458A-B0B9-03C1F1C0F3A1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6537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4. dk: Kişi soludukça oluşan CO</a:t>
            </a:r>
            <a:r>
              <a:rPr lang="tr-TR" sz="3000" baseline="-25000" dirty="0">
                <a:solidFill>
                  <a:srgbClr val="002060"/>
                </a:solidFill>
              </a:rPr>
              <a:t>2</a:t>
            </a:r>
            <a:r>
              <a:rPr lang="tr-TR" sz="3000" dirty="0">
                <a:solidFill>
                  <a:srgbClr val="002060"/>
                </a:solidFill>
              </a:rPr>
              <a:t>’li havayı kullanmaktadır.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15. dk: Kişi şuurunu kaybetmiştir. Ancak halen hayattadır.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25. dk: Kişilerin % 50’si hayatını kaybeder.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7162-1581-44E5-BA42-162EB43C2CD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6727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yaşanırsa ;(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35. dk: Kişilerin % 70’i hayatını kaybeder. Kurtulanlar yeterli hava boşluğu oluşturabilenlerdir.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90. dk: Kişilerin % 80’i ölür.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130. dk: Kişilerin % 95’i ölür. Bu andan sonra kurtulanlar hava boşluklarından yüzeye doğru kanal olanlarıdır.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DC9E-0B48-48BE-8BC8-0FA83269206C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168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Neden Düşer?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Etkili olan dış ve iç etmenler vardır.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İç etmenler; karın kristal yapısı, karın ısısı, tabakaları, ağırlığı, yamaç yönü ve hava sıcaklığındaki değişimler vb.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Dış etmenler; İnsanlar, ses titreşim vb.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F0-217E-4753-AEAD-72E74A269B2F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9096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malzemeleri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63552" y="1484784"/>
            <a:ext cx="293752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3000" dirty="0">
                <a:solidFill>
                  <a:srgbClr val="002060"/>
                </a:solidFill>
              </a:rPr>
              <a:t>Kar küreği</a:t>
            </a:r>
          </a:p>
          <a:p>
            <a:pPr>
              <a:buFont typeface="Wingdings" pitchFamily="2" charset="2"/>
              <a:buChar char="ü"/>
            </a:pPr>
            <a:endParaRPr lang="tr-TR" sz="3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3000" dirty="0">
                <a:solidFill>
                  <a:srgbClr val="002060"/>
                </a:solidFill>
              </a:rPr>
              <a:t>Çığ kaytanı</a:t>
            </a:r>
          </a:p>
          <a:p>
            <a:pPr>
              <a:buFont typeface="Wingdings" pitchFamily="2" charset="2"/>
              <a:buChar char="ü"/>
            </a:pPr>
            <a:endParaRPr lang="tr-TR" sz="3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3000" dirty="0">
                <a:solidFill>
                  <a:srgbClr val="002060"/>
                </a:solidFill>
              </a:rPr>
              <a:t>Çığ sondası</a:t>
            </a:r>
          </a:p>
          <a:p>
            <a:endParaRPr lang="tr-TR" sz="3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3000" dirty="0">
                <a:solidFill>
                  <a:srgbClr val="002060"/>
                </a:solidFill>
              </a:rPr>
              <a:t>Çığ hava yastığı</a:t>
            </a:r>
          </a:p>
          <a:p>
            <a:pPr>
              <a:buFont typeface="Wingdings" pitchFamily="2" charset="2"/>
              <a:buChar char="ü"/>
            </a:pPr>
            <a:endParaRPr lang="tr-TR" sz="3000" dirty="0">
              <a:solidFill>
                <a:srgbClr val="002060"/>
              </a:solidFill>
            </a:endParaRPr>
          </a:p>
          <a:p>
            <a:pPr marL="342900" lvl="1" indent="-342900">
              <a:buFont typeface="Wingdings" pitchFamily="2" charset="2"/>
              <a:buChar char="ü"/>
            </a:pPr>
            <a:r>
              <a:rPr lang="tr-TR" sz="3000" dirty="0">
                <a:solidFill>
                  <a:srgbClr val="002060"/>
                </a:solidFill>
              </a:rPr>
              <a:t>Kask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528048" y="1412777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3000" dirty="0">
                <a:solidFill>
                  <a:srgbClr val="002060"/>
                </a:solidFill>
              </a:rPr>
              <a:t>Çığ işaretçileri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endParaRPr lang="tr-TR" sz="3000" dirty="0">
              <a:solidFill>
                <a:srgbClr val="002060"/>
              </a:solidFill>
            </a:endParaRPr>
          </a:p>
          <a:p>
            <a:pPr marL="273050" indent="-273050" defTabSz="173038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3000" dirty="0">
                <a:solidFill>
                  <a:srgbClr val="002060"/>
                </a:solidFill>
              </a:rPr>
              <a:t>Sinyal alıcı-vericiler</a:t>
            </a:r>
          </a:p>
          <a:p>
            <a:pPr marL="273050" indent="-273050" defTabSz="173038">
              <a:buClr>
                <a:schemeClr val="accent1"/>
              </a:buClr>
              <a:buFont typeface="Wingdings" pitchFamily="2" charset="2"/>
              <a:buChar char="ü"/>
            </a:pPr>
            <a:endParaRPr lang="tr-TR" sz="3000" dirty="0">
              <a:solidFill>
                <a:srgbClr val="002060"/>
              </a:solidFill>
            </a:endParaRPr>
          </a:p>
          <a:p>
            <a:pPr marL="273050" indent="-273050" defTabSz="173038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3000" dirty="0">
                <a:solidFill>
                  <a:srgbClr val="002060"/>
                </a:solidFill>
              </a:rPr>
              <a:t>Pasif yanıtlayıcılar</a:t>
            </a:r>
          </a:p>
          <a:p>
            <a:pPr marL="273050" indent="-273050" defTabSz="173038">
              <a:buClr>
                <a:schemeClr val="accent1"/>
              </a:buClr>
              <a:buFont typeface="Wingdings" pitchFamily="2" charset="2"/>
              <a:buChar char="ü"/>
            </a:pPr>
            <a:endParaRPr lang="tr-TR" sz="3000" dirty="0">
              <a:solidFill>
                <a:srgbClr val="002060"/>
              </a:solidFill>
            </a:endParaRPr>
          </a:p>
          <a:p>
            <a:pPr marL="273050" indent="-273050" defTabSz="173038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3000" dirty="0" err="1">
                <a:solidFill>
                  <a:srgbClr val="002060"/>
                </a:solidFill>
              </a:rPr>
              <a:t>Magnetometre</a:t>
            </a:r>
            <a:endParaRPr lang="tr-TR" sz="3000" dirty="0">
              <a:solidFill>
                <a:srgbClr val="002060"/>
              </a:solidFill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DDE-C137-41DC-8125-EEB3FCA89D8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010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pinist.com.tr/images/prod/410.jpg"/>
          <p:cNvPicPr>
            <a:picLocks noChangeAspect="1" noChangeArrowheads="1"/>
          </p:cNvPicPr>
          <p:nvPr/>
        </p:nvPicPr>
        <p:blipFill>
          <a:blip r:embed="rId2" cstate="print"/>
          <a:srcRect l="8000" t="8972" r="8000" b="10528"/>
          <a:stretch>
            <a:fillRect/>
          </a:stretch>
        </p:blipFill>
        <p:spPr bwMode="auto">
          <a:xfrm>
            <a:off x="2279576" y="836712"/>
            <a:ext cx="1728192" cy="1728192"/>
          </a:xfrm>
          <a:prstGeom prst="rect">
            <a:avLst/>
          </a:prstGeom>
          <a:noFill/>
        </p:spPr>
      </p:pic>
      <p:pic>
        <p:nvPicPr>
          <p:cNvPr id="5" name="Picture 4" descr="http://t2.gstatic.com/images?q=tbn:p0viEVwV2sbCiM:http://img16.imageshack.us/img16/4853/20090317032046snowpulse.jpg&amp;t=1"/>
          <p:cNvPicPr>
            <a:picLocks noChangeAspect="1" noChangeArrowheads="1"/>
          </p:cNvPicPr>
          <p:nvPr/>
        </p:nvPicPr>
        <p:blipFill>
          <a:blip r:embed="rId3" cstate="print"/>
          <a:srcRect t="11937" b="12464"/>
          <a:stretch>
            <a:fillRect/>
          </a:stretch>
        </p:blipFill>
        <p:spPr bwMode="auto">
          <a:xfrm>
            <a:off x="7248128" y="4293096"/>
            <a:ext cx="2755232" cy="1728192"/>
          </a:xfrm>
          <a:prstGeom prst="rect">
            <a:avLst/>
          </a:prstGeom>
          <a:noFill/>
        </p:spPr>
      </p:pic>
      <p:pic>
        <p:nvPicPr>
          <p:cNvPr id="6" name="Picture 6" descr="http://www.alpinist.com.tr/images/prod/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808" y="3861048"/>
            <a:ext cx="2160240" cy="2254164"/>
          </a:xfrm>
          <a:prstGeom prst="rect">
            <a:avLst/>
          </a:prstGeom>
          <a:noFill/>
        </p:spPr>
      </p:pic>
      <p:pic>
        <p:nvPicPr>
          <p:cNvPr id="172034" name="Picture 2" descr="http://www.adrenalinoutdoor.com/images_buyuk/f8/Kong-Karbon-Fiber-cig-Sondasi_7408_1.jpg"/>
          <p:cNvPicPr>
            <a:picLocks noChangeAspect="1" noChangeArrowheads="1"/>
          </p:cNvPicPr>
          <p:nvPr/>
        </p:nvPicPr>
        <p:blipFill>
          <a:blip r:embed="rId5" cstate="print"/>
          <a:srcRect t="11250" b="12251"/>
          <a:stretch>
            <a:fillRect/>
          </a:stretch>
        </p:blipFill>
        <p:spPr bwMode="auto">
          <a:xfrm>
            <a:off x="7680176" y="188641"/>
            <a:ext cx="2808312" cy="2148329"/>
          </a:xfrm>
          <a:prstGeom prst="rect">
            <a:avLst/>
          </a:prstGeom>
          <a:noFill/>
        </p:spPr>
      </p:pic>
      <p:pic>
        <p:nvPicPr>
          <p:cNvPr id="172036" name="Picture 4" descr="Highstar Ka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520" y="4509120"/>
            <a:ext cx="2088232" cy="2088232"/>
          </a:xfrm>
          <a:prstGeom prst="rect">
            <a:avLst/>
          </a:prstGeom>
          <a:noFill/>
        </p:spPr>
      </p:pic>
      <p:pic>
        <p:nvPicPr>
          <p:cNvPr id="172038" name="Picture 6" descr="http://t1.gstatic.com/images?q=tbn:ANd9GcR0wHLQDujr3lb2clQvDCj7pAzxkc_DHIMYujCDGsE_Y-2dtM94v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7849" y="836712"/>
            <a:ext cx="2162175" cy="2114550"/>
          </a:xfrm>
          <a:prstGeom prst="rect">
            <a:avLst/>
          </a:prstGeom>
          <a:noFill/>
        </p:spPr>
      </p:pic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10B6-69C2-41F2-986D-27AA6A10F38E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86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Büyük kar yağışlarından sonra yüksek dağlara ilk iki gün tırmanmayın.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Saatte 10-15 cm kar bırakan ve şiddetli rüzgârlarla kar yağan fırtınalar çığ için tehlike yaratırlar.</a:t>
            </a:r>
          </a:p>
        </p:txBody>
      </p:sp>
      <p:pic>
        <p:nvPicPr>
          <p:cNvPr id="148482" name="Picture 2" descr="http://www.newtonvillebooks.com/blog/wp-content/uploads/2008/12/sno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4371474"/>
            <a:ext cx="3744416" cy="2486526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F3DE-AD0B-4A3C-96C2-CAB7D0CBB568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525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En büyük çığ tehlikesi 28 – 45</a:t>
            </a:r>
            <a:r>
              <a:rPr lang="tr-TR" sz="3000" dirty="0">
                <a:solidFill>
                  <a:srgbClr val="002060"/>
                </a:solidFill>
                <a:cs typeface="Calibri"/>
              </a:rPr>
              <a:t>⁰ arasındaki orta eğimli yamaçlarda olur.</a:t>
            </a:r>
            <a:endParaRPr lang="tr-TR" sz="3000" dirty="0">
              <a:solidFill>
                <a:srgbClr val="002060"/>
              </a:solidFill>
            </a:endParaRPr>
          </a:p>
        </p:txBody>
      </p:sp>
      <p:sp>
        <p:nvSpPr>
          <p:cNvPr id="10" name="9 Serbest Form"/>
          <p:cNvSpPr/>
          <p:nvPr/>
        </p:nvSpPr>
        <p:spPr>
          <a:xfrm>
            <a:off x="3287688" y="3068960"/>
            <a:ext cx="2736304" cy="2304256"/>
          </a:xfrm>
          <a:custGeom>
            <a:avLst/>
            <a:gdLst>
              <a:gd name="connsiteX0" fmla="*/ 0 w 1371600"/>
              <a:gd name="connsiteY0" fmla="*/ 0 h 1158240"/>
              <a:gd name="connsiteX1" fmla="*/ 508000 w 1371600"/>
              <a:gd name="connsiteY1" fmla="*/ 782320 h 1158240"/>
              <a:gd name="connsiteX2" fmla="*/ 1371600 w 1371600"/>
              <a:gd name="connsiteY2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158240">
                <a:moveTo>
                  <a:pt x="0" y="0"/>
                </a:moveTo>
                <a:cubicBezTo>
                  <a:pt x="139700" y="294640"/>
                  <a:pt x="279400" y="589280"/>
                  <a:pt x="508000" y="782320"/>
                </a:cubicBezTo>
                <a:cubicBezTo>
                  <a:pt x="736600" y="975360"/>
                  <a:pt x="1054100" y="1066800"/>
                  <a:pt x="1371600" y="11582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Bağlayıcı"/>
          <p:cNvCxnSpPr/>
          <p:nvPr/>
        </p:nvCxnSpPr>
        <p:spPr>
          <a:xfrm rot="5400000">
            <a:off x="2135560" y="422108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Bağlayıcı"/>
          <p:cNvCxnSpPr>
            <a:endCxn id="10" idx="2"/>
          </p:cNvCxnSpPr>
          <p:nvPr/>
        </p:nvCxnSpPr>
        <p:spPr>
          <a:xfrm>
            <a:off x="3287688" y="5373216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/>
          <p:nvPr/>
        </p:nvCxnSpPr>
        <p:spPr>
          <a:xfrm>
            <a:off x="3287688" y="443711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üz Bağlayıcı"/>
          <p:cNvCxnSpPr/>
          <p:nvPr/>
        </p:nvCxnSpPr>
        <p:spPr>
          <a:xfrm>
            <a:off x="3287688" y="494116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/>
          <p:nvPr/>
        </p:nvCxnSpPr>
        <p:spPr>
          <a:xfrm>
            <a:off x="3863752" y="3861048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>
            <a:off x="4655840" y="4581128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5447928" y="5085184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Metin kutusu"/>
          <p:cNvSpPr txBox="1"/>
          <p:nvPr/>
        </p:nvSpPr>
        <p:spPr>
          <a:xfrm>
            <a:off x="3287689" y="291565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90</a:t>
            </a:r>
            <a:r>
              <a:rPr lang="tr-TR" dirty="0">
                <a:latin typeface="Calibri"/>
                <a:cs typeface="Calibri"/>
              </a:rPr>
              <a:t>⁰</a:t>
            </a:r>
            <a:endParaRPr lang="tr-TR" dirty="0"/>
          </a:p>
        </p:txBody>
      </p:sp>
      <p:sp>
        <p:nvSpPr>
          <p:cNvPr id="34" name="33 Metin kutusu"/>
          <p:cNvSpPr txBox="1"/>
          <p:nvPr/>
        </p:nvSpPr>
        <p:spPr>
          <a:xfrm>
            <a:off x="4079777" y="41490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45</a:t>
            </a:r>
            <a:r>
              <a:rPr lang="tr-TR" dirty="0">
                <a:latin typeface="Calibri"/>
                <a:cs typeface="Calibri"/>
              </a:rPr>
              <a:t>⁰</a:t>
            </a:r>
            <a:endParaRPr lang="tr-TR" dirty="0"/>
          </a:p>
        </p:txBody>
      </p:sp>
      <p:sp>
        <p:nvSpPr>
          <p:cNvPr id="35" name="34 Metin kutusu"/>
          <p:cNvSpPr txBox="1"/>
          <p:nvPr/>
        </p:nvSpPr>
        <p:spPr>
          <a:xfrm>
            <a:off x="4871865" y="465313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28</a:t>
            </a:r>
            <a:r>
              <a:rPr lang="tr-TR" dirty="0">
                <a:latin typeface="Calibri"/>
                <a:cs typeface="Calibri"/>
              </a:rPr>
              <a:t>⁰</a:t>
            </a:r>
            <a:endParaRPr lang="tr-TR" dirty="0"/>
          </a:p>
        </p:txBody>
      </p:sp>
      <p:sp>
        <p:nvSpPr>
          <p:cNvPr id="36" name="35 Metin kutusu"/>
          <p:cNvSpPr txBox="1"/>
          <p:nvPr/>
        </p:nvSpPr>
        <p:spPr>
          <a:xfrm>
            <a:off x="6023992" y="515719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</a:t>
            </a:r>
            <a:r>
              <a:rPr lang="tr-TR" dirty="0">
                <a:latin typeface="Calibri"/>
                <a:cs typeface="Calibri"/>
              </a:rPr>
              <a:t>⁰</a:t>
            </a:r>
            <a:endParaRPr lang="tr-TR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4871864" y="364502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Nadir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528048" y="486916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Nadir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5663952" y="436510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Genellikle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168B-A8E5-4328-AA66-373F8B2DFF4A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20" name="1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910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Ülkemizde daha çok tabaka ve toz kar çığları görülmektedir.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Tabaka kar çığında, farklı ıslaklık ve ağırlıktaki kar tabakalarının birbirini taşımaması söz konusudur.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251B-F63F-4EBB-A22D-36CB137E4878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112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Toz kar çığında ise derin toz kar çığı yamaçta tutunamaz ve kayar.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Buz çığı </a:t>
            </a:r>
            <a:r>
              <a:rPr lang="tr-TR" sz="3000" dirty="0" err="1">
                <a:solidFill>
                  <a:srgbClr val="002060"/>
                </a:solidFill>
              </a:rPr>
              <a:t>Himalayalar</a:t>
            </a:r>
            <a:r>
              <a:rPr lang="tr-TR" sz="3000" dirty="0">
                <a:solidFill>
                  <a:srgbClr val="002060"/>
                </a:solidFill>
              </a:rPr>
              <a:t> gibi yüksek dağlarda görülmektedir.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45B7-0CA2-4C9F-8B4C-8C0C652A220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1857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Buzul çığları yalnızca yeni ve bozulan kar tabakalarından değil buzul örtüsünden de kaynaklanabilir.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Yerçekimi ve kayanın kütlesindeki bozulmalar ciddi buz çığlarına neden olmaktadır.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nedenle </a:t>
            </a:r>
            <a:r>
              <a:rPr lang="tr-TR" sz="3000" dirty="0" err="1">
                <a:solidFill>
                  <a:srgbClr val="002060"/>
                </a:solidFill>
              </a:rPr>
              <a:t>Icefall</a:t>
            </a:r>
            <a:r>
              <a:rPr lang="tr-TR" sz="3000" dirty="0">
                <a:solidFill>
                  <a:srgbClr val="002060"/>
                </a:solidFill>
              </a:rPr>
              <a:t> (buz şelaleleri, kırık buz yapıları) ve serakların aralarına girmeyin.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E442-F538-4FCA-BD23-B6B634E29251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806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Çığ düşmesine sebep olan faktörler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49506" name="Picture 2" descr="http://himalman.files.wordpress.com/2009/03/se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1988840"/>
            <a:ext cx="2670147" cy="4202410"/>
          </a:xfrm>
          <a:prstGeom prst="rect">
            <a:avLst/>
          </a:prstGeom>
          <a:noFill/>
        </p:spPr>
      </p:pic>
      <p:pic>
        <p:nvPicPr>
          <p:cNvPr id="149508" name="Picture 4" descr="http://explorerslog.mobi/uploads/9_1_Navigating_through_the_Khumbu_Icefall_before_daybre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3" y="2420888"/>
            <a:ext cx="4728525" cy="3546394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E929-C64C-465F-A049-B11C187D6A6A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8075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Özel</PresentationFormat>
  <Paragraphs>211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Office Teması</vt:lpstr>
      <vt:lpstr>Çığ  Doç.Dr.Öğret.üyesi Dicle ARAS </vt:lpstr>
      <vt:lpstr>Çığ?</vt:lpstr>
      <vt:lpstr>Çığ Neden Düşer?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Çığ düşmesine sebep olan faktörler</vt:lpstr>
      <vt:lpstr>Slayt 19</vt:lpstr>
      <vt:lpstr>Slayt 20</vt:lpstr>
      <vt:lpstr>Çığ yaşanırsa ;(</vt:lpstr>
      <vt:lpstr>Çığ yaşanırsa ;(</vt:lpstr>
      <vt:lpstr>Çığ yaşanırsa ;(</vt:lpstr>
      <vt:lpstr>Çığ yaşanırsa ;(</vt:lpstr>
      <vt:lpstr>Çığ yaşanırsa ;(</vt:lpstr>
      <vt:lpstr>Çığ yaşanırsa ;(</vt:lpstr>
      <vt:lpstr>Çığ yaşanırsa ;(</vt:lpstr>
      <vt:lpstr>Çığ yaşanırsa ;(</vt:lpstr>
      <vt:lpstr>Çığ yaşanırsa ;(</vt:lpstr>
      <vt:lpstr>Çığ malzemeleri</vt:lpstr>
      <vt:lpstr>Slayt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Çığ</dc:title>
  <dc:creator>dicle aras</dc:creator>
  <cp:lastModifiedBy>User</cp:lastModifiedBy>
  <cp:revision>2</cp:revision>
  <dcterms:created xsi:type="dcterms:W3CDTF">2017-02-02T09:02:09Z</dcterms:created>
  <dcterms:modified xsi:type="dcterms:W3CDTF">2020-05-09T11:23:36Z</dcterms:modified>
</cp:coreProperties>
</file>