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DCF63D7-A132-4AB2-811D-88BD96389742}"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511800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CF63D7-A132-4AB2-811D-88BD96389742}"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13863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CF63D7-A132-4AB2-811D-88BD96389742}"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364772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762000" y="762000"/>
            <a:ext cx="7924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838200" y="2362200"/>
            <a:ext cx="7693025" cy="3724275"/>
          </a:xfrm>
        </p:spPr>
        <p:txBody>
          <a:bodyPr/>
          <a:lstStyle/>
          <a:p>
            <a:endParaRPr lang="tr-TR"/>
          </a:p>
        </p:txBody>
      </p:sp>
      <p:sp>
        <p:nvSpPr>
          <p:cNvPr id="4" name="Veri Yer Tutucusu 3"/>
          <p:cNvSpPr>
            <a:spLocks noGrp="1"/>
          </p:cNvSpPr>
          <p:nvPr>
            <p:ph type="dt" sz="half" idx="10"/>
          </p:nvPr>
        </p:nvSpPr>
        <p:spPr>
          <a:xfrm>
            <a:off x="2438400" y="6248400"/>
            <a:ext cx="2130425" cy="474663"/>
          </a:xfrm>
        </p:spPr>
        <p:txBody>
          <a:bodyPr/>
          <a:lstStyle>
            <a:lvl1pPr>
              <a:defRPr/>
            </a:lvl1pPr>
          </a:lstStyle>
          <a:p>
            <a:endParaRPr lang="tr-TR"/>
          </a:p>
        </p:txBody>
      </p:sp>
      <p:sp>
        <p:nvSpPr>
          <p:cNvPr id="5" name="Altbilgi Yer Tutucusu 4"/>
          <p:cNvSpPr>
            <a:spLocks noGrp="1"/>
          </p:cNvSpPr>
          <p:nvPr>
            <p:ph type="ftr" sz="quarter" idx="11"/>
          </p:nvPr>
        </p:nvSpPr>
        <p:spPr>
          <a:xfrm>
            <a:off x="5791200" y="6248400"/>
            <a:ext cx="2897188" cy="474663"/>
          </a:xfrm>
        </p:spPr>
        <p:txBody>
          <a:bodyPr/>
          <a:lstStyle>
            <a:lvl1pPr>
              <a:defRPr/>
            </a:lvl1pPr>
          </a:lstStyle>
          <a:p>
            <a:r>
              <a:rPr lang="tr-TR"/>
              <a:t>Dr. Semiyha Dolaşır TUNCEL</a:t>
            </a:r>
          </a:p>
        </p:txBody>
      </p:sp>
      <p:sp>
        <p:nvSpPr>
          <p:cNvPr id="6" name="Slayt Numarası Yer Tutucusu 5"/>
          <p:cNvSpPr>
            <a:spLocks noGrp="1"/>
          </p:cNvSpPr>
          <p:nvPr>
            <p:ph type="sldNum" sz="quarter" idx="12"/>
          </p:nvPr>
        </p:nvSpPr>
        <p:spPr>
          <a:xfrm>
            <a:off x="84138" y="6242050"/>
            <a:ext cx="587375" cy="488950"/>
          </a:xfrm>
        </p:spPr>
        <p:txBody>
          <a:bodyPr/>
          <a:lstStyle>
            <a:lvl1pPr>
              <a:defRPr/>
            </a:lvl1pPr>
          </a:lstStyle>
          <a:p>
            <a:fld id="{72901875-2CF0-4F25-94BC-31E102FEBD73}" type="slidenum">
              <a:rPr lang="tr-TR"/>
              <a:pPr/>
              <a:t>‹#›</a:t>
            </a:fld>
            <a:endParaRPr lang="tr-TR"/>
          </a:p>
        </p:txBody>
      </p:sp>
    </p:spTree>
    <p:extLst>
      <p:ext uri="{BB962C8B-B14F-4D97-AF65-F5344CB8AC3E}">
        <p14:creationId xmlns:p14="http://schemas.microsoft.com/office/powerpoint/2010/main" val="3152980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CF63D7-A132-4AB2-811D-88BD96389742}"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20582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DCF63D7-A132-4AB2-811D-88BD96389742}"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348558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DCF63D7-A132-4AB2-811D-88BD96389742}"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2990601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DCF63D7-A132-4AB2-811D-88BD96389742}"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332839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DCF63D7-A132-4AB2-811D-88BD96389742}"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4131550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DCF63D7-A132-4AB2-811D-88BD96389742}"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1627380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DCF63D7-A132-4AB2-811D-88BD96389742}"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2401891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DCF63D7-A132-4AB2-811D-88BD96389742}"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FE9C3F-F615-45A6-9FD4-CC489DBFA876}" type="slidenum">
              <a:rPr lang="tr-TR" smtClean="0"/>
              <a:t>‹#›</a:t>
            </a:fld>
            <a:endParaRPr lang="tr-TR"/>
          </a:p>
        </p:txBody>
      </p:sp>
    </p:spTree>
    <p:extLst>
      <p:ext uri="{BB962C8B-B14F-4D97-AF65-F5344CB8AC3E}">
        <p14:creationId xmlns:p14="http://schemas.microsoft.com/office/powerpoint/2010/main" val="769426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CF63D7-A132-4AB2-811D-88BD96389742}"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FE9C3F-F615-45A6-9FD4-CC489DBFA876}" type="slidenum">
              <a:rPr lang="tr-TR" smtClean="0"/>
              <a:t>‹#›</a:t>
            </a:fld>
            <a:endParaRPr lang="tr-TR"/>
          </a:p>
        </p:txBody>
      </p:sp>
    </p:spTree>
    <p:extLst>
      <p:ext uri="{BB962C8B-B14F-4D97-AF65-F5344CB8AC3E}">
        <p14:creationId xmlns:p14="http://schemas.microsoft.com/office/powerpoint/2010/main" val="1747201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2353042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0C384425-13EC-4A87-B2EE-E8489D736340}" type="slidenum">
              <a:rPr lang="tr-TR"/>
              <a:pPr/>
              <a:t>10</a:t>
            </a:fld>
            <a:endParaRPr lang="tr-TR"/>
          </a:p>
        </p:txBody>
      </p:sp>
      <p:sp>
        <p:nvSpPr>
          <p:cNvPr id="171010" name="AutoShape 2"/>
          <p:cNvSpPr>
            <a:spLocks noGrp="1" noChangeArrowheads="1"/>
          </p:cNvSpPr>
          <p:nvPr>
            <p:ph type="title"/>
          </p:nvPr>
        </p:nvSpPr>
        <p:spPr/>
        <p:txBody>
          <a:bodyPr/>
          <a:lstStyle/>
          <a:p>
            <a:r>
              <a:rPr lang="tr-TR" sz="3200" b="0"/>
              <a:t>Kavramsal Yetenek Kuramı</a:t>
            </a:r>
            <a:r>
              <a:rPr lang="tr-TR" sz="3200"/>
              <a:t/>
            </a:r>
            <a:br>
              <a:rPr lang="tr-TR" sz="3200"/>
            </a:br>
            <a:endParaRPr lang="tr-TR" sz="3200"/>
          </a:p>
        </p:txBody>
      </p:sp>
      <p:sp>
        <p:nvSpPr>
          <p:cNvPr id="171011" name="Rectangle 3"/>
          <p:cNvSpPr>
            <a:spLocks noGrp="1" noChangeArrowheads="1"/>
          </p:cNvSpPr>
          <p:nvPr>
            <p:ph type="body" idx="1"/>
          </p:nvPr>
        </p:nvSpPr>
        <p:spPr/>
        <p:txBody>
          <a:bodyPr/>
          <a:lstStyle/>
          <a:p>
            <a:r>
              <a:rPr lang="tr-TR" sz="2400"/>
              <a:t>Fiedler liderin zeka düzeyinin belirli koşullar altında farklılaşabileceği savını ileri sürdürmüş. Bu koşullar;</a:t>
            </a:r>
          </a:p>
          <a:p>
            <a:r>
              <a:rPr lang="tr-TR" sz="2400"/>
              <a:t>grubu yönetmesi</a:t>
            </a:r>
          </a:p>
          <a:p>
            <a:r>
              <a:rPr lang="tr-TR" sz="2400"/>
              <a:t>grubun desteğini sağlamış olması</a:t>
            </a:r>
          </a:p>
          <a:p>
            <a:r>
              <a:rPr lang="tr-TR" sz="2400"/>
              <a:t>stressiz bir ortamda çalışması</a:t>
            </a:r>
          </a:p>
          <a:p>
            <a:r>
              <a:rPr lang="tr-TR" sz="2400"/>
              <a:t>görevin entelektüel bir çabayı gerektirmesidir.</a:t>
            </a:r>
          </a:p>
          <a:p>
            <a:r>
              <a:rPr lang="tr-TR" sz="2400"/>
              <a:t>Yukarıdaki koşullarda zeki liderler çok daha iyi eylem planları etkili stratejiler geliştirebilirler. </a:t>
            </a:r>
          </a:p>
        </p:txBody>
      </p:sp>
    </p:spTree>
    <p:extLst>
      <p:ext uri="{BB962C8B-B14F-4D97-AF65-F5344CB8AC3E}">
        <p14:creationId xmlns:p14="http://schemas.microsoft.com/office/powerpoint/2010/main" val="196988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ltbilgi Yer Tutucusu 4"/>
          <p:cNvSpPr>
            <a:spLocks noGrp="1"/>
          </p:cNvSpPr>
          <p:nvPr>
            <p:ph type="ftr" sz="quarter" idx="11"/>
          </p:nvPr>
        </p:nvSpPr>
        <p:spPr/>
        <p:txBody>
          <a:bodyPr/>
          <a:lstStyle/>
          <a:p>
            <a:r>
              <a:rPr lang="tr-TR"/>
              <a:t>Dr. Semiyha Dolaşır TUNCEL</a:t>
            </a:r>
          </a:p>
        </p:txBody>
      </p:sp>
      <p:sp>
        <p:nvSpPr>
          <p:cNvPr id="21" name="Slayt Numarası Yer Tutucusu 5"/>
          <p:cNvSpPr>
            <a:spLocks noGrp="1"/>
          </p:cNvSpPr>
          <p:nvPr>
            <p:ph type="sldNum" sz="quarter" idx="12"/>
          </p:nvPr>
        </p:nvSpPr>
        <p:spPr/>
        <p:txBody>
          <a:bodyPr/>
          <a:lstStyle/>
          <a:p>
            <a:fld id="{84B1840A-A412-4EDD-9D87-A6BA89E4539A}" type="slidenum">
              <a:rPr lang="tr-TR"/>
              <a:pPr/>
              <a:t>11</a:t>
            </a:fld>
            <a:endParaRPr lang="tr-TR"/>
          </a:p>
        </p:txBody>
      </p:sp>
      <p:sp>
        <p:nvSpPr>
          <p:cNvPr id="172034" name="AutoShape 2"/>
          <p:cNvSpPr>
            <a:spLocks noGrp="1" noChangeArrowheads="1"/>
          </p:cNvSpPr>
          <p:nvPr>
            <p:ph type="title"/>
          </p:nvPr>
        </p:nvSpPr>
        <p:spPr/>
        <p:txBody>
          <a:bodyPr/>
          <a:lstStyle/>
          <a:p>
            <a:r>
              <a:rPr lang="tr-TR" sz="3200"/>
              <a:t>4. Paul Hersey ve Kenneth Blanchard’ın Koşulsallık Yaklaşımı  </a:t>
            </a:r>
            <a:r>
              <a:rPr lang="tr-TR" sz="3200" b="0"/>
              <a:t/>
            </a:r>
            <a:br>
              <a:rPr lang="tr-TR" sz="3200" b="0"/>
            </a:br>
            <a:endParaRPr lang="tr-TR" sz="3200" b="0"/>
          </a:p>
        </p:txBody>
      </p:sp>
      <p:sp>
        <p:nvSpPr>
          <p:cNvPr id="172035" name="Rectangle 3"/>
          <p:cNvSpPr>
            <a:spLocks noGrp="1" noChangeArrowheads="1"/>
          </p:cNvSpPr>
          <p:nvPr>
            <p:ph type="body" idx="1"/>
          </p:nvPr>
        </p:nvSpPr>
        <p:spPr/>
        <p:txBody>
          <a:bodyPr/>
          <a:lstStyle/>
          <a:p>
            <a:pPr>
              <a:buFont typeface="Wingdings" pitchFamily="2" charset="2"/>
              <a:buNone/>
            </a:pPr>
            <a:r>
              <a:rPr lang="tr-TR" sz="2000"/>
              <a:t>yüksek</a:t>
            </a:r>
          </a:p>
        </p:txBody>
      </p:sp>
      <p:grpSp>
        <p:nvGrpSpPr>
          <p:cNvPr id="172036" name="Group 4"/>
          <p:cNvGrpSpPr>
            <a:grpSpLocks/>
          </p:cNvGrpSpPr>
          <p:nvPr/>
        </p:nvGrpSpPr>
        <p:grpSpPr bwMode="auto">
          <a:xfrm>
            <a:off x="468313" y="2492375"/>
            <a:ext cx="7716837" cy="3860800"/>
            <a:chOff x="801" y="5584"/>
            <a:chExt cx="8100" cy="3600"/>
          </a:xfrm>
        </p:grpSpPr>
        <p:grpSp>
          <p:nvGrpSpPr>
            <p:cNvPr id="172037" name="Group 5"/>
            <p:cNvGrpSpPr>
              <a:grpSpLocks/>
            </p:cNvGrpSpPr>
            <p:nvPr/>
          </p:nvGrpSpPr>
          <p:grpSpPr bwMode="auto">
            <a:xfrm>
              <a:off x="2061" y="5584"/>
              <a:ext cx="6840" cy="3600"/>
              <a:chOff x="2061" y="5584"/>
              <a:chExt cx="6840" cy="3600"/>
            </a:xfrm>
          </p:grpSpPr>
          <p:grpSp>
            <p:nvGrpSpPr>
              <p:cNvPr id="172038" name="Group 6"/>
              <p:cNvGrpSpPr>
                <a:grpSpLocks/>
              </p:cNvGrpSpPr>
              <p:nvPr/>
            </p:nvGrpSpPr>
            <p:grpSpPr bwMode="auto">
              <a:xfrm>
                <a:off x="2061" y="5584"/>
                <a:ext cx="6840" cy="2880"/>
                <a:chOff x="2061" y="6124"/>
                <a:chExt cx="6840" cy="2880"/>
              </a:xfrm>
            </p:grpSpPr>
            <p:sp>
              <p:nvSpPr>
                <p:cNvPr id="172039" name="Text Box 7"/>
                <p:cNvSpPr txBox="1">
                  <a:spLocks noChangeArrowheads="1"/>
                </p:cNvSpPr>
                <p:nvPr/>
              </p:nvSpPr>
              <p:spPr bwMode="auto">
                <a:xfrm>
                  <a:off x="2061" y="6124"/>
                  <a:ext cx="3420" cy="1440"/>
                </a:xfrm>
                <a:prstGeom prst="rect">
                  <a:avLst/>
                </a:prstGeom>
                <a:solidFill>
                  <a:srgbClr val="FFFFFF"/>
                </a:solidFill>
                <a:ln w="9525">
                  <a:solidFill>
                    <a:srgbClr val="000000"/>
                  </a:solidFill>
                  <a:miter lim="800000"/>
                  <a:headEnd/>
                  <a:tailEnd/>
                </a:ln>
              </p:spPr>
              <p:txBody>
                <a:bodyPr/>
                <a:lstStyle/>
                <a:p>
                  <a:r>
                    <a:rPr lang="tr-TR" sz="2000" b="1">
                      <a:latin typeface="Arial" charset="0"/>
                    </a:rPr>
                    <a:t>M4</a:t>
                  </a:r>
                  <a:r>
                    <a:rPr lang="tr-TR" sz="2000">
                      <a:latin typeface="Arial" charset="0"/>
                    </a:rPr>
                    <a:t> Katılan</a:t>
                  </a:r>
                </a:p>
                <a:p>
                  <a:r>
                    <a:rPr lang="tr-TR">
                      <a:latin typeface="Arial" charset="0"/>
                    </a:rPr>
                    <a:t>Kabiliyeti var ve aynı zamanda istekli.  Görevi yöneticisinin istediği gibi yapmak istiyor</a:t>
                  </a:r>
                </a:p>
                <a:p>
                  <a:endParaRPr lang="tr-TR" sz="2000">
                    <a:latin typeface="Arial" charset="0"/>
                  </a:endParaRPr>
                </a:p>
                <a:p>
                  <a:endParaRPr lang="tr-TR" sz="2000">
                    <a:latin typeface="Arial" charset="0"/>
                  </a:endParaRPr>
                </a:p>
                <a:p>
                  <a:r>
                    <a:rPr lang="tr-TR" sz="2000">
                      <a:latin typeface="Arial" charset="0"/>
                    </a:rPr>
                    <a:t>		        </a:t>
                  </a:r>
                  <a:r>
                    <a:rPr lang="tr-TR" sz="2000" b="1">
                      <a:latin typeface="Arial" charset="0"/>
                    </a:rPr>
                    <a:t>M4</a:t>
                  </a:r>
                </a:p>
                <a:p>
                  <a:endParaRPr lang="tr-TR" sz="2000">
                    <a:latin typeface="Arial" charset="0"/>
                  </a:endParaRPr>
                </a:p>
              </p:txBody>
            </p:sp>
            <p:sp>
              <p:nvSpPr>
                <p:cNvPr id="172040" name="Text Box 8"/>
                <p:cNvSpPr txBox="1">
                  <a:spLocks noChangeArrowheads="1"/>
                </p:cNvSpPr>
                <p:nvPr/>
              </p:nvSpPr>
              <p:spPr bwMode="auto">
                <a:xfrm>
                  <a:off x="5481" y="6124"/>
                  <a:ext cx="3420" cy="1440"/>
                </a:xfrm>
                <a:prstGeom prst="rect">
                  <a:avLst/>
                </a:prstGeom>
                <a:solidFill>
                  <a:srgbClr val="FFFFFF"/>
                </a:solidFill>
                <a:ln w="9525">
                  <a:solidFill>
                    <a:srgbClr val="000000"/>
                  </a:solidFill>
                  <a:miter lim="800000"/>
                  <a:headEnd/>
                  <a:tailEnd/>
                </a:ln>
              </p:spPr>
              <p:txBody>
                <a:bodyPr/>
                <a:lstStyle/>
                <a:p>
                  <a:endParaRPr lang="tr-TR" sz="1200">
                    <a:latin typeface="Arial" charset="0"/>
                  </a:endParaRPr>
                </a:p>
                <a:p>
                  <a:r>
                    <a:rPr lang="tr-TR" sz="2000" b="1">
                      <a:latin typeface="Arial" charset="0"/>
                    </a:rPr>
                    <a:t>M2</a:t>
                  </a:r>
                  <a:r>
                    <a:rPr lang="tr-TR" sz="1200">
                      <a:latin typeface="Arial" charset="0"/>
                    </a:rPr>
                    <a:t> </a:t>
                  </a:r>
                  <a:r>
                    <a:rPr lang="tr-TR" sz="2000">
                      <a:latin typeface="Arial" charset="0"/>
                    </a:rPr>
                    <a:t>Satan</a:t>
                  </a:r>
                </a:p>
                <a:p>
                  <a:endParaRPr lang="tr-TR" sz="2000">
                    <a:latin typeface="Arial" charset="0"/>
                  </a:endParaRPr>
                </a:p>
                <a:p>
                  <a:r>
                    <a:rPr lang="tr-TR">
                      <a:latin typeface="Arial" charset="0"/>
                    </a:rPr>
                    <a:t>Kabiliyeti var fakat sorumluluk üstlenmek istemiyor</a:t>
                  </a:r>
                </a:p>
                <a:p>
                  <a:r>
                    <a:rPr lang="tr-TR" sz="2000">
                      <a:latin typeface="Arial" charset="0"/>
                    </a:rPr>
                    <a:t>	</a:t>
                  </a:r>
                </a:p>
              </p:txBody>
            </p:sp>
            <p:sp>
              <p:nvSpPr>
                <p:cNvPr id="172041" name="Text Box 9"/>
                <p:cNvSpPr txBox="1">
                  <a:spLocks noChangeArrowheads="1"/>
                </p:cNvSpPr>
                <p:nvPr/>
              </p:nvSpPr>
              <p:spPr bwMode="auto">
                <a:xfrm>
                  <a:off x="2061" y="7564"/>
                  <a:ext cx="3420" cy="1440"/>
                </a:xfrm>
                <a:prstGeom prst="rect">
                  <a:avLst/>
                </a:prstGeom>
                <a:solidFill>
                  <a:srgbClr val="FFFFFF"/>
                </a:solidFill>
                <a:ln w="9525">
                  <a:solidFill>
                    <a:srgbClr val="000000"/>
                  </a:solidFill>
                  <a:miter lim="800000"/>
                  <a:headEnd/>
                  <a:tailEnd/>
                </a:ln>
              </p:spPr>
              <p:txBody>
                <a:bodyPr/>
                <a:lstStyle/>
                <a:p>
                  <a:endParaRPr lang="tr-TR" sz="1200">
                    <a:latin typeface="Arial" charset="0"/>
                  </a:endParaRPr>
                </a:p>
                <a:p>
                  <a:r>
                    <a:rPr lang="tr-TR" sz="2000" b="1">
                      <a:latin typeface="Arial" charset="0"/>
                    </a:rPr>
                    <a:t>M3</a:t>
                  </a:r>
                  <a:r>
                    <a:rPr lang="tr-TR" sz="2000">
                      <a:latin typeface="Arial" charset="0"/>
                    </a:rPr>
                    <a:t> Devreden :</a:t>
                  </a:r>
                  <a:r>
                    <a:rPr lang="tr-TR">
                      <a:latin typeface="Arial" charset="0"/>
                    </a:rPr>
                    <a:t>Kabiliyeti  yok, fakat sorumluluk üstlenmek istiyor</a:t>
                  </a:r>
                </a:p>
                <a:p>
                  <a:r>
                    <a:rPr lang="tr-TR" sz="2000">
                      <a:latin typeface="Arial" charset="0"/>
                    </a:rPr>
                    <a:t>        </a:t>
                  </a:r>
                </a:p>
              </p:txBody>
            </p:sp>
            <p:sp>
              <p:nvSpPr>
                <p:cNvPr id="172042" name="Text Box 10"/>
                <p:cNvSpPr txBox="1">
                  <a:spLocks noChangeArrowheads="1"/>
                </p:cNvSpPr>
                <p:nvPr/>
              </p:nvSpPr>
              <p:spPr bwMode="auto">
                <a:xfrm>
                  <a:off x="5481" y="7564"/>
                  <a:ext cx="3420" cy="1440"/>
                </a:xfrm>
                <a:prstGeom prst="rect">
                  <a:avLst/>
                </a:prstGeom>
                <a:solidFill>
                  <a:srgbClr val="FFFFFF"/>
                </a:solidFill>
                <a:ln w="9525">
                  <a:solidFill>
                    <a:srgbClr val="000000"/>
                  </a:solidFill>
                  <a:miter lim="800000"/>
                  <a:headEnd/>
                  <a:tailEnd/>
                </a:ln>
              </p:spPr>
              <p:txBody>
                <a:bodyPr/>
                <a:lstStyle/>
                <a:p>
                  <a:endParaRPr lang="tr-TR" sz="1200">
                    <a:latin typeface="Arial" charset="0"/>
                  </a:endParaRPr>
                </a:p>
                <a:p>
                  <a:r>
                    <a:rPr lang="tr-TR" sz="2000" b="1">
                      <a:latin typeface="Arial" charset="0"/>
                    </a:rPr>
                    <a:t>M1</a:t>
                  </a:r>
                  <a:r>
                    <a:rPr lang="tr-TR" sz="1400">
                      <a:latin typeface="Arial" charset="0"/>
                    </a:rPr>
                    <a:t> </a:t>
                  </a:r>
                  <a:r>
                    <a:rPr lang="tr-TR" sz="2000">
                      <a:latin typeface="Arial" charset="0"/>
                    </a:rPr>
                    <a:t>Söyleyen: </a:t>
                  </a:r>
                  <a:r>
                    <a:rPr lang="tr-TR">
                      <a:latin typeface="Arial" charset="0"/>
                    </a:rPr>
                    <a:t>Kabiliyeti yok  ve sorumluluk üstlenmek istemiyor </a:t>
                  </a:r>
                  <a:r>
                    <a:rPr lang="tr-TR" sz="2000">
                      <a:latin typeface="Arial" charset="0"/>
                    </a:rPr>
                    <a:t>		</a:t>
                  </a:r>
                  <a:endParaRPr lang="tr-TR" sz="2000" b="1">
                    <a:latin typeface="Arial" charset="0"/>
                  </a:endParaRPr>
                </a:p>
                <a:p>
                  <a:endParaRPr lang="tr-TR" sz="2000">
                    <a:latin typeface="Arial" charset="0"/>
                  </a:endParaRPr>
                </a:p>
                <a:p>
                  <a:endParaRPr lang="tr-TR" sz="2000">
                    <a:latin typeface="Arial" charset="0"/>
                  </a:endParaRPr>
                </a:p>
                <a:p>
                  <a:endParaRPr lang="tr-TR" sz="2000">
                    <a:latin typeface="Arial" charset="0"/>
                  </a:endParaRPr>
                </a:p>
                <a:p>
                  <a:endParaRPr lang="tr-TR" sz="1200">
                    <a:latin typeface="Arial" charset="0"/>
                  </a:endParaRPr>
                </a:p>
                <a:p>
                  <a:r>
                    <a:rPr lang="tr-TR" sz="1200">
                      <a:latin typeface="Arial" charset="0"/>
                    </a:rPr>
                    <a:t>			        </a:t>
                  </a:r>
                  <a:r>
                    <a:rPr lang="tr-TR" sz="1200" b="1">
                      <a:latin typeface="Arial" charset="0"/>
                    </a:rPr>
                    <a:t>M1</a:t>
                  </a:r>
                </a:p>
              </p:txBody>
            </p:sp>
          </p:grpSp>
          <p:sp>
            <p:nvSpPr>
              <p:cNvPr id="172043" name="Text Box 11"/>
              <p:cNvSpPr txBox="1">
                <a:spLocks noChangeArrowheads="1"/>
              </p:cNvSpPr>
              <p:nvPr/>
            </p:nvSpPr>
            <p:spPr bwMode="auto">
              <a:xfrm>
                <a:off x="2061" y="8464"/>
                <a:ext cx="90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a:latin typeface="Arial" charset="0"/>
                  </a:rPr>
                  <a:t>düşük</a:t>
                </a:r>
                <a:endParaRPr lang="tr-TR" sz="2000">
                  <a:latin typeface="Arial" charset="0"/>
                </a:endParaRPr>
              </a:p>
            </p:txBody>
          </p:sp>
          <p:sp>
            <p:nvSpPr>
              <p:cNvPr id="172044" name="Text Box 12"/>
              <p:cNvSpPr txBox="1">
                <a:spLocks noChangeArrowheads="1"/>
              </p:cNvSpPr>
              <p:nvPr/>
            </p:nvSpPr>
            <p:spPr bwMode="auto">
              <a:xfrm>
                <a:off x="8001" y="8464"/>
                <a:ext cx="90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a:latin typeface="Arial" charset="0"/>
                  </a:rPr>
                  <a:t>yüksek</a:t>
                </a:r>
                <a:endParaRPr lang="tr-TR" sz="2000">
                  <a:latin typeface="Arial" charset="0"/>
                </a:endParaRPr>
              </a:p>
            </p:txBody>
          </p:sp>
          <p:sp>
            <p:nvSpPr>
              <p:cNvPr id="172045" name="Line 13"/>
              <p:cNvSpPr>
                <a:spLocks noChangeShapeType="1"/>
              </p:cNvSpPr>
              <p:nvPr/>
            </p:nvSpPr>
            <p:spPr bwMode="auto">
              <a:xfrm>
                <a:off x="2781" y="8701"/>
                <a:ext cx="54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2046" name="Text Box 14"/>
              <p:cNvSpPr txBox="1">
                <a:spLocks noChangeArrowheads="1"/>
              </p:cNvSpPr>
              <p:nvPr/>
            </p:nvSpPr>
            <p:spPr bwMode="auto">
              <a:xfrm>
                <a:off x="4041" y="8644"/>
                <a:ext cx="32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a:latin typeface="Arial" charset="0"/>
                  </a:rPr>
                  <a:t>Göreve duyulan  ilgi</a:t>
                </a:r>
                <a:endParaRPr lang="tr-TR" sz="2000">
                  <a:latin typeface="Arial" charset="0"/>
                </a:endParaRPr>
              </a:p>
            </p:txBody>
          </p:sp>
        </p:grpSp>
        <p:sp>
          <p:nvSpPr>
            <p:cNvPr id="172047" name="Text Box 15"/>
            <p:cNvSpPr txBox="1">
              <a:spLocks noChangeArrowheads="1"/>
            </p:cNvSpPr>
            <p:nvPr/>
          </p:nvSpPr>
          <p:spPr bwMode="auto">
            <a:xfrm>
              <a:off x="1161" y="8104"/>
              <a:ext cx="90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sz="2000">
                  <a:latin typeface="Arial" charset="0"/>
                </a:rPr>
                <a:t>düşük</a:t>
              </a:r>
            </a:p>
          </p:txBody>
        </p:sp>
        <p:sp>
          <p:nvSpPr>
            <p:cNvPr id="172048" name="Text Box 16"/>
            <p:cNvSpPr txBox="1">
              <a:spLocks noChangeArrowheads="1"/>
            </p:cNvSpPr>
            <p:nvPr/>
          </p:nvSpPr>
          <p:spPr bwMode="auto">
            <a:xfrm>
              <a:off x="1161" y="5584"/>
              <a:ext cx="900"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atin typeface="Arial" charset="0"/>
              </a:endParaRPr>
            </a:p>
          </p:txBody>
        </p:sp>
        <p:sp>
          <p:nvSpPr>
            <p:cNvPr id="172049" name="Line 17"/>
            <p:cNvSpPr>
              <a:spLocks noChangeShapeType="1"/>
            </p:cNvSpPr>
            <p:nvPr/>
          </p:nvSpPr>
          <p:spPr bwMode="auto">
            <a:xfrm flipV="1">
              <a:off x="1701" y="5944"/>
              <a:ext cx="0" cy="21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72050" name="Text Box 18"/>
            <p:cNvSpPr txBox="1">
              <a:spLocks noChangeArrowheads="1"/>
            </p:cNvSpPr>
            <p:nvPr/>
          </p:nvSpPr>
          <p:spPr bwMode="auto">
            <a:xfrm>
              <a:off x="801" y="6664"/>
              <a:ext cx="16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sz="2000">
                  <a:latin typeface="Arial" charset="0"/>
                </a:rPr>
                <a:t>Lidere bağlılık</a:t>
              </a:r>
              <a:endParaRPr lang="tr-TR" sz="2000">
                <a:latin typeface="Arial" charset="0"/>
              </a:endParaRPr>
            </a:p>
          </p:txBody>
        </p:sp>
      </p:grpSp>
    </p:spTree>
    <p:extLst>
      <p:ext uri="{BB962C8B-B14F-4D97-AF65-F5344CB8AC3E}">
        <p14:creationId xmlns:p14="http://schemas.microsoft.com/office/powerpoint/2010/main" val="1787523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888861C-674A-42BD-9673-DB7158C4E545}" type="slidenum">
              <a:rPr lang="tr-TR"/>
              <a:pPr/>
              <a:t>12</a:t>
            </a:fld>
            <a:endParaRPr lang="tr-TR"/>
          </a:p>
        </p:txBody>
      </p:sp>
      <p:sp>
        <p:nvSpPr>
          <p:cNvPr id="173058" name="AutoShape 2"/>
          <p:cNvSpPr>
            <a:spLocks noGrp="1" noChangeArrowheads="1"/>
          </p:cNvSpPr>
          <p:nvPr>
            <p:ph type="title"/>
          </p:nvPr>
        </p:nvSpPr>
        <p:spPr/>
        <p:txBody>
          <a:bodyPr/>
          <a:lstStyle/>
          <a:p>
            <a:r>
              <a:rPr lang="tr-TR"/>
              <a:t>Lider ne yapmalı?</a:t>
            </a:r>
          </a:p>
        </p:txBody>
      </p:sp>
      <p:sp>
        <p:nvSpPr>
          <p:cNvPr id="173059" name="Rectangle 3"/>
          <p:cNvSpPr>
            <a:spLocks noGrp="1" noChangeArrowheads="1"/>
          </p:cNvSpPr>
          <p:nvPr>
            <p:ph type="body" idx="1"/>
          </p:nvPr>
        </p:nvSpPr>
        <p:spPr/>
        <p:txBody>
          <a:bodyPr/>
          <a:lstStyle/>
          <a:p>
            <a:pPr>
              <a:lnSpc>
                <a:spcPct val="90000"/>
              </a:lnSpc>
            </a:pPr>
            <a:r>
              <a:rPr lang="tr-TR" sz="2400"/>
              <a:t>Söyleyen: Bu tür astlarla ilgilenmek için direktif verici liderlik modeli uygundur. Lider rolü ve işi tanımlar ve üyeye ne yapacağını, nasıl yapacağı talimatını verir. </a:t>
            </a:r>
          </a:p>
          <a:p>
            <a:pPr>
              <a:lnSpc>
                <a:spcPct val="90000"/>
              </a:lnSpc>
            </a:pPr>
            <a:r>
              <a:rPr lang="tr-TR" sz="2400"/>
              <a:t>Satan: Bu tür astlara karşı liderin yönlendirici ve destekleyici bir tutum takınması gerekir.</a:t>
            </a:r>
          </a:p>
          <a:p>
            <a:pPr>
              <a:lnSpc>
                <a:spcPct val="90000"/>
              </a:lnSpc>
            </a:pPr>
            <a:r>
              <a:rPr lang="tr-TR" sz="2400"/>
              <a:t>Katılan: Kararlar üyelerle paylaşılır. İşleri kolaylaştırma ve iletişim çok önemlidir. </a:t>
            </a:r>
          </a:p>
          <a:p>
            <a:pPr>
              <a:lnSpc>
                <a:spcPct val="90000"/>
              </a:lnSpc>
            </a:pPr>
            <a:r>
              <a:rPr lang="tr-TR" sz="2400"/>
              <a:t>Devreden: Göreve olan ilgisi ve yöneticiye olan bağlılığı düşük olan kişilere çok az yönlendirme ve çok az destek verilir.  </a:t>
            </a:r>
          </a:p>
          <a:p>
            <a:pPr>
              <a:lnSpc>
                <a:spcPct val="90000"/>
              </a:lnSpc>
            </a:pPr>
            <a:endParaRPr lang="tr-TR" sz="2400"/>
          </a:p>
        </p:txBody>
      </p:sp>
    </p:spTree>
    <p:extLst>
      <p:ext uri="{BB962C8B-B14F-4D97-AF65-F5344CB8AC3E}">
        <p14:creationId xmlns:p14="http://schemas.microsoft.com/office/powerpoint/2010/main" val="2523308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447A933-3B28-46C0-9C64-781FE2B72BAB}" type="slidenum">
              <a:rPr lang="tr-TR"/>
              <a:pPr/>
              <a:t>13</a:t>
            </a:fld>
            <a:endParaRPr lang="tr-TR"/>
          </a:p>
        </p:txBody>
      </p:sp>
      <p:sp>
        <p:nvSpPr>
          <p:cNvPr id="174082" name="AutoShape 2"/>
          <p:cNvSpPr>
            <a:spLocks noGrp="1" noChangeArrowheads="1"/>
          </p:cNvSpPr>
          <p:nvPr>
            <p:ph type="title"/>
          </p:nvPr>
        </p:nvSpPr>
        <p:spPr/>
        <p:txBody>
          <a:bodyPr/>
          <a:lstStyle/>
          <a:p>
            <a:r>
              <a:rPr lang="tr-TR" b="0"/>
              <a:t>4.Yol-Amaç Kuramı (Robert House</a:t>
            </a:r>
          </a:p>
        </p:txBody>
      </p:sp>
      <p:sp>
        <p:nvSpPr>
          <p:cNvPr id="174083" name="Rectangle 3"/>
          <p:cNvSpPr>
            <a:spLocks noGrp="1" noChangeArrowheads="1"/>
          </p:cNvSpPr>
          <p:nvPr>
            <p:ph type="body" idx="1"/>
          </p:nvPr>
        </p:nvSpPr>
        <p:spPr/>
        <p:txBody>
          <a:bodyPr/>
          <a:lstStyle/>
          <a:p>
            <a:pPr>
              <a:buFont typeface="Wingdings" pitchFamily="2" charset="2"/>
              <a:buNone/>
            </a:pPr>
            <a:endParaRPr lang="tr-TR" sz="2400"/>
          </a:p>
          <a:p>
            <a:r>
              <a:rPr lang="tr-TR" sz="2400"/>
              <a:t>Bu yaklaşımda liderin astları amaçlarına ulaştırması önemlidir. Astlar, liderin ortaya koyduğu amacı yakın zamanda veya gelecekte gerçekleştireceğine inanırlarsa benimserler. Lider astlara amaca ulaşmak için yol göstermeli astların önünü açmalıdır. Liderin başlıca fonksiyonu üyelerin beklentilerini yükseltmek, beklentilerine ulaşabilmeleri için uygun araçlar sağlamaktır. </a:t>
            </a:r>
          </a:p>
        </p:txBody>
      </p:sp>
    </p:spTree>
    <p:extLst>
      <p:ext uri="{BB962C8B-B14F-4D97-AF65-F5344CB8AC3E}">
        <p14:creationId xmlns:p14="http://schemas.microsoft.com/office/powerpoint/2010/main" val="2220961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9001E58-CB14-497D-9C6B-55E233ED118A}" type="slidenum">
              <a:rPr lang="tr-TR"/>
              <a:pPr/>
              <a:t>14</a:t>
            </a:fld>
            <a:endParaRPr lang="tr-TR"/>
          </a:p>
        </p:txBody>
      </p:sp>
      <p:sp>
        <p:nvSpPr>
          <p:cNvPr id="175106" name="AutoShape 2"/>
          <p:cNvSpPr>
            <a:spLocks noGrp="1" noChangeArrowheads="1"/>
          </p:cNvSpPr>
          <p:nvPr>
            <p:ph type="title"/>
          </p:nvPr>
        </p:nvSpPr>
        <p:spPr/>
        <p:txBody>
          <a:bodyPr/>
          <a:lstStyle/>
          <a:p>
            <a:r>
              <a:rPr lang="tr-TR" sz="3200"/>
              <a:t>Lider üyeleri veya astlarını isteklendirme işlevini aşağıdaki şekillerde gerçekleştirebilir:</a:t>
            </a:r>
          </a:p>
        </p:txBody>
      </p:sp>
      <p:sp>
        <p:nvSpPr>
          <p:cNvPr id="175107" name="Rectangle 3"/>
          <p:cNvSpPr>
            <a:spLocks noGrp="1" noChangeArrowheads="1"/>
          </p:cNvSpPr>
          <p:nvPr>
            <p:ph type="body" idx="1"/>
          </p:nvPr>
        </p:nvSpPr>
        <p:spPr/>
        <p:txBody>
          <a:bodyPr/>
          <a:lstStyle/>
          <a:p>
            <a:pPr>
              <a:lnSpc>
                <a:spcPct val="90000"/>
              </a:lnSpc>
              <a:buFont typeface="Wingdings" pitchFamily="2" charset="2"/>
              <a:buNone/>
            </a:pPr>
            <a:endParaRPr lang="tr-TR"/>
          </a:p>
          <a:p>
            <a:pPr>
              <a:lnSpc>
                <a:spcPct val="90000"/>
              </a:lnSpc>
            </a:pPr>
            <a:r>
              <a:rPr lang="tr-TR"/>
              <a:t>Amaca ulaşan personelin kazançlarını artırma</a:t>
            </a:r>
          </a:p>
          <a:p>
            <a:pPr>
              <a:lnSpc>
                <a:spcPct val="90000"/>
              </a:lnSpc>
            </a:pPr>
            <a:r>
              <a:rPr lang="tr-TR"/>
              <a:t>Kazanca giden yolları açıklığa kavuşturma</a:t>
            </a:r>
          </a:p>
          <a:p>
            <a:pPr>
              <a:lnSpc>
                <a:spcPct val="90000"/>
              </a:lnSpc>
            </a:pPr>
            <a:r>
              <a:rPr lang="tr-TR"/>
              <a:t>Amaca ulaşılmasını engelleyen pürüzleri, aksaklıkları ortadan kaldırma,</a:t>
            </a:r>
          </a:p>
          <a:p>
            <a:pPr>
              <a:lnSpc>
                <a:spcPct val="90000"/>
              </a:lnSpc>
            </a:pPr>
            <a:r>
              <a:rPr lang="tr-TR"/>
              <a:t>Astların tatminini artıracak fırsatlar yaratma ve bu fırsatları artırma,</a:t>
            </a:r>
          </a:p>
          <a:p>
            <a:pPr>
              <a:lnSpc>
                <a:spcPct val="90000"/>
              </a:lnSpc>
              <a:buFont typeface="Wingdings" pitchFamily="2" charset="2"/>
              <a:buNone/>
            </a:pPr>
            <a:endParaRPr lang="tr-TR"/>
          </a:p>
        </p:txBody>
      </p:sp>
    </p:spTree>
    <p:extLst>
      <p:ext uri="{BB962C8B-B14F-4D97-AF65-F5344CB8AC3E}">
        <p14:creationId xmlns:p14="http://schemas.microsoft.com/office/powerpoint/2010/main" val="3142343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Altbilgi Yer Tutucusu 4"/>
          <p:cNvSpPr>
            <a:spLocks noGrp="1"/>
          </p:cNvSpPr>
          <p:nvPr>
            <p:ph type="ftr" sz="quarter" idx="11"/>
          </p:nvPr>
        </p:nvSpPr>
        <p:spPr/>
        <p:txBody>
          <a:bodyPr/>
          <a:lstStyle/>
          <a:p>
            <a:r>
              <a:rPr lang="tr-TR"/>
              <a:t>Dr. Semiyha Dolaşır TUNCEL</a:t>
            </a:r>
          </a:p>
        </p:txBody>
      </p:sp>
      <p:sp>
        <p:nvSpPr>
          <p:cNvPr id="37" name="Slayt Numarası Yer Tutucusu 5"/>
          <p:cNvSpPr>
            <a:spLocks noGrp="1"/>
          </p:cNvSpPr>
          <p:nvPr>
            <p:ph type="sldNum" sz="quarter" idx="12"/>
          </p:nvPr>
        </p:nvSpPr>
        <p:spPr/>
        <p:txBody>
          <a:bodyPr/>
          <a:lstStyle/>
          <a:p>
            <a:fld id="{AB93C84F-6A07-452A-9186-353774369E45}" type="slidenum">
              <a:rPr lang="tr-TR"/>
              <a:pPr/>
              <a:t>15</a:t>
            </a:fld>
            <a:endParaRPr lang="tr-TR"/>
          </a:p>
        </p:txBody>
      </p:sp>
      <p:sp>
        <p:nvSpPr>
          <p:cNvPr id="176130" name="AutoShape 2"/>
          <p:cNvSpPr>
            <a:spLocks noGrp="1" noChangeArrowheads="1"/>
          </p:cNvSpPr>
          <p:nvPr>
            <p:ph type="title"/>
          </p:nvPr>
        </p:nvSpPr>
        <p:spPr>
          <a:xfrm>
            <a:off x="1189038" y="793750"/>
            <a:ext cx="7353300" cy="360363"/>
          </a:xfrm>
        </p:spPr>
        <p:txBody>
          <a:bodyPr/>
          <a:lstStyle/>
          <a:p>
            <a:r>
              <a:rPr lang="tr-TR" sz="3200"/>
              <a:t>Liderlik kuramlarının karşılaştırılması</a:t>
            </a:r>
          </a:p>
        </p:txBody>
      </p:sp>
      <p:graphicFrame>
        <p:nvGraphicFramePr>
          <p:cNvPr id="176131" name="Group 3"/>
          <p:cNvGraphicFramePr>
            <a:graphicFrameLocks noGrp="1"/>
          </p:cNvGraphicFramePr>
          <p:nvPr>
            <p:ph type="tbl" idx="1"/>
          </p:nvPr>
        </p:nvGraphicFramePr>
        <p:xfrm>
          <a:off x="0" y="549275"/>
          <a:ext cx="9144000" cy="7017068"/>
        </p:xfrm>
        <a:graphic>
          <a:graphicData uri="http://schemas.openxmlformats.org/drawingml/2006/table">
            <a:tbl>
              <a:tblPr/>
              <a:tblGrid>
                <a:gridCol w="2160588"/>
                <a:gridCol w="2341562"/>
                <a:gridCol w="2503488"/>
                <a:gridCol w="2138362"/>
              </a:tblGrid>
              <a:tr h="7921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Karşılaştırma ölçütleri</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Fiedler'in</a:t>
                      </a:r>
                      <a:endParaRPr kumimoji="0" lang="tr-TR"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Yaklaşımı</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House'un</a:t>
                      </a:r>
                      <a:endParaRPr kumimoji="0" lang="tr-TR"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Yaklaşımı</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Hersey &amp; Blanchard'ın Yaklaşımı</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2712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İlgi</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DE" sz="2000" b="0" i="0" u="none" strike="noStrike" cap="none" normalizeH="0" baseline="0" smtClean="0">
                          <a:ln>
                            <a:noFill/>
                          </a:ln>
                          <a:solidFill>
                            <a:schemeClr val="tx1"/>
                          </a:solidFill>
                          <a:effectLst/>
                          <a:latin typeface="Verdana" pitchFamily="34" charset="0"/>
                          <a:cs typeface="Times New Roman" pitchFamily="18" charset="0"/>
                        </a:rPr>
                        <a:t>Duruma gore kontrol</a:t>
                      </a:r>
                      <a:endParaRPr kumimoji="0" lang="de-DE"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DE" sz="2000" b="0" i="0" u="none" strike="noStrike" cap="none" normalizeH="0" baseline="0" smtClean="0">
                          <a:ln>
                            <a:noFill/>
                          </a:ln>
                          <a:solidFill>
                            <a:schemeClr val="tx1"/>
                          </a:solidFill>
                          <a:effectLst/>
                          <a:latin typeface="Verdana" pitchFamily="34" charset="0"/>
                          <a:cs typeface="Times New Roman" pitchFamily="18" charset="0"/>
                        </a:rPr>
                        <a:t>Duruma gore nitelik  ve özellikler</a:t>
                      </a:r>
                      <a:endParaRPr kumimoji="0" lang="de-DE"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DE" sz="2000" b="0" i="0" u="none" strike="noStrike" cap="none" normalizeH="0" baseline="0" smtClean="0">
                          <a:ln>
                            <a:noFill/>
                          </a:ln>
                          <a:solidFill>
                            <a:schemeClr val="tx1"/>
                          </a:solidFill>
                          <a:effectLst/>
                          <a:latin typeface="Verdana" pitchFamily="34" charset="0"/>
                          <a:cs typeface="Times New Roman" pitchFamily="18" charset="0"/>
                        </a:rPr>
                        <a:t>Duruma gore nitelik  ve </a:t>
                      </a:r>
                      <a:r>
                        <a:rPr kumimoji="0" lang="de-DE" sz="2000" b="0" i="0" u="none" strike="noStrike" cap="none" normalizeH="0" baseline="0" smtClean="0">
                          <a:ln>
                            <a:noFill/>
                          </a:ln>
                          <a:solidFill>
                            <a:schemeClr val="bg1"/>
                          </a:solidFill>
                          <a:effectLst/>
                          <a:latin typeface="Verdana" pitchFamily="34" charset="0"/>
                          <a:cs typeface="Times New Roman" pitchFamily="18" charset="0"/>
                        </a:rPr>
                        <a:t>özell</a:t>
                      </a:r>
                      <a:r>
                        <a:rPr kumimoji="0" lang="de-DE" sz="2000" b="0" i="0" u="none" strike="noStrike" cap="none" normalizeH="0" baseline="0" smtClean="0">
                          <a:ln>
                            <a:noFill/>
                          </a:ln>
                          <a:solidFill>
                            <a:schemeClr val="tx1"/>
                          </a:solidFill>
                          <a:effectLst/>
                          <a:latin typeface="Verdana" pitchFamily="34" charset="0"/>
                          <a:cs typeface="Times New Roman" pitchFamily="18" charset="0"/>
                        </a:rPr>
                        <a:t>ikler</a:t>
                      </a:r>
                      <a:endParaRPr kumimoji="0" lang="de-DE"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652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Odaklaşma</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Görevin yapısı </a:t>
                      </a:r>
                      <a:endParaRPr kumimoji="0" lang="tr-TR"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Güç ve yetki, Lider üye ilişkileri</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Astların özellikleri</a:t>
                      </a:r>
                      <a:endParaRPr kumimoji="0" lang="tr-TR"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 Görevin niteliği</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İzleyicilerin hazır olması</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446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Liderlik tarzı</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Görev yönelimli İlişki yönelimli</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Dikte edici</a:t>
                      </a:r>
                      <a:endParaRPr kumimoji="0" lang="tr-TR"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Destekleyici Katılımcı Başarı yönelimli</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Söyleyen, </a:t>
                      </a:r>
                      <a:endParaRPr kumimoji="0" lang="tr-TR"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Satan </a:t>
                      </a:r>
                      <a:endParaRPr kumimoji="0" lang="tr-TR" sz="2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Katılım sağlayan Yetki göçeren</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34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Yönetsel Sonuçlar</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Etkin lider Duruma uygun tarzın benimsenmesi</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Etkin lider duruma uygun tarzı benimseyen liderdir</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Verdana" pitchFamily="34" charset="0"/>
                          <a:cs typeface="Times New Roman" pitchFamily="18" charset="0"/>
                        </a:rPr>
                        <a:t>Etkin lider duruma uygun tarzı benimseyen liderdir</a:t>
                      </a:r>
                      <a:endParaRPr kumimoji="0" lang="tr-TR"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4161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FCE7347-C929-4D80-9DC7-9BF2D85D2FC7}" type="slidenum">
              <a:rPr lang="tr-TR"/>
              <a:pPr/>
              <a:t>2</a:t>
            </a:fld>
            <a:endParaRPr lang="tr-TR"/>
          </a:p>
        </p:txBody>
      </p:sp>
      <p:sp>
        <p:nvSpPr>
          <p:cNvPr id="153602" name="AutoShape 2"/>
          <p:cNvSpPr>
            <a:spLocks noGrp="1" noChangeArrowheads="1"/>
          </p:cNvSpPr>
          <p:nvPr>
            <p:ph type="title"/>
          </p:nvPr>
        </p:nvSpPr>
        <p:spPr/>
        <p:txBody>
          <a:bodyPr/>
          <a:lstStyle/>
          <a:p>
            <a:r>
              <a:rPr lang="tr-TR" b="0"/>
              <a:t>Liderlik Yaklaşımları</a:t>
            </a:r>
          </a:p>
        </p:txBody>
      </p:sp>
      <p:sp>
        <p:nvSpPr>
          <p:cNvPr id="153603" name="Rectangle 3"/>
          <p:cNvSpPr>
            <a:spLocks noGrp="1" noChangeArrowheads="1"/>
          </p:cNvSpPr>
          <p:nvPr>
            <p:ph type="body" idx="1"/>
          </p:nvPr>
        </p:nvSpPr>
        <p:spPr/>
        <p:txBody>
          <a:bodyPr/>
          <a:lstStyle/>
          <a:p>
            <a:pPr>
              <a:buFont typeface="Wingdings" pitchFamily="2" charset="2"/>
              <a:buNone/>
            </a:pPr>
            <a:r>
              <a:rPr lang="tr-TR"/>
              <a:t>1. ÖZELLİK YAKLAŞIMLARI</a:t>
            </a:r>
          </a:p>
          <a:p>
            <a:pPr>
              <a:buFont typeface="Wingdings" pitchFamily="2" charset="2"/>
              <a:buNone/>
            </a:pPr>
            <a:r>
              <a:rPr lang="tr-TR"/>
              <a:t>2.DAVRANIŞSAL YAKLAŞIMLAR</a:t>
            </a:r>
          </a:p>
          <a:p>
            <a:pPr>
              <a:buFont typeface="Wingdings" pitchFamily="2" charset="2"/>
              <a:buNone/>
            </a:pPr>
            <a:r>
              <a:rPr lang="tr-TR"/>
              <a:t>	- OHIO STATE ARAŞTIRMALARI</a:t>
            </a:r>
          </a:p>
          <a:p>
            <a:pPr>
              <a:buFont typeface="Wingdings" pitchFamily="2" charset="2"/>
              <a:buNone/>
            </a:pPr>
            <a:r>
              <a:rPr lang="tr-TR"/>
              <a:t>	- MİCHIGAN ARAŞTIRMALARI</a:t>
            </a:r>
          </a:p>
          <a:p>
            <a:pPr>
              <a:buFont typeface="Wingdings" pitchFamily="2" charset="2"/>
              <a:buNone/>
            </a:pPr>
            <a:r>
              <a:rPr lang="tr-TR"/>
              <a:t>3. DURUMSAL YAKLAŞIMLAR</a:t>
            </a:r>
          </a:p>
          <a:p>
            <a:endParaRPr lang="tr-TR"/>
          </a:p>
        </p:txBody>
      </p:sp>
    </p:spTree>
    <p:extLst>
      <p:ext uri="{BB962C8B-B14F-4D97-AF65-F5344CB8AC3E}">
        <p14:creationId xmlns:p14="http://schemas.microsoft.com/office/powerpoint/2010/main" val="2507497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D55A1B5-3A92-4346-B594-8BD17B54A120}" type="slidenum">
              <a:rPr lang="tr-TR"/>
              <a:pPr/>
              <a:t>3</a:t>
            </a:fld>
            <a:endParaRPr lang="tr-TR"/>
          </a:p>
        </p:txBody>
      </p:sp>
      <p:sp>
        <p:nvSpPr>
          <p:cNvPr id="163842" name="AutoShape 2"/>
          <p:cNvSpPr>
            <a:spLocks noGrp="1" noChangeArrowheads="1"/>
          </p:cNvSpPr>
          <p:nvPr>
            <p:ph type="title"/>
          </p:nvPr>
        </p:nvSpPr>
        <p:spPr/>
        <p:txBody>
          <a:bodyPr/>
          <a:lstStyle/>
          <a:p>
            <a:r>
              <a:rPr lang="tr-TR" sz="3200" b="0"/>
              <a:t>Durumsal Yaklaşımlar </a:t>
            </a:r>
            <a:r>
              <a:rPr lang="tr-TR" sz="3200"/>
              <a:t/>
            </a:r>
            <a:br>
              <a:rPr lang="tr-TR" sz="3200"/>
            </a:br>
            <a:endParaRPr lang="tr-TR" sz="3200"/>
          </a:p>
        </p:txBody>
      </p:sp>
      <p:sp>
        <p:nvSpPr>
          <p:cNvPr id="163843" name="Rectangle 3"/>
          <p:cNvSpPr>
            <a:spLocks noGrp="1" noChangeArrowheads="1"/>
          </p:cNvSpPr>
          <p:nvPr>
            <p:ph type="body" idx="1"/>
          </p:nvPr>
        </p:nvSpPr>
        <p:spPr/>
        <p:txBody>
          <a:bodyPr/>
          <a:lstStyle/>
          <a:p>
            <a:pPr marL="533400" indent="-533400"/>
            <a:r>
              <a:rPr lang="tr-TR"/>
              <a:t>Durumsal liderlik kuramları liderin ortaya çıkmasını sağlayan çevresel faktörleri ön plana çıkarmıştır. Durumsal faktörler bir kişinin belirli bir durumda veya çevrede lider; başka bir çevre veya durumda ise izleyici olabileceğini konu edinir. Durumsal yaklaşıma göre kişinin lider olmasını sağlayan çevresel faktörlerdir. </a:t>
            </a:r>
          </a:p>
        </p:txBody>
      </p:sp>
    </p:spTree>
    <p:extLst>
      <p:ext uri="{BB962C8B-B14F-4D97-AF65-F5344CB8AC3E}">
        <p14:creationId xmlns:p14="http://schemas.microsoft.com/office/powerpoint/2010/main" val="2163346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D791C0A-D3EF-4BFF-B865-7C6D63361F4A}" type="slidenum">
              <a:rPr lang="tr-TR"/>
              <a:pPr/>
              <a:t>4</a:t>
            </a:fld>
            <a:endParaRPr lang="tr-TR"/>
          </a:p>
        </p:txBody>
      </p:sp>
      <p:sp>
        <p:nvSpPr>
          <p:cNvPr id="164866" name="AutoShape 2"/>
          <p:cNvSpPr>
            <a:spLocks noGrp="1" noChangeArrowheads="1"/>
          </p:cNvSpPr>
          <p:nvPr>
            <p:ph type="title"/>
          </p:nvPr>
        </p:nvSpPr>
        <p:spPr/>
        <p:txBody>
          <a:bodyPr/>
          <a:lstStyle/>
          <a:p>
            <a:r>
              <a:rPr lang="tr-TR" sz="3200" b="0"/>
              <a:t>Fiedler’in Kuramı</a:t>
            </a:r>
            <a:r>
              <a:rPr lang="tr-TR" sz="3200"/>
              <a:t/>
            </a:r>
            <a:br>
              <a:rPr lang="tr-TR" sz="3200"/>
            </a:br>
            <a:endParaRPr lang="tr-TR" sz="3200"/>
          </a:p>
        </p:txBody>
      </p:sp>
      <p:sp>
        <p:nvSpPr>
          <p:cNvPr id="164867" name="Rectangle 3"/>
          <p:cNvSpPr>
            <a:spLocks noGrp="1" noChangeArrowheads="1"/>
          </p:cNvSpPr>
          <p:nvPr>
            <p:ph type="body" idx="1"/>
          </p:nvPr>
        </p:nvSpPr>
        <p:spPr/>
        <p:txBody>
          <a:bodyPr/>
          <a:lstStyle/>
          <a:p>
            <a:r>
              <a:rPr lang="tr-TR" sz="2400"/>
              <a:t>Liderin kişilik özellikleri ve içinde bulunulan durumu, hem de tüm bunların liderin etkililiğini nasıl etkilediği belirlemeye çalışmıştır. Böylece liderliğe ilişkin iki önemli soruya cevap aranmıştır. </a:t>
            </a:r>
          </a:p>
          <a:p>
            <a:r>
              <a:rPr lang="tr-TR" sz="2400"/>
              <a:t>niçin belirli bir durumda benzer, hatta hemen hemen aynı özelliklere sahip liderlerden biri etkiliyken; diğeri etkili olamamaktadır?</a:t>
            </a:r>
          </a:p>
          <a:p>
            <a:r>
              <a:rPr lang="tr-TR" sz="2400"/>
              <a:t>niçin belirli bir durumda etkili olan lider, bir başka durumda etkili olamamaktadır?</a:t>
            </a:r>
          </a:p>
        </p:txBody>
      </p:sp>
    </p:spTree>
    <p:extLst>
      <p:ext uri="{BB962C8B-B14F-4D97-AF65-F5344CB8AC3E}">
        <p14:creationId xmlns:p14="http://schemas.microsoft.com/office/powerpoint/2010/main" val="1014850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3944AFE-A6F7-41AA-82E6-96AC45A6DC7E}" type="slidenum">
              <a:rPr lang="tr-TR"/>
              <a:pPr/>
              <a:t>5</a:t>
            </a:fld>
            <a:endParaRPr lang="tr-TR"/>
          </a:p>
        </p:txBody>
      </p:sp>
      <p:sp>
        <p:nvSpPr>
          <p:cNvPr id="165890" name="AutoShape 2"/>
          <p:cNvSpPr>
            <a:spLocks noGrp="1" noChangeArrowheads="1"/>
          </p:cNvSpPr>
          <p:nvPr>
            <p:ph type="title"/>
          </p:nvPr>
        </p:nvSpPr>
        <p:spPr/>
        <p:txBody>
          <a:bodyPr/>
          <a:lstStyle/>
          <a:p>
            <a:r>
              <a:rPr lang="tr-TR" sz="3200" b="0"/>
              <a:t>Liderlik Biçimi</a:t>
            </a:r>
            <a:r>
              <a:rPr lang="tr-TR" sz="3200"/>
              <a:t/>
            </a:r>
            <a:br>
              <a:rPr lang="tr-TR" sz="3200"/>
            </a:br>
            <a:endParaRPr lang="tr-TR" sz="3200"/>
          </a:p>
        </p:txBody>
      </p:sp>
      <p:sp>
        <p:nvSpPr>
          <p:cNvPr id="165891" name="Rectangle 3"/>
          <p:cNvSpPr>
            <a:spLocks noGrp="1" noChangeArrowheads="1"/>
          </p:cNvSpPr>
          <p:nvPr>
            <p:ph type="body" idx="1"/>
          </p:nvPr>
        </p:nvSpPr>
        <p:spPr/>
        <p:txBody>
          <a:bodyPr/>
          <a:lstStyle/>
          <a:p>
            <a:r>
              <a:rPr lang="tr-TR" sz="2400"/>
              <a:t>Fiedler, </a:t>
            </a:r>
            <a:r>
              <a:rPr lang="tr-TR" sz="2400" b="1"/>
              <a:t>iş ve ilişki</a:t>
            </a:r>
            <a:r>
              <a:rPr lang="tr-TR" sz="2400"/>
              <a:t> merkezle olmak üzere iki türlü liderlik biçimi belirlemiştir. Fiedler liderlik biçiminin süreklilik arz ettiğini belirterek, liderlik biçiminin kolaylıkla değiştirilemeyeceğini söylemiştir. </a:t>
            </a:r>
            <a:r>
              <a:rPr lang="tr-TR" sz="2400" b="1"/>
              <a:t>Göreve (iş) yönelik</a:t>
            </a:r>
            <a:r>
              <a:rPr lang="tr-TR" sz="2400"/>
              <a:t>  liderlik davranışı gösteren yöneticiler kişisel ilişkiler ve sorunlarla pek fazla ilgilenmezler. İ</a:t>
            </a:r>
            <a:r>
              <a:rPr lang="tr-TR" sz="2400" b="1"/>
              <a:t>lişkilere yönelik</a:t>
            </a:r>
            <a:r>
              <a:rPr lang="tr-TR" sz="2400"/>
              <a:t> yöneticiler için kişisel kalite ve grup iklimi verimlilikten daha önemlidir. </a:t>
            </a:r>
          </a:p>
        </p:txBody>
      </p:sp>
    </p:spTree>
    <p:extLst>
      <p:ext uri="{BB962C8B-B14F-4D97-AF65-F5344CB8AC3E}">
        <p14:creationId xmlns:p14="http://schemas.microsoft.com/office/powerpoint/2010/main" val="662665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C250F52-E01A-42B4-968E-976E2096DFFF}" type="slidenum">
              <a:rPr lang="tr-TR"/>
              <a:pPr/>
              <a:t>6</a:t>
            </a:fld>
            <a:endParaRPr lang="tr-TR"/>
          </a:p>
        </p:txBody>
      </p:sp>
      <p:sp>
        <p:nvSpPr>
          <p:cNvPr id="166914" name="AutoShape 2"/>
          <p:cNvSpPr>
            <a:spLocks noGrp="1" noChangeArrowheads="1"/>
          </p:cNvSpPr>
          <p:nvPr>
            <p:ph type="title"/>
          </p:nvPr>
        </p:nvSpPr>
        <p:spPr/>
        <p:txBody>
          <a:bodyPr/>
          <a:lstStyle/>
          <a:p>
            <a:r>
              <a:rPr lang="tr-TR" sz="3200" b="0"/>
              <a:t>Durumsal Faktörler</a:t>
            </a:r>
            <a:br>
              <a:rPr lang="tr-TR" sz="3200" b="0"/>
            </a:br>
            <a:endParaRPr lang="tr-TR" sz="3200" b="0"/>
          </a:p>
        </p:txBody>
      </p:sp>
      <p:sp>
        <p:nvSpPr>
          <p:cNvPr id="166915" name="Rectangle 3"/>
          <p:cNvSpPr>
            <a:spLocks noGrp="1" noChangeArrowheads="1"/>
          </p:cNvSpPr>
          <p:nvPr>
            <p:ph type="body" idx="1"/>
          </p:nvPr>
        </p:nvSpPr>
        <p:spPr/>
        <p:txBody>
          <a:bodyPr/>
          <a:lstStyle/>
          <a:p>
            <a:r>
              <a:rPr lang="tr-TR" b="1"/>
              <a:t>	</a:t>
            </a:r>
            <a:r>
              <a:rPr lang="tr-TR"/>
              <a:t>Başarıyı etkileyen durumsal değişkenler ise üç grup altında incelenmektedir:</a:t>
            </a:r>
          </a:p>
          <a:p>
            <a:pPr>
              <a:buFont typeface="Wingdings" pitchFamily="2" charset="2"/>
              <a:buNone/>
            </a:pPr>
            <a:r>
              <a:rPr lang="tr-TR"/>
              <a:t>(1) grup atmosferi (lider-izleyen ilişkisi),</a:t>
            </a:r>
          </a:p>
          <a:p>
            <a:pPr>
              <a:buFont typeface="Wingdings" pitchFamily="2" charset="2"/>
              <a:buNone/>
            </a:pPr>
            <a:r>
              <a:rPr lang="tr-TR"/>
              <a:t>(2) görevin niteliği </a:t>
            </a:r>
          </a:p>
          <a:p>
            <a:pPr>
              <a:buFont typeface="Wingdings" pitchFamily="2" charset="2"/>
              <a:buNone/>
            </a:pPr>
            <a:r>
              <a:rPr lang="tr-TR"/>
              <a:t>(3) liderin sahip olduğu yetkiler (makam gücü).</a:t>
            </a:r>
            <a:endParaRPr lang="tr-TR" b="1"/>
          </a:p>
          <a:p>
            <a:endParaRPr lang="tr-TR"/>
          </a:p>
        </p:txBody>
      </p:sp>
    </p:spTree>
    <p:extLst>
      <p:ext uri="{BB962C8B-B14F-4D97-AF65-F5344CB8AC3E}">
        <p14:creationId xmlns:p14="http://schemas.microsoft.com/office/powerpoint/2010/main" val="2485031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16F94EC-6CDB-48EE-8D42-67E3716B57CF}" type="slidenum">
              <a:rPr lang="tr-TR"/>
              <a:pPr/>
              <a:t>7</a:t>
            </a:fld>
            <a:endParaRPr lang="tr-TR"/>
          </a:p>
        </p:txBody>
      </p:sp>
      <p:sp>
        <p:nvSpPr>
          <p:cNvPr id="167938" name="AutoShape 2"/>
          <p:cNvSpPr>
            <a:spLocks noGrp="1" noChangeArrowheads="1"/>
          </p:cNvSpPr>
          <p:nvPr>
            <p:ph type="title"/>
          </p:nvPr>
        </p:nvSpPr>
        <p:spPr/>
        <p:txBody>
          <a:bodyPr/>
          <a:lstStyle/>
          <a:p>
            <a:r>
              <a:rPr lang="tr-TR"/>
              <a:t>Grup Atmosferi</a:t>
            </a:r>
          </a:p>
        </p:txBody>
      </p:sp>
      <p:sp>
        <p:nvSpPr>
          <p:cNvPr id="167939" name="Rectangle 3"/>
          <p:cNvSpPr>
            <a:spLocks noGrp="1" noChangeArrowheads="1"/>
          </p:cNvSpPr>
          <p:nvPr>
            <p:ph type="body" idx="1"/>
          </p:nvPr>
        </p:nvSpPr>
        <p:spPr/>
        <p:txBody>
          <a:bodyPr/>
          <a:lstStyle/>
          <a:p>
            <a:pPr marL="533400" indent="-533400"/>
            <a:r>
              <a:rPr lang="tr-TR"/>
              <a:t>Grup atmosferi liderin grup tarafından kabul edilmesidir. Lideri kabul eden ve ona sadık olan üyeler kendilerini görevlerine vererek işlerini en iyi bir şekilde gerçekleştirmeye çalışırlar.  Liderle üyeler birbiriyle iyi geçinirlerse bölünme ve çatışmalar azalır. </a:t>
            </a:r>
          </a:p>
        </p:txBody>
      </p:sp>
    </p:spTree>
    <p:extLst>
      <p:ext uri="{BB962C8B-B14F-4D97-AF65-F5344CB8AC3E}">
        <p14:creationId xmlns:p14="http://schemas.microsoft.com/office/powerpoint/2010/main" val="1276937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1EDE36A-76A1-48FA-BEDA-9CEAA560C5BE}" type="slidenum">
              <a:rPr lang="tr-TR"/>
              <a:pPr/>
              <a:t>8</a:t>
            </a:fld>
            <a:endParaRPr lang="tr-TR"/>
          </a:p>
        </p:txBody>
      </p:sp>
      <p:sp>
        <p:nvSpPr>
          <p:cNvPr id="168962" name="AutoShape 2"/>
          <p:cNvSpPr>
            <a:spLocks noGrp="1" noChangeArrowheads="1"/>
          </p:cNvSpPr>
          <p:nvPr>
            <p:ph type="title"/>
          </p:nvPr>
        </p:nvSpPr>
        <p:spPr/>
        <p:txBody>
          <a:bodyPr/>
          <a:lstStyle/>
          <a:p>
            <a:r>
              <a:rPr lang="tr-TR"/>
              <a:t>Görevin niteliği</a:t>
            </a:r>
          </a:p>
        </p:txBody>
      </p:sp>
      <p:sp>
        <p:nvSpPr>
          <p:cNvPr id="168963" name="Rectangle 3"/>
          <p:cNvSpPr>
            <a:spLocks noGrp="1" noChangeArrowheads="1"/>
          </p:cNvSpPr>
          <p:nvPr>
            <p:ph type="body" idx="1"/>
          </p:nvPr>
        </p:nvSpPr>
        <p:spPr/>
        <p:txBody>
          <a:bodyPr/>
          <a:lstStyle/>
          <a:p>
            <a:pPr marL="533400" indent="-533400">
              <a:lnSpc>
                <a:spcPct val="80000"/>
              </a:lnSpc>
            </a:pPr>
            <a:r>
              <a:rPr lang="tr-TR" sz="2400"/>
              <a:t>Görevin içeriğine göre bir iş, rutin nitelikte veya karmaşık niteliktedir. Basitlik veya karmaşıklık görevin yapılanma derecesini gösterir. Basit işler açık bir biçimde kolaylıkla tanımlanabilen hedeflere sahiptir. Diğer taraftan karmaşık işlerin prosedürleri ayrıntılı ve değişkendir. Lider bu işlerin nasıl yapılacağını ve yapılması gerektiğini tam olarak bilmeyebilir. Bu işler için somut hedef ve amaçlar belirlemek zordur. Belirli bir amacın gerçekleştirilmesi için birden fazla yol ve yöntem var olabilir. Görevin başarılması sadece ‘rakamsal’ bir olay değildir. Kalite veya nitelik çok farklı olabilir.</a:t>
            </a:r>
          </a:p>
        </p:txBody>
      </p:sp>
    </p:spTree>
    <p:extLst>
      <p:ext uri="{BB962C8B-B14F-4D97-AF65-F5344CB8AC3E}">
        <p14:creationId xmlns:p14="http://schemas.microsoft.com/office/powerpoint/2010/main" val="3873180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57B7E04-7925-46AD-A7F4-A721D1536C13}" type="slidenum">
              <a:rPr lang="tr-TR"/>
              <a:pPr/>
              <a:t>9</a:t>
            </a:fld>
            <a:endParaRPr lang="tr-TR"/>
          </a:p>
        </p:txBody>
      </p:sp>
      <p:sp>
        <p:nvSpPr>
          <p:cNvPr id="169986" name="AutoShape 2"/>
          <p:cNvSpPr>
            <a:spLocks noGrp="1" noChangeArrowheads="1"/>
          </p:cNvSpPr>
          <p:nvPr>
            <p:ph type="title"/>
          </p:nvPr>
        </p:nvSpPr>
        <p:spPr/>
        <p:txBody>
          <a:bodyPr/>
          <a:lstStyle/>
          <a:p>
            <a:r>
              <a:rPr lang="tr-TR"/>
              <a:t>Pozisyonun Gücü</a:t>
            </a:r>
          </a:p>
        </p:txBody>
      </p:sp>
      <p:sp>
        <p:nvSpPr>
          <p:cNvPr id="169987" name="Rectangle 3"/>
          <p:cNvSpPr>
            <a:spLocks noGrp="1" noChangeArrowheads="1"/>
          </p:cNvSpPr>
          <p:nvPr>
            <p:ph type="body" idx="1"/>
          </p:nvPr>
        </p:nvSpPr>
        <p:spPr/>
        <p:txBody>
          <a:bodyPr/>
          <a:lstStyle/>
          <a:p>
            <a:r>
              <a:rPr lang="tr-TR"/>
              <a:t>Pozisyonun gücü, lidere verilen yetkinin şeklini tanımlar. Bu yetki müdür veya genel müdür olarak atanmak suretiyle veriler ‘resmi bir yetki’ midir? Yoksa liderin kendisini üyelere sevdirerek elde ettiği informal bir güç müdür? Veya liderin kendi alanında çok bilgili ve yetenekli olmasıyla elde ettiği bir güç müdür? </a:t>
            </a:r>
          </a:p>
        </p:txBody>
      </p:sp>
    </p:spTree>
    <p:extLst>
      <p:ext uri="{BB962C8B-B14F-4D97-AF65-F5344CB8AC3E}">
        <p14:creationId xmlns:p14="http://schemas.microsoft.com/office/powerpoint/2010/main" val="291141308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829</Words>
  <Application>Microsoft Office PowerPoint</Application>
  <PresentationFormat>Ekran Gösterisi (4:3)</PresentationFormat>
  <Paragraphs>132</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BEDEN EĞİTİMİNDE YÖNETİM VE ORGANİZASYON</vt:lpstr>
      <vt:lpstr>Liderlik Yaklaşımları</vt:lpstr>
      <vt:lpstr>Durumsal Yaklaşımlar  </vt:lpstr>
      <vt:lpstr>Fiedler’in Kuramı </vt:lpstr>
      <vt:lpstr>Liderlik Biçimi </vt:lpstr>
      <vt:lpstr>Durumsal Faktörler </vt:lpstr>
      <vt:lpstr>Grup Atmosferi</vt:lpstr>
      <vt:lpstr>Görevin niteliği</vt:lpstr>
      <vt:lpstr>Pozisyonun Gücü</vt:lpstr>
      <vt:lpstr>Kavramsal Yetenek Kuramı </vt:lpstr>
      <vt:lpstr>4. Paul Hersey ve Kenneth Blanchard’ın Koşulsallık Yaklaşımı   </vt:lpstr>
      <vt:lpstr>Lider ne yapmalı?</vt:lpstr>
      <vt:lpstr>4.Yol-Amaç Kuramı (Robert House</vt:lpstr>
      <vt:lpstr>Lider üyeleri veya astlarını isteklendirme işlevini aşağıdaki şekillerde gerçekleştirebilir:</vt:lpstr>
      <vt:lpstr>Liderlik kuramlarının karşılaştırılması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Öğretmenlik</cp:lastModifiedBy>
  <cp:revision>1</cp:revision>
  <dcterms:created xsi:type="dcterms:W3CDTF">2017-11-30T11:58:27Z</dcterms:created>
  <dcterms:modified xsi:type="dcterms:W3CDTF">2017-11-30T11:58:47Z</dcterms:modified>
</cp:coreProperties>
</file>