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2" r:id="rId16"/>
    <p:sldId id="273" r:id="rId17"/>
    <p:sldId id="290" r:id="rId18"/>
    <p:sldId id="275" r:id="rId19"/>
    <p:sldId id="292" r:id="rId20"/>
    <p:sldId id="291" r:id="rId21"/>
    <p:sldId id="277" r:id="rId22"/>
    <p:sldId id="278" r:id="rId23"/>
    <p:sldId id="281" r:id="rId24"/>
    <p:sldId id="282" r:id="rId25"/>
    <p:sldId id="283" r:id="rId26"/>
    <p:sldId id="285" r:id="rId27"/>
    <p:sldId id="286" r:id="rId28"/>
    <p:sldId id="287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332" autoAdjust="0"/>
  </p:normalViewPr>
  <p:slideViewPr>
    <p:cSldViewPr>
      <p:cViewPr varScale="1">
        <p:scale>
          <a:sx n="88" d="100"/>
          <a:sy n="88" d="100"/>
        </p:scale>
        <p:origin x="130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83296C1-78CE-4FDD-A5EE-C0D6EB580C9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FB9DD1-D3B1-4F86-9F41-37329FC21A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ANSWERING THE TELEPHONE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err="1" smtClean="0">
                <a:latin typeface="Comic Sans MS" panose="030F0702030302020204" pitchFamily="66" charset="0"/>
              </a:rPr>
              <a:t>Practice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2259735"/>
              </p:ext>
            </p:extLst>
          </p:nvPr>
        </p:nvGraphicFramePr>
        <p:xfrm>
          <a:off x="500034" y="1428736"/>
          <a:ext cx="811532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Offering to Take a Message from a Telephone Caller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Arayana Not Bırakmasını Önerme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He's not in; would you like to call back?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Burda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değil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;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yeniden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aramak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ister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She is not available. Can I take a message?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Müsait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değil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 Not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She is away from her desk. Can I take a message?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Masasında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yok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 Not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May I take a message? (formal)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Not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Could I take a message?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Not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Shall I have someone to call you?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Sizi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kimse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arasın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71901283"/>
              </p:ext>
            </p:extLst>
          </p:nvPr>
        </p:nvGraphicFramePr>
        <p:xfrm>
          <a:off x="500034" y="1428736"/>
          <a:ext cx="8115328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Offering Help to a Telephone Caller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Arayana Yardım Önerme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Is there anyone else who could help you?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Size yardımcı olabilecek başka birisi var mı 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 would be happy to try to answer your question.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Sorunuza yanıt vermeye çalışmaktan mutluluk duyarım.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Would you care to talk to her secretary?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Onun sekreteriyle konuşmak 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ister misiniz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Could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I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help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you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Size yardımcı olabilir miyim?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0458556"/>
              </p:ext>
            </p:extLst>
          </p:nvPr>
        </p:nvGraphicFramePr>
        <p:xfrm>
          <a:off x="500034" y="1214422"/>
          <a:ext cx="811532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Bringing a Telephone Call to an End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itchFamily="66" charset="0"/>
                        </a:rPr>
                        <a:t>Telefon Konuşmasını Bitirme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I have to get back to work before the boss sees me.</a:t>
                      </a:r>
                      <a:endParaRPr lang="tr-TR" sz="15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smtClean="0">
                          <a:latin typeface="Comic Sans MS" pitchFamily="66" charset="0"/>
                        </a:rPr>
                        <a:t>Patron beni görmeden işe dönmem lazım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I have to get back to my work. l will call again later.</a:t>
                      </a:r>
                      <a:endParaRPr lang="tr-TR" sz="15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smtClean="0">
                          <a:latin typeface="Comic Sans MS" pitchFamily="66" charset="0"/>
                        </a:rPr>
                        <a:t>İşime dönmem lazım.Daha sonra yine ararım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There's someone on the other line. I must say good-bye now.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Diğer hatta birisi var. Şimdi veda etmem lazım.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I really have to go now.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Şimdi gerçekten gitmek zorundayım.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I'll have to take your number and call you back.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Numaranızı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alıp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sizi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yeniden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aramam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gerekecek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Can I call you back? Something has come up.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Sizi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sonra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arayabilir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?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işim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500" dirty="0" err="1" smtClean="0">
                          <a:latin typeface="Comic Sans MS" panose="030F0702030302020204" pitchFamily="66" charset="0"/>
                        </a:rPr>
                        <a:t>çıktı</a:t>
                      </a:r>
                      <a:r>
                        <a:rPr lang="en-US" sz="15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5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Can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we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continue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this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later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?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other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line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is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ringing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Buna sonra devam edebilir miyiz.? Öbür hattım çalıyor.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doorbell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is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ringing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. I'II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call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you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500" dirty="0" err="1" smtClean="0">
                          <a:latin typeface="Comic Sans MS" panose="030F0702030302020204" pitchFamily="66" charset="0"/>
                        </a:rPr>
                        <a:t>back</a:t>
                      </a:r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500" dirty="0" smtClean="0">
                          <a:latin typeface="Comic Sans MS" panose="030F0702030302020204" pitchFamily="66" charset="0"/>
                        </a:rPr>
                        <a:t>Kapı zili çalıyor. Sizi sonra ararım.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2399241"/>
              </p:ext>
            </p:extLst>
          </p:nvPr>
        </p:nvGraphicFramePr>
        <p:xfrm>
          <a:off x="500034" y="1428736"/>
          <a:ext cx="8115328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Requesting a Telephone Number from Directory Assistance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 Servisinden bir Numara İşleme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I'd like the number of Dr. Pat Smith on Main Street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Main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Street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'deki Dr. Pat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Smith'in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numarasını rica edecektim.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 need the number of Dr. Pat Smith on Main Street 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Main Street '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deki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Dr. Pat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Smith’in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numarasını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istiyorum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Can you give me the number of Dr. Pat Smith on Main Street 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Main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Street'deki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Dr. Pat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Smith'in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numarasını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verebilir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What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is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area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code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for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Los Angeles?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Los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Angeles’ın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bölge kodu nedir?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I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need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area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code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for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Los Angeles.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Los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Angeles’ın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bölge kodunu istiyorum.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979047"/>
              </p:ext>
            </p:extLst>
          </p:nvPr>
        </p:nvGraphicFramePr>
        <p:xfrm>
          <a:off x="500034" y="1428736"/>
          <a:ext cx="811532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Requests from a Telephone Operator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 Operatöründen İstekler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I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can't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get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through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to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this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number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Would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you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dial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it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for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me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Bu numaraya bağlanamıyorum. O numarayı benim için çevirir misiniz?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Could you help me place a call 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Telefon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etmeme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yardımcı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olabilir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I'd like to make a collect call.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Ödemeli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görüşme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yapmak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istiyorum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I'd like this billed to my home number.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Bunun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faturasının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ev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numarama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gelmesini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istiyorum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I'd like to place a person-to-person call.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İhbarlı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konuşma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yapmak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istiyorum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Can you put me through to Chicago?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Beni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Sikago'ya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bağlayabilirmisiniz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Could you dial it for me, please?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Numarayı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benim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için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çevirirmisiniz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2"/>
          </p:nvPr>
        </p:nvSpPr>
        <p:spPr>
          <a:xfrm>
            <a:off x="438969" y="1125136"/>
            <a:ext cx="3657600" cy="55442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b="1" dirty="0" smtClean="0">
                <a:latin typeface="Comic Sans MS" panose="030F0702030302020204" pitchFamily="66" charset="0"/>
              </a:rPr>
              <a:t>Ali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Hello</a:t>
            </a:r>
            <a:r>
              <a:rPr lang="tr-TR" sz="1400" dirty="0">
                <a:latin typeface="Comic Sans MS" panose="030F0702030302020204" pitchFamily="66" charset="0"/>
              </a:rPr>
              <a:t>, </a:t>
            </a:r>
            <a:r>
              <a:rPr lang="tr-TR" sz="1400" dirty="0" err="1">
                <a:latin typeface="Comic Sans MS" panose="030F0702030302020204" pitchFamily="66" charset="0"/>
              </a:rPr>
              <a:t>this</a:t>
            </a:r>
            <a:r>
              <a:rPr lang="tr-TR" sz="1400" dirty="0">
                <a:latin typeface="Comic Sans MS" panose="030F0702030302020204" pitchFamily="66" charset="0"/>
              </a:rPr>
              <a:t> is Ali </a:t>
            </a:r>
            <a:r>
              <a:rPr lang="tr-TR" sz="1400" dirty="0" err="1">
                <a:latin typeface="Comic Sans MS" panose="030F0702030302020204" pitchFamily="66" charset="0"/>
              </a:rPr>
              <a:t>from</a:t>
            </a:r>
            <a:r>
              <a:rPr lang="tr-TR" sz="1400" dirty="0">
                <a:latin typeface="Comic Sans MS" panose="030F0702030302020204" pitchFamily="66" charset="0"/>
              </a:rPr>
              <a:t> İzmir.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Alo, İzmir’den arıyorum ben Ali.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Yes</a:t>
            </a:r>
            <a:r>
              <a:rPr lang="tr-TR" sz="1400" dirty="0">
                <a:latin typeface="Comic Sans MS" panose="030F0702030302020204" pitchFamily="66" charset="0"/>
              </a:rPr>
              <a:t>, how </a:t>
            </a:r>
            <a:r>
              <a:rPr lang="tr-TR" sz="1400" dirty="0" err="1">
                <a:latin typeface="Comic Sans MS" panose="030F0702030302020204" pitchFamily="66" charset="0"/>
              </a:rPr>
              <a:t>could</a:t>
            </a:r>
            <a:r>
              <a:rPr lang="tr-TR" sz="1400" dirty="0">
                <a:latin typeface="Comic Sans MS" panose="030F0702030302020204" pitchFamily="66" charset="0"/>
              </a:rPr>
              <a:t> I </a:t>
            </a:r>
            <a:r>
              <a:rPr lang="tr-TR" sz="1400" dirty="0" err="1">
                <a:latin typeface="Comic Sans MS" panose="030F0702030302020204" pitchFamily="66" charset="0"/>
              </a:rPr>
              <a:t>help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Evet, size nasıl yardımcı olabilirim?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Ali</a:t>
            </a:r>
            <a:r>
              <a:rPr lang="tr-TR" sz="1400" b="1" dirty="0">
                <a:latin typeface="Comic Sans MS" panose="030F0702030302020204" pitchFamily="66" charset="0"/>
              </a:rPr>
              <a:t>:</a:t>
            </a:r>
            <a:r>
              <a:rPr lang="tr-TR" sz="1400" dirty="0">
                <a:latin typeface="Comic Sans MS" panose="030F0702030302020204" pitchFamily="66" charset="0"/>
              </a:rPr>
              <a:t> May I </a:t>
            </a:r>
            <a:r>
              <a:rPr lang="tr-TR" sz="1400" dirty="0" err="1">
                <a:latin typeface="Comic Sans MS" panose="030F0702030302020204" pitchFamily="66" charset="0"/>
              </a:rPr>
              <a:t>speak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to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Mr</a:t>
            </a:r>
            <a:r>
              <a:rPr lang="tr-TR" sz="1400" dirty="0">
                <a:latin typeface="Comic Sans MS" panose="030F0702030302020204" pitchFamily="66" charset="0"/>
              </a:rPr>
              <a:t>. </a:t>
            </a:r>
            <a:r>
              <a:rPr lang="tr-TR" sz="1400" dirty="0" err="1">
                <a:latin typeface="Comic Sans MS" panose="030F0702030302020204" pitchFamily="66" charset="0"/>
              </a:rPr>
              <a:t>David</a:t>
            </a:r>
            <a:r>
              <a:rPr lang="tr-TR" sz="1400" dirty="0">
                <a:latin typeface="Comic Sans MS" panose="030F0702030302020204" pitchFamily="66" charset="0"/>
              </a:rPr>
              <a:t>, </a:t>
            </a:r>
            <a:r>
              <a:rPr lang="tr-TR" sz="1400" dirty="0" err="1">
                <a:latin typeface="Comic Sans MS" panose="030F0702030302020204" pitchFamily="66" charset="0"/>
              </a:rPr>
              <a:t>please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 err="1">
                <a:latin typeface="Comic Sans MS" panose="030F0702030302020204" pitchFamily="66" charset="0"/>
              </a:rPr>
              <a:t>Mr</a:t>
            </a:r>
            <a:r>
              <a:rPr lang="tr-TR" sz="1400" dirty="0">
                <a:latin typeface="Comic Sans MS" panose="030F0702030302020204" pitchFamily="66" charset="0"/>
              </a:rPr>
              <a:t>. </a:t>
            </a:r>
            <a:r>
              <a:rPr lang="tr-TR" sz="1400" dirty="0" err="1">
                <a:latin typeface="Comic Sans MS" panose="030F0702030302020204" pitchFamily="66" charset="0"/>
              </a:rPr>
              <a:t>David</a:t>
            </a:r>
            <a:r>
              <a:rPr lang="tr-TR" sz="1400" dirty="0">
                <a:latin typeface="Comic Sans MS" panose="030F0702030302020204" pitchFamily="66" charset="0"/>
              </a:rPr>
              <a:t> ile görüşebilir miyim lütfen?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Could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wait</a:t>
            </a:r>
            <a:r>
              <a:rPr lang="tr-TR" sz="1400" dirty="0">
                <a:latin typeface="Comic Sans MS" panose="030F0702030302020204" pitchFamily="66" charset="0"/>
              </a:rPr>
              <a:t> a </a:t>
            </a:r>
            <a:r>
              <a:rPr lang="tr-TR" sz="1400" dirty="0" err="1">
                <a:latin typeface="Comic Sans MS" panose="030F0702030302020204" pitchFamily="66" charset="0"/>
              </a:rPr>
              <a:t>minute</a:t>
            </a:r>
            <a:r>
              <a:rPr lang="tr-TR" sz="1400" dirty="0">
                <a:latin typeface="Comic Sans MS" panose="030F0702030302020204" pitchFamily="66" charset="0"/>
              </a:rPr>
              <a:t>, </a:t>
            </a:r>
            <a:r>
              <a:rPr lang="tr-TR" sz="1400" dirty="0" err="1">
                <a:latin typeface="Comic Sans MS" panose="030F0702030302020204" pitchFamily="66" charset="0"/>
              </a:rPr>
              <a:t>please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Bir dakika bekleyebilir misiniz, lütfen?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Ali</a:t>
            </a:r>
            <a:r>
              <a:rPr lang="tr-TR" sz="1400" b="1" dirty="0">
                <a:latin typeface="Comic Sans MS" panose="030F0702030302020204" pitchFamily="66" charset="0"/>
              </a:rPr>
              <a:t>:</a:t>
            </a: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dirty="0" err="1">
                <a:latin typeface="Comic Sans MS" panose="030F0702030302020204" pitchFamily="66" charset="0"/>
              </a:rPr>
              <a:t>Yes</a:t>
            </a:r>
            <a:r>
              <a:rPr lang="tr-TR" sz="1400" dirty="0">
                <a:latin typeface="Comic Sans MS" panose="030F0702030302020204" pitchFamily="66" charset="0"/>
              </a:rPr>
              <a:t>, of </a:t>
            </a:r>
            <a:r>
              <a:rPr lang="tr-TR" sz="1400" dirty="0" err="1">
                <a:latin typeface="Comic Sans MS" panose="030F0702030302020204" pitchFamily="66" charset="0"/>
              </a:rPr>
              <a:t>course</a:t>
            </a:r>
            <a:r>
              <a:rPr lang="tr-TR" sz="1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Evet, elbette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Please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hold</a:t>
            </a:r>
            <a:r>
              <a:rPr lang="tr-TR" sz="1400" dirty="0">
                <a:latin typeface="Comic Sans MS" panose="030F0702030302020204" pitchFamily="66" charset="0"/>
              </a:rPr>
              <a:t> on. I </a:t>
            </a:r>
            <a:r>
              <a:rPr lang="tr-TR" sz="1400" dirty="0" err="1">
                <a:latin typeface="Comic Sans MS" panose="030F0702030302020204" pitchFamily="66" charset="0"/>
              </a:rPr>
              <a:t>will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get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through</a:t>
            </a:r>
            <a:r>
              <a:rPr lang="tr-TR" sz="1400" dirty="0">
                <a:latin typeface="Comic Sans MS" panose="030F0702030302020204" pitchFamily="66" charset="0"/>
              </a:rPr>
              <a:t> his.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Hatta kalınız. Bağlıyorum.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4"/>
          </p:nvPr>
        </p:nvSpPr>
        <p:spPr>
          <a:xfrm>
            <a:off x="4353744" y="1125136"/>
            <a:ext cx="4034680" cy="55442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b="1" dirty="0" smtClean="0">
                <a:latin typeface="Comic Sans MS" panose="030F0702030302020204" pitchFamily="66" charset="0"/>
              </a:rPr>
              <a:t>Duygu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Good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morning</a:t>
            </a:r>
            <a:r>
              <a:rPr lang="tr-TR" sz="1400" dirty="0">
                <a:latin typeface="Comic Sans MS" panose="030F0702030302020204" pitchFamily="66" charset="0"/>
              </a:rPr>
              <a:t>, </a:t>
            </a:r>
            <a:r>
              <a:rPr lang="tr-TR" sz="1400" dirty="0" err="1">
                <a:latin typeface="Comic Sans MS" panose="030F0702030302020204" pitchFamily="66" charset="0"/>
              </a:rPr>
              <a:t>this</a:t>
            </a:r>
            <a:r>
              <a:rPr lang="tr-TR" sz="1400" dirty="0">
                <a:latin typeface="Comic Sans MS" panose="030F0702030302020204" pitchFamily="66" charset="0"/>
              </a:rPr>
              <a:t> is Duygu. I </a:t>
            </a:r>
            <a:r>
              <a:rPr lang="tr-TR" sz="1400" dirty="0" err="1">
                <a:latin typeface="Comic Sans MS" panose="030F0702030302020204" pitchFamily="66" charset="0"/>
              </a:rPr>
              <a:t>would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like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to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speak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to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Mrs</a:t>
            </a:r>
            <a:r>
              <a:rPr lang="tr-TR" sz="1400" dirty="0">
                <a:latin typeface="Comic Sans MS" panose="030F0702030302020204" pitchFamily="66" charset="0"/>
              </a:rPr>
              <a:t>. </a:t>
            </a:r>
            <a:r>
              <a:rPr lang="tr-TR" sz="1400" dirty="0" err="1">
                <a:latin typeface="Comic Sans MS" panose="030F0702030302020204" pitchFamily="66" charset="0"/>
              </a:rPr>
              <a:t>Melanie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please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Günaydın, ben Duygu. Bayan </a:t>
            </a:r>
            <a:r>
              <a:rPr lang="tr-TR" sz="1400" dirty="0" err="1">
                <a:latin typeface="Comic Sans MS" panose="030F0702030302020204" pitchFamily="66" charset="0"/>
              </a:rPr>
              <a:t>Melani</a:t>
            </a:r>
            <a:r>
              <a:rPr lang="tr-TR" sz="1400" dirty="0">
                <a:latin typeface="Comic Sans MS" panose="030F0702030302020204" pitchFamily="66" charset="0"/>
              </a:rPr>
              <a:t> ile görüşmek istiyorum, lütfen?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 </a:t>
            </a:r>
            <a:r>
              <a:rPr lang="tr-TR" sz="1400" b="1" dirty="0" smtClean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She</a:t>
            </a:r>
            <a:r>
              <a:rPr lang="tr-TR" sz="1400" dirty="0">
                <a:latin typeface="Comic Sans MS" panose="030F0702030302020204" pitchFamily="66" charset="0"/>
              </a:rPr>
              <a:t> is </a:t>
            </a:r>
            <a:r>
              <a:rPr lang="tr-TR" sz="1400" dirty="0" err="1">
                <a:latin typeface="Comic Sans MS" panose="030F0702030302020204" pitchFamily="66" charset="0"/>
              </a:rPr>
              <a:t>out</a:t>
            </a:r>
            <a:r>
              <a:rPr lang="tr-TR" sz="1400" dirty="0">
                <a:latin typeface="Comic Sans MS" panose="030F0702030302020204" pitchFamily="66" charset="0"/>
              </a:rPr>
              <a:t> of Office </a:t>
            </a:r>
            <a:r>
              <a:rPr lang="tr-TR" sz="1400" dirty="0" err="1">
                <a:latin typeface="Comic Sans MS" panose="030F0702030302020204" pitchFamily="66" charset="0"/>
              </a:rPr>
              <a:t>now</a:t>
            </a:r>
            <a:r>
              <a:rPr lang="tr-TR" sz="1400" dirty="0">
                <a:latin typeface="Comic Sans MS" panose="030F0702030302020204" pitchFamily="66" charset="0"/>
              </a:rPr>
              <a:t>. </a:t>
            </a:r>
            <a:r>
              <a:rPr lang="tr-TR" sz="1400" dirty="0" err="1">
                <a:latin typeface="Comic Sans MS" panose="030F0702030302020204" pitchFamily="66" charset="0"/>
              </a:rPr>
              <a:t>Colud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call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later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O şu anda ofis dışında. Daha sonra arayabilir misiniz?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b="1" dirty="0" smtClean="0">
                <a:latin typeface="Comic Sans MS" panose="030F0702030302020204" pitchFamily="66" charset="0"/>
              </a:rPr>
              <a:t>Duygu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 smtClean="0">
                <a:latin typeface="Comic Sans MS" panose="030F0702030302020204" pitchFamily="66" charset="0"/>
              </a:rPr>
              <a:t>Could</a:t>
            </a:r>
            <a:r>
              <a:rPr lang="tr-TR" sz="1400" dirty="0" smtClean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ask her </a:t>
            </a:r>
            <a:r>
              <a:rPr lang="tr-TR" sz="1400" dirty="0" err="1">
                <a:latin typeface="Comic Sans MS" panose="030F0702030302020204" pitchFamily="66" charset="0"/>
              </a:rPr>
              <a:t>to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phone</a:t>
            </a:r>
            <a:r>
              <a:rPr lang="tr-TR" sz="1400" dirty="0">
                <a:latin typeface="Comic Sans MS" panose="030F0702030302020204" pitchFamily="66" charset="0"/>
              </a:rPr>
              <a:t> me, </a:t>
            </a:r>
            <a:r>
              <a:rPr lang="tr-TR" sz="1400" dirty="0" err="1">
                <a:latin typeface="Comic Sans MS" panose="030F0702030302020204" pitchFamily="66" charset="0"/>
              </a:rPr>
              <a:t>please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Beni aramasını söyleyebilir misiniz, lütfen?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b="1" dirty="0" smtClean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Ok. </a:t>
            </a:r>
            <a:r>
              <a:rPr lang="tr-TR" sz="1400" dirty="0" err="1">
                <a:latin typeface="Comic Sans MS" panose="030F0702030302020204" pitchFamily="66" charset="0"/>
              </a:rPr>
              <a:t>What</a:t>
            </a:r>
            <a:r>
              <a:rPr lang="tr-TR" sz="1400" dirty="0">
                <a:latin typeface="Comic Sans MS" panose="030F0702030302020204" pitchFamily="66" charset="0"/>
              </a:rPr>
              <a:t> is </a:t>
            </a:r>
            <a:r>
              <a:rPr lang="tr-TR" sz="1400" dirty="0" err="1">
                <a:latin typeface="Comic Sans MS" panose="030F0702030302020204" pitchFamily="66" charset="0"/>
              </a:rPr>
              <a:t>your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phone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number</a:t>
            </a:r>
            <a:r>
              <a:rPr lang="tr-TR" sz="14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Tamam. Telefon numaranız nedir?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b="1" dirty="0" smtClean="0">
                <a:latin typeface="Comic Sans MS" panose="030F0702030302020204" pitchFamily="66" charset="0"/>
              </a:rPr>
              <a:t>Duygu</a:t>
            </a:r>
            <a:r>
              <a:rPr lang="tr-TR" sz="1400" dirty="0">
                <a:latin typeface="Comic Sans MS" panose="030F0702030302020204" pitchFamily="66" charset="0"/>
              </a:rPr>
              <a:t>: 0533 5……. </a:t>
            </a:r>
            <a:r>
              <a:rPr lang="tr-TR" sz="1400" dirty="0" err="1">
                <a:latin typeface="Comic Sans MS" panose="030F0702030302020204" pitchFamily="66" charset="0"/>
              </a:rPr>
              <a:t>Thank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ver </a:t>
            </a:r>
            <a:r>
              <a:rPr lang="tr-TR" sz="1400" dirty="0" err="1">
                <a:latin typeface="Comic Sans MS" panose="030F0702030302020204" pitchFamily="66" charset="0"/>
              </a:rPr>
              <a:t>much</a:t>
            </a:r>
            <a:r>
              <a:rPr lang="tr-TR" sz="1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Çok teşekkür ederim</a:t>
            </a:r>
            <a:r>
              <a:rPr lang="tr-TR" sz="1400" dirty="0" smtClean="0">
                <a:latin typeface="Comic Sans MS" panose="030F0702030302020204" pitchFamily="66" charset="0"/>
              </a:rPr>
              <a:t>.</a:t>
            </a:r>
            <a:endParaRPr lang="tr-TR" sz="14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b="1" dirty="0">
                <a:latin typeface="Comic Sans MS" panose="030F0702030302020204" pitchFamily="66" charset="0"/>
              </a:rPr>
              <a:t>Operatör</a:t>
            </a:r>
            <a:r>
              <a:rPr lang="tr-TR" sz="1400" dirty="0">
                <a:latin typeface="Comic Sans MS" panose="030F0702030302020204" pitchFamily="66" charset="0"/>
              </a:rPr>
              <a:t>: </a:t>
            </a:r>
            <a:r>
              <a:rPr lang="tr-TR" sz="1400" dirty="0" err="1">
                <a:latin typeface="Comic Sans MS" panose="030F0702030302020204" pitchFamily="66" charset="0"/>
              </a:rPr>
              <a:t>You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are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welcome</a:t>
            </a:r>
            <a:endParaRPr lang="tr-TR" sz="14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tr-TR" sz="1400" dirty="0">
                <a:latin typeface="Comic Sans MS" panose="030F0702030302020204" pitchFamily="66" charset="0"/>
              </a:rPr>
              <a:t>Rica </a:t>
            </a:r>
            <a:r>
              <a:rPr lang="tr-TR" sz="1400" dirty="0" smtClean="0">
                <a:latin typeface="Comic Sans MS" panose="030F0702030302020204" pitchFamily="66" charset="0"/>
              </a:rPr>
              <a:t>ederim.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Örnek 1 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>
          <a:xfrm>
            <a:off x="4353744" y="332656"/>
            <a:ext cx="3962672" cy="65836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Örnek 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tr-TR" b="1" dirty="0" smtClean="0">
                <a:latin typeface="Comic Sans MS" panose="030F0702030302020204" pitchFamily="66" charset="0"/>
              </a:rPr>
              <a:t>PRACTICE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124744"/>
            <a:ext cx="8424936" cy="5349208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b="1" dirty="0">
                <a:latin typeface="Comic Sans MS" panose="030F0702030302020204" pitchFamily="66" charset="0"/>
              </a:rPr>
              <a:t>Diyalog </a:t>
            </a:r>
            <a:r>
              <a:rPr lang="tr-TR" sz="1800" b="1" dirty="0" smtClean="0">
                <a:latin typeface="Comic Sans MS" panose="030F0702030302020204" pitchFamily="66" charset="0"/>
              </a:rPr>
              <a:t>1</a:t>
            </a:r>
            <a:endParaRPr lang="tr-TR" sz="1800" dirty="0">
              <a:latin typeface="Comic Sans MS" panose="030F0702030302020204" pitchFamily="66" charset="0"/>
            </a:endParaRPr>
          </a:p>
          <a:p>
            <a:pPr>
              <a:lnSpc>
                <a:spcPct val="130000"/>
              </a:lnSpc>
              <a:buClrTx/>
              <a:buSzPct val="90000"/>
              <a:buFont typeface="Wingdings" panose="05000000000000000000" pitchFamily="2" charset="2"/>
              <a:buChar char="q"/>
            </a:pPr>
            <a:r>
              <a:rPr lang="tr-TR" sz="1800" dirty="0" err="1" smtClean="0">
                <a:latin typeface="Comic Sans MS" panose="030F0702030302020204" pitchFamily="66" charset="0"/>
              </a:rPr>
              <a:t>Hello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this</a:t>
            </a:r>
            <a:r>
              <a:rPr lang="tr-TR" sz="1800" dirty="0">
                <a:latin typeface="Comic Sans MS" panose="030F0702030302020204" pitchFamily="66" charset="0"/>
              </a:rPr>
              <a:t> is Ahmet, </a:t>
            </a:r>
            <a:r>
              <a:rPr lang="tr-TR" sz="1800" dirty="0" err="1">
                <a:latin typeface="Comic Sans MS" panose="030F0702030302020204" pitchFamily="66" charset="0"/>
              </a:rPr>
              <a:t>may</a:t>
            </a:r>
            <a:r>
              <a:rPr lang="tr-TR" sz="1800" dirty="0">
                <a:latin typeface="Comic Sans MS" panose="030F0702030302020204" pitchFamily="66" charset="0"/>
              </a:rPr>
              <a:t> I </a:t>
            </a:r>
            <a:r>
              <a:rPr lang="tr-TR" sz="1800" dirty="0" err="1">
                <a:latin typeface="Comic Sans MS" panose="030F0702030302020204" pitchFamily="66" charset="0"/>
              </a:rPr>
              <a:t>speak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with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Mr</a:t>
            </a:r>
            <a:r>
              <a:rPr lang="tr-TR" sz="1800" dirty="0">
                <a:latin typeface="Comic Sans MS" panose="030F0702030302020204" pitchFamily="66" charset="0"/>
              </a:rPr>
              <a:t>. John,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?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dirty="0" smtClean="0">
                <a:latin typeface="Comic Sans MS" panose="030F0702030302020204" pitchFamily="66" charset="0"/>
              </a:rPr>
              <a:t>    (</a:t>
            </a:r>
            <a:r>
              <a:rPr lang="tr-TR" sz="1800" dirty="0">
                <a:latin typeface="Comic Sans MS" panose="030F0702030302020204" pitchFamily="66" charset="0"/>
              </a:rPr>
              <a:t>Ben Ahmet </a:t>
            </a:r>
            <a:r>
              <a:rPr lang="tr-TR" sz="1800" dirty="0" err="1">
                <a:latin typeface="Comic Sans MS" panose="030F0702030302020204" pitchFamily="66" charset="0"/>
              </a:rPr>
              <a:t>Mr</a:t>
            </a:r>
            <a:r>
              <a:rPr lang="tr-TR" sz="1800" dirty="0">
                <a:latin typeface="Comic Sans MS" panose="030F0702030302020204" pitchFamily="66" charset="0"/>
              </a:rPr>
              <a:t>. John ile konuşabilir miyim, lütfen? )</a:t>
            </a:r>
          </a:p>
          <a:p>
            <a:pPr>
              <a:lnSpc>
                <a:spcPct val="130000"/>
              </a:lnSpc>
              <a:buClrTx/>
              <a:buSzPct val="90000"/>
              <a:buFont typeface="Wingdings" panose="05000000000000000000" pitchFamily="2" charset="2"/>
              <a:buChar char="q"/>
            </a:pPr>
            <a:r>
              <a:rPr lang="tr-TR" sz="1800" dirty="0">
                <a:latin typeface="Comic Sans MS" panose="030F0702030302020204" pitchFamily="66" charset="0"/>
              </a:rPr>
              <a:t>He is on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other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line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r>
              <a:rPr lang="tr-TR" sz="1800" dirty="0" err="1">
                <a:latin typeface="Comic Sans MS" panose="030F0702030302020204" pitchFamily="66" charset="0"/>
              </a:rPr>
              <a:t>Could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wait</a:t>
            </a:r>
            <a:r>
              <a:rPr lang="tr-TR" sz="1800" dirty="0">
                <a:latin typeface="Comic Sans MS" panose="030F0702030302020204" pitchFamily="66" charset="0"/>
              </a:rPr>
              <a:t> a </a:t>
            </a:r>
            <a:r>
              <a:rPr lang="tr-TR" sz="1800" dirty="0" err="1">
                <a:latin typeface="Comic Sans MS" panose="030F0702030302020204" pitchFamily="66" charset="0"/>
              </a:rPr>
              <a:t>minute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?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smtClean="0">
                <a:latin typeface="Comic Sans MS" panose="030F0702030302020204" pitchFamily="66" charset="0"/>
              </a:rPr>
              <a:t>  </a:t>
            </a:r>
            <a:r>
              <a:rPr lang="tr-TR" sz="1800" dirty="0" smtClean="0">
                <a:latin typeface="Comic Sans MS" panose="030F0702030302020204" pitchFamily="66" charset="0"/>
              </a:rPr>
              <a:t>(</a:t>
            </a:r>
            <a:r>
              <a:rPr lang="tr-TR" sz="1800" dirty="0">
                <a:latin typeface="Comic Sans MS" panose="030F0702030302020204" pitchFamily="66" charset="0"/>
              </a:rPr>
              <a:t>Kendisi diğer hatta. Bir dakika bekleyebilir misiniz, lütfen?)</a:t>
            </a:r>
          </a:p>
          <a:p>
            <a:pPr>
              <a:lnSpc>
                <a:spcPct val="130000"/>
              </a:lnSpc>
              <a:buClrTx/>
              <a:buSzPct val="90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Yes</a:t>
            </a:r>
            <a:r>
              <a:rPr lang="tr-TR" sz="1800" dirty="0">
                <a:latin typeface="Comic Sans MS" panose="030F0702030302020204" pitchFamily="66" charset="0"/>
              </a:rPr>
              <a:t> of </a:t>
            </a:r>
            <a:r>
              <a:rPr lang="tr-TR" sz="1800" dirty="0" err="1">
                <a:latin typeface="Comic Sans MS" panose="030F0702030302020204" pitchFamily="66" charset="0"/>
              </a:rPr>
              <a:t>course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smtClean="0">
                <a:latin typeface="Comic Sans MS" panose="030F0702030302020204" pitchFamily="66" charset="0"/>
              </a:rPr>
              <a:t>  </a:t>
            </a:r>
            <a:r>
              <a:rPr lang="tr-TR" sz="1800" dirty="0" smtClean="0">
                <a:latin typeface="Comic Sans MS" panose="030F0702030302020204" pitchFamily="66" charset="0"/>
              </a:rPr>
              <a:t>(</a:t>
            </a:r>
            <a:r>
              <a:rPr lang="tr-TR" sz="1800" dirty="0">
                <a:latin typeface="Comic Sans MS" panose="030F0702030302020204" pitchFamily="66" charset="0"/>
              </a:rPr>
              <a:t>Evet, elbette)</a:t>
            </a:r>
          </a:p>
          <a:p>
            <a:pPr>
              <a:lnSpc>
                <a:spcPct val="130000"/>
              </a:lnSpc>
              <a:buClrTx/>
              <a:buSzPct val="90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Hold</a:t>
            </a:r>
            <a:r>
              <a:rPr lang="tr-TR" sz="1800" dirty="0">
                <a:latin typeface="Comic Sans MS" panose="030F0702030302020204" pitchFamily="66" charset="0"/>
              </a:rPr>
              <a:t> on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line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. I’m </a:t>
            </a:r>
            <a:r>
              <a:rPr lang="tr-TR" sz="1800" dirty="0" err="1">
                <a:latin typeface="Comic Sans MS" panose="030F0702030302020204" pitchFamily="66" charset="0"/>
              </a:rPr>
              <a:t>putting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trough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smtClean="0">
                <a:latin typeface="Comic Sans MS" panose="030F0702030302020204" pitchFamily="66" charset="0"/>
              </a:rPr>
              <a:t>   </a:t>
            </a:r>
            <a:r>
              <a:rPr lang="tr-TR" sz="1800" dirty="0" smtClean="0">
                <a:latin typeface="Comic Sans MS" panose="030F0702030302020204" pitchFamily="66" charset="0"/>
              </a:rPr>
              <a:t>(</a:t>
            </a:r>
            <a:r>
              <a:rPr lang="tr-TR" sz="1800" dirty="0">
                <a:latin typeface="Comic Sans MS" panose="030F0702030302020204" pitchFamily="66" charset="0"/>
              </a:rPr>
              <a:t>Lütfen hatta kalın, sizi bağlıyorum)</a:t>
            </a:r>
          </a:p>
          <a:p>
            <a:pPr>
              <a:lnSpc>
                <a:spcPct val="130000"/>
              </a:lnSpc>
              <a:buClrTx/>
              <a:buSzPct val="90000"/>
              <a:buFont typeface="Wingdings" panose="05000000000000000000" pitchFamily="2" charset="2"/>
              <a:buChar char="q"/>
            </a:pPr>
            <a:r>
              <a:rPr lang="tr-TR" sz="1800" dirty="0">
                <a:latin typeface="Comic Sans MS" panose="030F0702030302020204" pitchFamily="66" charset="0"/>
              </a:rPr>
              <a:t>Ok, </a:t>
            </a:r>
            <a:r>
              <a:rPr lang="tr-TR" sz="1800" dirty="0" err="1">
                <a:latin typeface="Comic Sans MS" panose="030F0702030302020204" pitchFamily="66" charset="0"/>
              </a:rPr>
              <a:t>thank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ClrTx/>
              <a:buSzPct val="90000"/>
              <a:buNone/>
            </a:pP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smtClean="0">
                <a:latin typeface="Comic Sans MS" panose="030F0702030302020204" pitchFamily="66" charset="0"/>
              </a:rPr>
              <a:t>   </a:t>
            </a:r>
            <a:r>
              <a:rPr lang="tr-TR" sz="1800" dirty="0" smtClean="0">
                <a:latin typeface="Comic Sans MS" panose="030F0702030302020204" pitchFamily="66" charset="0"/>
              </a:rPr>
              <a:t>(</a:t>
            </a:r>
            <a:r>
              <a:rPr lang="tr-TR" sz="1800" dirty="0">
                <a:latin typeface="Comic Sans MS" panose="030F0702030302020204" pitchFamily="66" charset="0"/>
              </a:rPr>
              <a:t>tamam, teşekkür ederim</a:t>
            </a:r>
            <a:r>
              <a:rPr lang="tr-TR" sz="1800" dirty="0" smtClean="0">
                <a:latin typeface="Comic Sans MS" panose="030F0702030302020204" pitchFamily="66" charset="0"/>
              </a:rPr>
              <a:t>)</a:t>
            </a:r>
            <a:endParaRPr lang="tr-TR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tr-TR" b="1" dirty="0" smtClean="0">
                <a:latin typeface="Comic Sans MS" panose="030F0702030302020204" pitchFamily="66" charset="0"/>
              </a:rPr>
              <a:t>PRACTICE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34920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ClrTx/>
              <a:buSzPct val="95000"/>
              <a:buNone/>
            </a:pPr>
            <a:r>
              <a:rPr lang="tr-TR" sz="2200" b="1" dirty="0" smtClean="0">
                <a:latin typeface="Comic Sans MS" panose="030F0702030302020204" pitchFamily="66" charset="0"/>
              </a:rPr>
              <a:t>Diyalog </a:t>
            </a:r>
            <a:r>
              <a:rPr lang="tr-TR" sz="2200" b="1" dirty="0">
                <a:latin typeface="Comic Sans MS" panose="030F0702030302020204" pitchFamily="66" charset="0"/>
              </a:rPr>
              <a:t>2</a:t>
            </a:r>
            <a:endParaRPr lang="tr-TR" sz="2200" dirty="0">
              <a:latin typeface="Comic Sans MS" panose="030F0702030302020204" pitchFamily="66" charset="0"/>
            </a:endParaRP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2200" dirty="0" err="1">
                <a:latin typeface="Comic Sans MS" panose="030F0702030302020204" pitchFamily="66" charset="0"/>
              </a:rPr>
              <a:t>Good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evening</a:t>
            </a:r>
            <a:r>
              <a:rPr lang="tr-TR" sz="2200" dirty="0"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latin typeface="Comic Sans MS" panose="030F0702030302020204" pitchFamily="66" charset="0"/>
              </a:rPr>
              <a:t>this</a:t>
            </a:r>
            <a:r>
              <a:rPr lang="tr-TR" sz="2200" dirty="0">
                <a:latin typeface="Comic Sans MS" panose="030F0702030302020204" pitchFamily="66" charset="0"/>
              </a:rPr>
              <a:t> is Ekrem. I </a:t>
            </a:r>
            <a:r>
              <a:rPr lang="tr-TR" sz="2200" dirty="0" err="1">
                <a:latin typeface="Comic Sans MS" panose="030F0702030302020204" pitchFamily="66" charset="0"/>
              </a:rPr>
              <a:t>would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like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to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speak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to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Mr</a:t>
            </a:r>
            <a:r>
              <a:rPr lang="tr-TR" sz="2200" dirty="0">
                <a:latin typeface="Comic Sans MS" panose="030F0702030302020204" pitchFamily="66" charset="0"/>
              </a:rPr>
              <a:t>. George, </a:t>
            </a:r>
            <a:r>
              <a:rPr lang="tr-TR" sz="2200" dirty="0" err="1">
                <a:latin typeface="Comic Sans MS" panose="030F0702030302020204" pitchFamily="66" charset="0"/>
              </a:rPr>
              <a:t>please</a:t>
            </a:r>
            <a:r>
              <a:rPr lang="tr-TR" sz="2200" dirty="0">
                <a:latin typeface="Comic Sans MS" panose="030F0702030302020204" pitchFamily="66" charset="0"/>
              </a:rPr>
              <a:t>? </a:t>
            </a:r>
            <a:endParaRPr lang="tr-TR" sz="22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ClrTx/>
              <a:buSzPct val="95000"/>
              <a:buNone/>
            </a:pPr>
            <a:r>
              <a:rPr lang="tr-TR" sz="2200" dirty="0" smtClean="0">
                <a:latin typeface="Comic Sans MS" panose="030F0702030302020204" pitchFamily="66" charset="0"/>
              </a:rPr>
              <a:t>   (</a:t>
            </a:r>
            <a:r>
              <a:rPr lang="tr-TR" sz="2200" dirty="0">
                <a:latin typeface="Comic Sans MS" panose="030F0702030302020204" pitchFamily="66" charset="0"/>
              </a:rPr>
              <a:t>İyi akşamlar, ben Ekrem. </a:t>
            </a:r>
            <a:r>
              <a:rPr lang="tr-TR" sz="2200" dirty="0" err="1">
                <a:latin typeface="Comic Sans MS" panose="030F0702030302020204" pitchFamily="66" charset="0"/>
              </a:rPr>
              <a:t>Mr</a:t>
            </a:r>
            <a:r>
              <a:rPr lang="tr-TR" sz="2200" dirty="0">
                <a:latin typeface="Comic Sans MS" panose="030F0702030302020204" pitchFamily="66" charset="0"/>
              </a:rPr>
              <a:t>. George ile konuşabilir miyim </a:t>
            </a:r>
            <a:r>
              <a:rPr lang="tr-TR" sz="2200" dirty="0" smtClean="0">
                <a:latin typeface="Comic Sans MS" panose="030F0702030302020204" pitchFamily="66" charset="0"/>
              </a:rPr>
              <a:t>  lütfen?)</a:t>
            </a:r>
            <a:endParaRPr lang="tr-TR" sz="2200" dirty="0">
              <a:latin typeface="Comic Sans MS" panose="030F0702030302020204" pitchFamily="66" charset="0"/>
            </a:endParaRP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2200" dirty="0">
                <a:latin typeface="Comic Sans MS" panose="030F0702030302020204" pitchFamily="66" charset="0"/>
              </a:rPr>
              <a:t>He is </a:t>
            </a:r>
            <a:r>
              <a:rPr lang="tr-TR" sz="2200" dirty="0" err="1">
                <a:latin typeface="Comic Sans MS" panose="030F0702030302020204" pitchFamily="66" charset="0"/>
              </a:rPr>
              <a:t>out</a:t>
            </a:r>
            <a:r>
              <a:rPr lang="tr-TR" sz="2200" dirty="0"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latin typeface="Comic Sans MS" panose="030F0702030302020204" pitchFamily="66" charset="0"/>
              </a:rPr>
              <a:t>office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now</a:t>
            </a:r>
            <a:r>
              <a:rPr lang="tr-TR" sz="2200" dirty="0">
                <a:latin typeface="Comic Sans MS" panose="030F0702030302020204" pitchFamily="66" charset="0"/>
              </a:rPr>
              <a:t>. </a:t>
            </a:r>
            <a:r>
              <a:rPr lang="tr-TR" sz="2200" dirty="0" err="1">
                <a:latin typeface="Comic Sans MS" panose="030F0702030302020204" pitchFamily="66" charset="0"/>
              </a:rPr>
              <a:t>Could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you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call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later</a:t>
            </a:r>
            <a:r>
              <a:rPr lang="tr-TR" sz="2200" dirty="0">
                <a:latin typeface="Comic Sans MS" panose="030F0702030302020204" pitchFamily="66" charset="0"/>
              </a:rPr>
              <a:t>? </a:t>
            </a:r>
            <a:endParaRPr lang="tr-TR" sz="22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ClrTx/>
              <a:buSzPct val="95000"/>
              <a:buNone/>
            </a:pPr>
            <a:r>
              <a:rPr lang="tr-TR" sz="2200" dirty="0" smtClean="0">
                <a:latin typeface="Comic Sans MS" panose="030F0702030302020204" pitchFamily="66" charset="0"/>
              </a:rPr>
              <a:t>   (O </a:t>
            </a:r>
            <a:r>
              <a:rPr lang="tr-TR" sz="2200" dirty="0">
                <a:latin typeface="Comic Sans MS" panose="030F0702030302020204" pitchFamily="66" charset="0"/>
              </a:rPr>
              <a:t>şu anda ofis dışında. Daha sonra arayabilir misiniz?)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2200" dirty="0">
                <a:latin typeface="Comic Sans MS" panose="030F0702030302020204" pitchFamily="66" charset="0"/>
              </a:rPr>
              <a:t>Ok, </a:t>
            </a:r>
            <a:r>
              <a:rPr lang="tr-TR" sz="2200" dirty="0" err="1">
                <a:latin typeface="Comic Sans MS" panose="030F0702030302020204" pitchFamily="66" charset="0"/>
              </a:rPr>
              <a:t>thank</a:t>
            </a: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latin typeface="Comic Sans MS" panose="030F0702030302020204" pitchFamily="66" charset="0"/>
              </a:rPr>
              <a:t>you</a:t>
            </a:r>
            <a:r>
              <a:rPr lang="tr-TR" sz="2200" dirty="0">
                <a:latin typeface="Comic Sans MS" panose="030F0702030302020204" pitchFamily="66" charset="0"/>
              </a:rPr>
              <a:t>. </a:t>
            </a:r>
            <a:endParaRPr lang="tr-TR" sz="22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ClrTx/>
              <a:buSzPct val="95000"/>
              <a:buNone/>
            </a:pPr>
            <a:r>
              <a:rPr lang="tr-TR" sz="2200" dirty="0"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latin typeface="Comic Sans MS" panose="030F0702030302020204" pitchFamily="66" charset="0"/>
              </a:rPr>
              <a:t>  </a:t>
            </a:r>
            <a:r>
              <a:rPr lang="tr-TR" sz="2200" dirty="0" smtClean="0">
                <a:latin typeface="Comic Sans MS" panose="030F0702030302020204" pitchFamily="66" charset="0"/>
              </a:rPr>
              <a:t>(</a:t>
            </a:r>
            <a:r>
              <a:rPr lang="tr-TR" sz="2200" dirty="0">
                <a:latin typeface="Comic Sans MS" panose="030F0702030302020204" pitchFamily="66" charset="0"/>
              </a:rPr>
              <a:t>tamam, teşekkürler)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endParaRPr lang="tr-TR" sz="2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56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b="1" dirty="0">
                <a:latin typeface="Comic Sans MS" panose="030F0702030302020204" pitchFamily="66" charset="0"/>
              </a:rPr>
              <a:t>İngilizce en çok kullanılan kısa </a:t>
            </a:r>
            <a:r>
              <a:rPr lang="tr-TR" sz="2600" b="1" dirty="0" smtClean="0">
                <a:latin typeface="Comic Sans MS" panose="030F0702030302020204" pitchFamily="66" charset="0"/>
              </a:rPr>
              <a:t>cümleler</a:t>
            </a:r>
            <a:endParaRPr lang="tr-TR" sz="2600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sz="1700" dirty="0" smtClean="0">
                <a:latin typeface="Comic Sans MS" panose="030F0702030302020204" pitchFamily="66" charset="0"/>
              </a:rPr>
              <a:t>As </a:t>
            </a:r>
            <a:r>
              <a:rPr lang="tr-TR" sz="1700" dirty="0" err="1">
                <a:latin typeface="Comic Sans MS" panose="030F0702030302020204" pitchFamily="66" charset="0"/>
              </a:rPr>
              <a:t>soon</a:t>
            </a:r>
            <a:r>
              <a:rPr lang="tr-TR" sz="1700" dirty="0">
                <a:latin typeface="Comic Sans MS" panose="030F0702030302020204" pitchFamily="66" charset="0"/>
              </a:rPr>
              <a:t> as </a:t>
            </a:r>
            <a:r>
              <a:rPr lang="tr-TR" sz="1700" dirty="0" err="1">
                <a:latin typeface="Comic Sans MS" panose="030F0702030302020204" pitchFamily="66" charset="0"/>
              </a:rPr>
              <a:t>possible</a:t>
            </a:r>
            <a:r>
              <a:rPr lang="tr-TR" sz="1700" dirty="0">
                <a:latin typeface="Comic Sans MS" panose="030F0702030302020204" pitchFamily="66" charset="0"/>
              </a:rPr>
              <a:t>: Mümkün olan en kısa zamanda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Be </a:t>
            </a:r>
            <a:r>
              <a:rPr lang="tr-TR" sz="1700" dirty="0" err="1">
                <a:latin typeface="Comic Sans MS" panose="030F0702030302020204" pitchFamily="66" charset="0"/>
              </a:rPr>
              <a:t>careful</a:t>
            </a:r>
            <a:r>
              <a:rPr lang="tr-TR" sz="1700" dirty="0">
                <a:latin typeface="Comic Sans MS" panose="030F0702030302020204" pitchFamily="66" charset="0"/>
              </a:rPr>
              <a:t>: Dikkatli ol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Are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sure: Emin misin?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Be </a:t>
            </a:r>
            <a:r>
              <a:rPr lang="tr-TR" sz="1700" dirty="0" err="1">
                <a:latin typeface="Comic Sans MS" panose="030F0702030302020204" pitchFamily="66" charset="0"/>
              </a:rPr>
              <a:t>quiet</a:t>
            </a:r>
            <a:r>
              <a:rPr lang="tr-TR" sz="1700" dirty="0">
                <a:latin typeface="Comic Sans MS" panose="030F0702030302020204" pitchFamily="66" charset="0"/>
              </a:rPr>
              <a:t>: Sessiz ol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Can I </a:t>
            </a:r>
            <a:r>
              <a:rPr lang="tr-TR" sz="1700" dirty="0" err="1">
                <a:latin typeface="Comic Sans MS" panose="030F0702030302020204" pitchFamily="66" charset="0"/>
              </a:rPr>
              <a:t>help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? Yardımcı olabilir miyim?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Can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repeat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please</a:t>
            </a:r>
            <a:r>
              <a:rPr lang="tr-TR" sz="1700" dirty="0">
                <a:latin typeface="Comic Sans MS" panose="030F0702030302020204" pitchFamily="66" charset="0"/>
              </a:rPr>
              <a:t>: Tekrarlar mısın lütfen?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smtClean="0">
                <a:latin typeface="Comic Sans MS" panose="030F0702030302020204" pitchFamily="66" charset="0"/>
              </a:rPr>
              <a:t>I’m </a:t>
            </a:r>
            <a:r>
              <a:rPr lang="tr-TR" sz="1700" dirty="0" err="1">
                <a:latin typeface="Comic Sans MS" panose="030F0702030302020204" pitchFamily="66" charset="0"/>
              </a:rPr>
              <a:t>single</a:t>
            </a:r>
            <a:r>
              <a:rPr lang="tr-TR" sz="1700" dirty="0">
                <a:latin typeface="Comic Sans MS" panose="030F0702030302020204" pitchFamily="66" charset="0"/>
              </a:rPr>
              <a:t>: Bekarım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 </a:t>
            </a:r>
            <a:r>
              <a:rPr lang="tr-TR" sz="1700" dirty="0" err="1">
                <a:latin typeface="Comic Sans MS" panose="030F0702030302020204" pitchFamily="66" charset="0"/>
              </a:rPr>
              <a:t>think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so</a:t>
            </a:r>
            <a:r>
              <a:rPr lang="tr-TR" sz="1700" dirty="0">
                <a:latin typeface="Comic Sans MS" panose="030F0702030302020204" pitchFamily="66" charset="0"/>
              </a:rPr>
              <a:t>: Sanırım öyle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It’s</a:t>
            </a:r>
            <a:r>
              <a:rPr lang="tr-TR" sz="1700" dirty="0">
                <a:latin typeface="Comic Sans MS" panose="030F0702030302020204" pitchFamily="66" charset="0"/>
              </a:rPr>
              <a:t> a </a:t>
            </a:r>
            <a:r>
              <a:rPr lang="tr-TR" sz="1700" dirty="0" err="1">
                <a:latin typeface="Comic Sans MS" panose="030F0702030302020204" pitchFamily="66" charset="0"/>
              </a:rPr>
              <a:t>good</a:t>
            </a:r>
            <a:r>
              <a:rPr lang="tr-TR" sz="1700" dirty="0">
                <a:latin typeface="Comic Sans MS" panose="030F0702030302020204" pitchFamily="66" charset="0"/>
              </a:rPr>
              <a:t> idea: Bu iyi fikir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smtClean="0">
                <a:latin typeface="Comic Sans MS" panose="030F0702030302020204" pitchFamily="66" charset="0"/>
              </a:rPr>
              <a:t/>
            </a:r>
            <a:br>
              <a:rPr lang="tr-TR" sz="1700" dirty="0" smtClean="0">
                <a:latin typeface="Comic Sans MS" panose="030F0702030302020204" pitchFamily="66" charset="0"/>
              </a:rPr>
            </a:b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442792" y="1600200"/>
            <a:ext cx="3657600" cy="4572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Not yet: Henüz değil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You’re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welcome</a:t>
            </a:r>
            <a:r>
              <a:rPr lang="tr-TR" sz="1700" dirty="0">
                <a:latin typeface="Comic Sans MS" panose="030F0702030302020204" pitchFamily="66" charset="0"/>
              </a:rPr>
              <a:t>: Bir şey değil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 smtClean="0">
                <a:latin typeface="Comic Sans MS" panose="030F0702030302020204" pitchFamily="66" charset="0"/>
              </a:rPr>
              <a:t>Excuse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me: </a:t>
            </a:r>
            <a:r>
              <a:rPr lang="tr-TR" sz="1700" dirty="0" err="1">
                <a:latin typeface="Comic Sans MS" panose="030F0702030302020204" pitchFamily="66" charset="0"/>
              </a:rPr>
              <a:t>Afedersiniz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Forgive</a:t>
            </a:r>
            <a:r>
              <a:rPr lang="tr-TR" sz="1700" dirty="0">
                <a:latin typeface="Comic Sans MS" panose="030F0702030302020204" pitchFamily="66" charset="0"/>
              </a:rPr>
              <a:t> me: Beni affet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Good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Lock</a:t>
            </a:r>
            <a:r>
              <a:rPr lang="tr-TR" sz="1700" dirty="0">
                <a:latin typeface="Comic Sans MS" panose="030F0702030302020204" pitchFamily="66" charset="0"/>
              </a:rPr>
              <a:t>: İyi şanslar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How is it </a:t>
            </a:r>
            <a:r>
              <a:rPr lang="tr-TR" sz="1700" dirty="0" err="1">
                <a:latin typeface="Comic Sans MS" panose="030F0702030302020204" pitchFamily="66" charset="0"/>
              </a:rPr>
              <a:t>going</a:t>
            </a:r>
            <a:r>
              <a:rPr lang="tr-TR" sz="1700" dirty="0">
                <a:latin typeface="Comic Sans MS" panose="030F0702030302020204" pitchFamily="66" charset="0"/>
              </a:rPr>
              <a:t>?: Nasıl gidiyor?/Ne var ne yok?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 </a:t>
            </a:r>
            <a:r>
              <a:rPr lang="tr-TR" sz="1700" dirty="0" err="1">
                <a:latin typeface="Comic Sans MS" panose="030F0702030302020204" pitchFamily="66" charset="0"/>
              </a:rPr>
              <a:t>undersand</a:t>
            </a:r>
            <a:r>
              <a:rPr lang="tr-TR" sz="1700" dirty="0">
                <a:latin typeface="Comic Sans MS" panose="030F0702030302020204" pitchFamily="66" charset="0"/>
              </a:rPr>
              <a:t>: Anlıyorum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 </a:t>
            </a:r>
            <a:r>
              <a:rPr lang="tr-TR" sz="1700" dirty="0" err="1">
                <a:latin typeface="Comic Sans MS" panose="030F0702030302020204" pitchFamily="66" charset="0"/>
              </a:rPr>
              <a:t>don’t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understand</a:t>
            </a:r>
            <a:r>
              <a:rPr lang="tr-TR" sz="1700" dirty="0">
                <a:latin typeface="Comic Sans MS" panose="030F0702030302020204" pitchFamily="66" charset="0"/>
              </a:rPr>
              <a:t>: Anlamıyorum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 </a:t>
            </a:r>
            <a:r>
              <a:rPr lang="tr-TR" sz="1700" dirty="0" err="1">
                <a:latin typeface="Comic Sans MS" panose="030F0702030302020204" pitchFamily="66" charset="0"/>
              </a:rPr>
              <a:t>love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: Seni seviyorum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I’m </a:t>
            </a:r>
            <a:r>
              <a:rPr lang="tr-TR" sz="1700" dirty="0" err="1">
                <a:latin typeface="Comic Sans MS" panose="030F0702030302020204" pitchFamily="66" charset="0"/>
              </a:rPr>
              <a:t>busy</a:t>
            </a:r>
            <a:r>
              <a:rPr lang="tr-TR" sz="1700" dirty="0">
                <a:latin typeface="Comic Sans MS" panose="030F0702030302020204" pitchFamily="66" charset="0"/>
              </a:rPr>
              <a:t>: Meşgulüm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I’m </a:t>
            </a:r>
            <a:r>
              <a:rPr lang="tr-TR" sz="1700" dirty="0" err="1">
                <a:latin typeface="Comic Sans MS" panose="030F0702030302020204" pitchFamily="66" charset="0"/>
              </a:rPr>
              <a:t>full</a:t>
            </a:r>
            <a:r>
              <a:rPr lang="tr-TR" sz="1700" dirty="0">
                <a:latin typeface="Comic Sans MS" panose="030F0702030302020204" pitchFamily="66" charset="0"/>
              </a:rPr>
              <a:t>: Tokum</a:t>
            </a:r>
          </a:p>
          <a:p>
            <a:pPr marL="0" indent="0">
              <a:lnSpc>
                <a:spcPct val="120000"/>
              </a:lnSpc>
              <a:buNone/>
            </a:pPr>
            <a:endParaRPr lang="tr-TR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Making an appointment - </a:t>
            </a:r>
            <a:r>
              <a:rPr lang="en-US" sz="2400" b="1" dirty="0" err="1" smtClean="0">
                <a:latin typeface="Comic Sans MS" panose="030F0702030302020204" pitchFamily="66" charset="0"/>
              </a:rPr>
              <a:t>Randevu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Almak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19256" cy="5565232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tr-TR" sz="1700" dirty="0" err="1" smtClean="0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</a:t>
            </a:r>
            <a:r>
              <a:rPr lang="tr-TR" sz="1700" dirty="0" smtClean="0">
                <a:latin typeface="Comic Sans MS" panose="030F0702030302020204" pitchFamily="66" charset="0"/>
              </a:rPr>
              <a:t>ESP </a:t>
            </a:r>
            <a:r>
              <a:rPr lang="tr-TR" sz="1700" dirty="0" err="1" smtClean="0">
                <a:latin typeface="Comic Sans MS" panose="030F0702030302020204" pitchFamily="66" charset="0"/>
              </a:rPr>
              <a:t>Company</a:t>
            </a:r>
            <a:r>
              <a:rPr lang="tr-TR" sz="1700" dirty="0" smtClean="0">
                <a:latin typeface="Comic Sans MS" panose="030F0702030302020204" pitchFamily="66" charset="0"/>
              </a:rPr>
              <a:t>, </a:t>
            </a:r>
            <a:r>
              <a:rPr lang="tr-TR" sz="1700" dirty="0" err="1">
                <a:latin typeface="Comic Sans MS" panose="030F0702030302020204" pitchFamily="66" charset="0"/>
              </a:rPr>
              <a:t>Kerry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speaking</a:t>
            </a:r>
            <a:r>
              <a:rPr lang="tr-TR" sz="1700" dirty="0">
                <a:latin typeface="Comic Sans MS" panose="030F0702030302020204" pitchFamily="66" charset="0"/>
              </a:rPr>
              <a:t>, how can I </a:t>
            </a:r>
            <a:r>
              <a:rPr lang="tr-TR" sz="1700" dirty="0" err="1">
                <a:latin typeface="Comic Sans MS" panose="030F0702030302020204" pitchFamily="66" charset="0"/>
              </a:rPr>
              <a:t>help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</a:t>
            </a:r>
            <a:r>
              <a:rPr lang="tr-TR" sz="1700" i="1" dirty="0" smtClean="0">
                <a:latin typeface="Comic Sans MS" panose="030F0702030302020204" pitchFamily="66" charset="0"/>
              </a:rPr>
              <a:t>ESP </a:t>
            </a:r>
            <a:r>
              <a:rPr lang="tr-TR" sz="1700" i="1" dirty="0" err="1" smtClean="0">
                <a:latin typeface="Comic Sans MS" panose="030F0702030302020204" pitchFamily="66" charset="0"/>
              </a:rPr>
              <a:t>Company</a:t>
            </a:r>
            <a:r>
              <a:rPr lang="tr-TR" sz="1700" i="1" dirty="0" smtClean="0">
                <a:latin typeface="Comic Sans MS" panose="030F0702030302020204" pitchFamily="66" charset="0"/>
              </a:rPr>
              <a:t>, </a:t>
            </a:r>
            <a:r>
              <a:rPr lang="tr-TR" sz="1700" i="1" dirty="0" err="1" smtClean="0">
                <a:latin typeface="Comic Sans MS" panose="030F0702030302020204" pitchFamily="66" charset="0"/>
              </a:rPr>
              <a:t>Kerry</a:t>
            </a:r>
            <a:r>
              <a:rPr lang="tr-TR" sz="1700" i="1" dirty="0" smtClean="0">
                <a:latin typeface="Comic Sans MS" panose="030F0702030302020204" pitchFamily="66" charset="0"/>
              </a:rPr>
              <a:t> </a:t>
            </a:r>
            <a:r>
              <a:rPr lang="tr-TR" sz="1700" i="1" dirty="0">
                <a:latin typeface="Comic Sans MS" panose="030F0702030302020204" pitchFamily="66" charset="0"/>
              </a:rPr>
              <a:t>konuşuyor, size nasıl yardım edebilirim?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tr-TR" sz="1700" dirty="0" err="1" smtClean="0">
                <a:latin typeface="Comic Sans MS" panose="030F0702030302020204" pitchFamily="66" charset="0"/>
              </a:rPr>
              <a:t>Mrs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Watson: </a:t>
            </a:r>
            <a:r>
              <a:rPr lang="tr-TR" sz="1700" dirty="0" err="1">
                <a:latin typeface="Comic Sans MS" panose="030F0702030302020204" pitchFamily="66" charset="0"/>
              </a:rPr>
              <a:t>I’d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like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make</a:t>
            </a:r>
            <a:r>
              <a:rPr lang="tr-TR" sz="1700" dirty="0">
                <a:latin typeface="Comic Sans MS" panose="030F0702030302020204" pitchFamily="66" charset="0"/>
              </a:rPr>
              <a:t> an </a:t>
            </a:r>
            <a:r>
              <a:rPr lang="tr-TR" sz="1700" dirty="0" err="1">
                <a:latin typeface="Comic Sans MS" panose="030F0702030302020204" pitchFamily="66" charset="0"/>
              </a:rPr>
              <a:t>appointment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for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next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week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with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 smtClean="0">
                <a:latin typeface="Comic Sans MS" panose="030F0702030302020204" pitchFamily="66" charset="0"/>
              </a:rPr>
              <a:t>Mr</a:t>
            </a:r>
            <a:r>
              <a:rPr lang="tr-TR" sz="1700" dirty="0" smtClean="0">
                <a:latin typeface="Comic Sans MS" panose="030F0702030302020204" pitchFamily="66" charset="0"/>
              </a:rPr>
              <a:t>. </a:t>
            </a:r>
            <a:r>
              <a:rPr lang="tr-TR" sz="1700" dirty="0" err="1" smtClean="0">
                <a:latin typeface="Comic Sans MS" panose="030F0702030302020204" pitchFamily="66" charset="0"/>
              </a:rPr>
              <a:t>Mario</a:t>
            </a:r>
            <a:r>
              <a:rPr lang="tr-TR" sz="1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1700" i="1" dirty="0">
                <a:latin typeface="Comic Sans MS" panose="030F0702030302020204" pitchFamily="66" charset="0"/>
              </a:rPr>
              <a:t>Bayan Watson: Gelecek hafta için </a:t>
            </a:r>
            <a:r>
              <a:rPr lang="tr-TR" sz="1700" i="1" dirty="0" err="1" smtClean="0">
                <a:latin typeface="Comic Sans MS" panose="030F0702030302020204" pitchFamily="66" charset="0"/>
              </a:rPr>
              <a:t>Mr</a:t>
            </a:r>
            <a:r>
              <a:rPr lang="tr-TR" sz="1700" i="1" dirty="0" smtClean="0">
                <a:latin typeface="Comic Sans MS" panose="030F0702030302020204" pitchFamily="66" charset="0"/>
              </a:rPr>
              <a:t>. </a:t>
            </a:r>
            <a:r>
              <a:rPr lang="tr-TR" sz="1700" i="1" dirty="0" err="1" smtClean="0">
                <a:latin typeface="Comic Sans MS" panose="030F0702030302020204" pitchFamily="66" charset="0"/>
              </a:rPr>
              <a:t>Mario’dan</a:t>
            </a:r>
            <a:r>
              <a:rPr lang="tr-TR" sz="1700" i="1" dirty="0" smtClean="0">
                <a:latin typeface="Comic Sans MS" panose="030F0702030302020204" pitchFamily="66" charset="0"/>
              </a:rPr>
              <a:t> </a:t>
            </a:r>
            <a:r>
              <a:rPr lang="tr-TR" sz="1700" i="1" dirty="0">
                <a:latin typeface="Comic Sans MS" panose="030F0702030302020204" pitchFamily="66" charset="0"/>
              </a:rPr>
              <a:t>bir randevu almak istiyorum.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tr-TR" sz="1700" dirty="0" err="1" smtClean="0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I’m </a:t>
            </a:r>
            <a:r>
              <a:rPr lang="tr-TR" sz="1700" dirty="0" err="1">
                <a:latin typeface="Comic Sans MS" panose="030F0702030302020204" pitchFamily="66" charset="0"/>
              </a:rPr>
              <a:t>afraid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 smtClean="0">
                <a:latin typeface="Comic Sans MS" panose="030F0702030302020204" pitchFamily="66" charset="0"/>
              </a:rPr>
              <a:t>Mr.Mario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can’t</a:t>
            </a:r>
            <a:r>
              <a:rPr lang="tr-TR" sz="1700" dirty="0">
                <a:latin typeface="Comic Sans MS" panose="030F0702030302020204" pitchFamily="66" charset="0"/>
              </a:rPr>
              <a:t> do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next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week</a:t>
            </a:r>
            <a:r>
              <a:rPr lang="tr-TR" sz="1700" dirty="0">
                <a:latin typeface="Comic Sans MS" panose="030F0702030302020204" pitchFamily="66" charset="0"/>
              </a:rPr>
              <a:t> at </a:t>
            </a:r>
            <a:r>
              <a:rPr lang="tr-TR" sz="1700" dirty="0" err="1">
                <a:latin typeface="Comic Sans MS" panose="030F0702030302020204" pitchFamily="66" charset="0"/>
              </a:rPr>
              <a:t>all</a:t>
            </a:r>
            <a:r>
              <a:rPr lang="tr-TR" sz="1700" dirty="0">
                <a:latin typeface="Comic Sans MS" panose="030F0702030302020204" pitchFamily="66" charset="0"/>
              </a:rPr>
              <a:t> -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see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it’s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getting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near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holidays</a:t>
            </a:r>
            <a:r>
              <a:rPr lang="tr-TR" sz="1700" dirty="0">
                <a:latin typeface="Comic Sans MS" panose="030F0702030302020204" pitchFamily="66" charset="0"/>
              </a:rPr>
              <a:t>, </a:t>
            </a:r>
            <a:r>
              <a:rPr lang="tr-TR" sz="1700" dirty="0" err="1">
                <a:latin typeface="Comic Sans MS" panose="030F0702030302020204" pitchFamily="66" charset="0"/>
              </a:rPr>
              <a:t>so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we’re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extra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busy</a:t>
            </a:r>
            <a:r>
              <a:rPr lang="tr-TR" sz="1700" dirty="0">
                <a:latin typeface="Comic Sans MS" panose="030F0702030302020204" pitchFamily="66" charset="0"/>
              </a:rPr>
              <a:t>. I can do </a:t>
            </a:r>
            <a:r>
              <a:rPr lang="tr-TR" sz="1700" dirty="0" err="1">
                <a:latin typeface="Comic Sans MS" panose="030F0702030302020204" pitchFamily="66" charset="0"/>
              </a:rPr>
              <a:t>Tuesday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morning</a:t>
            </a:r>
            <a:r>
              <a:rPr lang="tr-TR" sz="1700" dirty="0">
                <a:latin typeface="Comic Sans MS" panose="030F0702030302020204" pitchFamily="66" charset="0"/>
              </a:rPr>
              <a:t> of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following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week</a:t>
            </a:r>
            <a:r>
              <a:rPr lang="tr-TR" sz="1700" dirty="0">
                <a:latin typeface="Comic Sans MS" panose="030F0702030302020204" pitchFamily="66" charset="0"/>
              </a:rPr>
              <a:t> at 11.30?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Üzgünüm </a:t>
            </a:r>
            <a:r>
              <a:rPr lang="tr-TR" sz="1700" i="1" dirty="0" smtClean="0">
                <a:latin typeface="Comic Sans MS" panose="030F0702030302020204" pitchFamily="66" charset="0"/>
              </a:rPr>
              <a:t>Bay </a:t>
            </a:r>
            <a:r>
              <a:rPr lang="tr-TR" sz="1700" i="1" dirty="0" err="1" smtClean="0">
                <a:latin typeface="Comic Sans MS" panose="030F0702030302020204" pitchFamily="66" charset="0"/>
              </a:rPr>
              <a:t>Mario</a:t>
            </a:r>
            <a:r>
              <a:rPr lang="tr-TR" sz="1700" i="1" dirty="0" smtClean="0">
                <a:latin typeface="Comic Sans MS" panose="030F0702030302020204" pitchFamily="66" charset="0"/>
              </a:rPr>
              <a:t> </a:t>
            </a:r>
            <a:r>
              <a:rPr lang="tr-TR" sz="1700" i="1" dirty="0">
                <a:latin typeface="Comic Sans MS" panose="030F0702030302020204" pitchFamily="66" charset="0"/>
              </a:rPr>
              <a:t>gelecek hafta yapamaz. Gördüğünüz gibi tatil yaklaşıyor, bu yüzden fazla yoğunuz.Gelecek salı günü 11.30’da alabilirim sizi.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tr-TR" sz="1700" dirty="0" err="1" smtClean="0">
                <a:latin typeface="Comic Sans MS" panose="030F0702030302020204" pitchFamily="66" charset="0"/>
              </a:rPr>
              <a:t>Mrs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Watson: </a:t>
            </a:r>
            <a:r>
              <a:rPr lang="tr-TR" sz="1700" dirty="0" err="1">
                <a:latin typeface="Comic Sans MS" panose="030F0702030302020204" pitchFamily="66" charset="0"/>
              </a:rPr>
              <a:t>That’s</a:t>
            </a:r>
            <a:r>
              <a:rPr lang="tr-TR" sz="1700" dirty="0">
                <a:latin typeface="Comic Sans MS" panose="030F0702030302020204" pitchFamily="66" charset="0"/>
              </a:rPr>
              <a:t> a bit </a:t>
            </a:r>
            <a:r>
              <a:rPr lang="tr-TR" sz="1700" dirty="0" err="1">
                <a:latin typeface="Comic Sans MS" panose="030F0702030302020204" pitchFamily="66" charset="0"/>
              </a:rPr>
              <a:t>difficult</a:t>
            </a:r>
            <a:r>
              <a:rPr lang="tr-TR" sz="1700" dirty="0">
                <a:latin typeface="Comic Sans MS" panose="030F0702030302020204" pitchFamily="66" charset="0"/>
              </a:rPr>
              <a:t>.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can’t</a:t>
            </a:r>
            <a:r>
              <a:rPr lang="tr-TR" sz="1700" dirty="0">
                <a:latin typeface="Comic Sans MS" panose="030F0702030302020204" pitchFamily="66" charset="0"/>
              </a:rPr>
              <a:t> do </a:t>
            </a:r>
            <a:r>
              <a:rPr lang="tr-TR" sz="1700" dirty="0" err="1">
                <a:latin typeface="Comic Sans MS" panose="030F0702030302020204" pitchFamily="66" charset="0"/>
              </a:rPr>
              <a:t>Thursday</a:t>
            </a:r>
            <a:r>
              <a:rPr lang="tr-TR" sz="17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1700" i="1" dirty="0">
                <a:latin typeface="Comic Sans MS" panose="030F0702030302020204" pitchFamily="66" charset="0"/>
              </a:rPr>
              <a:t>Bayan Watson: Bu biraz zor. Perşembe günü olmaz mı</a:t>
            </a:r>
            <a:r>
              <a:rPr lang="tr-TR" sz="1700" i="1" dirty="0" smtClean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 err="1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</a:t>
            </a:r>
            <a:r>
              <a:rPr lang="tr-TR" sz="1700" dirty="0" err="1">
                <a:latin typeface="Comic Sans MS" panose="030F0702030302020204" pitchFamily="66" charset="0"/>
              </a:rPr>
              <a:t>What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was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name, </a:t>
            </a:r>
            <a:r>
              <a:rPr lang="tr-TR" sz="1700" dirty="0" err="1">
                <a:latin typeface="Comic Sans MS" panose="030F0702030302020204" pitchFamily="66" charset="0"/>
              </a:rPr>
              <a:t>please</a:t>
            </a:r>
            <a:r>
              <a:rPr lang="tr-TR" sz="17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İsim neydi acaba?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None/>
            </a:pP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buNone/>
            </a:pPr>
            <a:endParaRPr lang="tr-TR" sz="1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0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500034" y="1428736"/>
          <a:ext cx="8115328" cy="4366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Answering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the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Telephone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–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Residential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– Ev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Hello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Alo.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Smith’s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residence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>
                          <a:latin typeface="Comic Sans MS" pitchFamily="66" charset="0"/>
                        </a:rPr>
                        <a:t>Smith’in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evi.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Hi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! (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informal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)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Selam!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Yeah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! (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informal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)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Evet!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itchFamily="66" charset="0"/>
                        </a:rPr>
                        <a:t>Yes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Evet.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John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Jones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Ben John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Jones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Hello, this is John Jones (speaking. 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Alo, ben John </a:t>
                      </a:r>
                      <a:r>
                        <a:rPr lang="tr-TR" sz="1600" dirty="0" err="1" smtClean="0">
                          <a:latin typeface="Comic Sans MS" pitchFamily="66" charset="0"/>
                        </a:rPr>
                        <a:t>Jones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John Jones, may I help you?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Ben John Johns, size yardımcı olabilir miyim?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John.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Ben John.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John, may I help you?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Ben John, size yardımcı olabilir miyim?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Making an appointment - </a:t>
            </a:r>
            <a:r>
              <a:rPr lang="en-US" sz="2400" b="1" dirty="0" err="1" smtClean="0">
                <a:latin typeface="Comic Sans MS" panose="030F0702030302020204" pitchFamily="66" charset="0"/>
              </a:rPr>
              <a:t>Randevu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Almak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85326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Mrs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Watson: </a:t>
            </a:r>
            <a:r>
              <a:rPr lang="tr-TR" sz="1700" dirty="0" err="1">
                <a:latin typeface="Comic Sans MS" panose="030F0702030302020204" pitchFamily="66" charset="0"/>
              </a:rPr>
              <a:t>It’s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Ann</a:t>
            </a:r>
            <a:r>
              <a:rPr lang="tr-TR" sz="1700" dirty="0">
                <a:latin typeface="Comic Sans MS" panose="030F0702030302020204" pitchFamily="66" charset="0"/>
              </a:rPr>
              <a:t> Watson.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>
                <a:latin typeface="Comic Sans MS" panose="030F0702030302020204" pitchFamily="66" charset="0"/>
              </a:rPr>
              <a:t>Bayan Watson: </a:t>
            </a:r>
            <a:r>
              <a:rPr lang="tr-TR" sz="1700" i="1" dirty="0" err="1">
                <a:latin typeface="Comic Sans MS" panose="030F0702030302020204" pitchFamily="66" charset="0"/>
              </a:rPr>
              <a:t>Ann</a:t>
            </a:r>
            <a:r>
              <a:rPr lang="tr-TR" sz="1700" i="1" dirty="0">
                <a:latin typeface="Comic Sans MS" panose="030F0702030302020204" pitchFamily="66" charset="0"/>
              </a:rPr>
              <a:t> Watson.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Is </a:t>
            </a:r>
            <a:r>
              <a:rPr lang="tr-TR" sz="1700" dirty="0" err="1">
                <a:latin typeface="Comic Sans MS" panose="030F0702030302020204" pitchFamily="66" charset="0"/>
              </a:rPr>
              <a:t>there</a:t>
            </a:r>
            <a:r>
              <a:rPr lang="tr-TR" sz="1700" dirty="0">
                <a:latin typeface="Comic Sans MS" panose="030F0702030302020204" pitchFamily="66" charset="0"/>
              </a:rPr>
              <a:t> a </a:t>
            </a:r>
            <a:r>
              <a:rPr lang="tr-TR" sz="1700" dirty="0" err="1">
                <a:latin typeface="Comic Sans MS" panose="030F0702030302020204" pitchFamily="66" charset="0"/>
              </a:rPr>
              <a:t>phone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number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we</a:t>
            </a:r>
            <a:r>
              <a:rPr lang="tr-TR" sz="1700" dirty="0">
                <a:latin typeface="Comic Sans MS" panose="030F0702030302020204" pitchFamily="66" charset="0"/>
              </a:rPr>
              <a:t> can </a:t>
            </a:r>
            <a:r>
              <a:rPr lang="tr-TR" sz="1700" dirty="0" err="1">
                <a:latin typeface="Comic Sans MS" panose="030F0702030302020204" pitchFamily="66" charset="0"/>
              </a:rPr>
              <a:t>contact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</a:t>
            </a:r>
            <a:r>
              <a:rPr lang="tr-TR" sz="1700" dirty="0">
                <a:latin typeface="Comic Sans MS" panose="030F0702030302020204" pitchFamily="66" charset="0"/>
              </a:rPr>
              <a:t> on, </a:t>
            </a:r>
            <a:r>
              <a:rPr lang="tr-TR" sz="1700" dirty="0" err="1">
                <a:latin typeface="Comic Sans MS" panose="030F0702030302020204" pitchFamily="66" charset="0"/>
              </a:rPr>
              <a:t>if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necessary</a:t>
            </a:r>
            <a:r>
              <a:rPr lang="tr-TR" sz="17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Eğer gerekirse sizinle bağlantı kurabileceğimiz bir telefon numarası var mı?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Mrs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Watson: </a:t>
            </a:r>
            <a:r>
              <a:rPr lang="tr-TR" sz="1700" dirty="0" err="1">
                <a:latin typeface="Comic Sans MS" panose="030F0702030302020204" pitchFamily="66" charset="0"/>
              </a:rPr>
              <a:t>Yes</a:t>
            </a:r>
            <a:r>
              <a:rPr lang="tr-TR" sz="1700" dirty="0">
                <a:latin typeface="Comic Sans MS" panose="030F0702030302020204" pitchFamily="66" charset="0"/>
              </a:rPr>
              <a:t>, </a:t>
            </a:r>
            <a:r>
              <a:rPr lang="tr-TR" sz="1700" dirty="0" err="1">
                <a:latin typeface="Comic Sans MS" panose="030F0702030302020204" pitchFamily="66" charset="0"/>
              </a:rPr>
              <a:t>it’s</a:t>
            </a:r>
            <a:r>
              <a:rPr lang="tr-TR" sz="1700" dirty="0">
                <a:latin typeface="Comic Sans MS" panose="030F0702030302020204" pitchFamily="66" charset="0"/>
              </a:rPr>
              <a:t> 428966.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>
                <a:latin typeface="Comic Sans MS" panose="030F0702030302020204" pitchFamily="66" charset="0"/>
              </a:rPr>
              <a:t>Bayan Watson: Evet, 428966.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OK, </a:t>
            </a:r>
            <a:r>
              <a:rPr lang="tr-TR" sz="1700" dirty="0" err="1">
                <a:latin typeface="Comic Sans MS" panose="030F0702030302020204" pitchFamily="66" charset="0"/>
              </a:rPr>
              <a:t>Mrs</a:t>
            </a:r>
            <a:r>
              <a:rPr lang="tr-TR" sz="1700" dirty="0">
                <a:latin typeface="Comic Sans MS" panose="030F0702030302020204" pitchFamily="66" charset="0"/>
              </a:rPr>
              <a:t> Watson, </a:t>
            </a:r>
            <a:r>
              <a:rPr lang="tr-TR" sz="1700" dirty="0" err="1">
                <a:latin typeface="Comic Sans MS" panose="030F0702030302020204" pitchFamily="66" charset="0"/>
              </a:rPr>
              <a:t>so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your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appointment</a:t>
            </a:r>
            <a:r>
              <a:rPr lang="tr-TR" sz="1700" dirty="0">
                <a:latin typeface="Comic Sans MS" panose="030F0702030302020204" pitchFamily="66" charset="0"/>
              </a:rPr>
              <a:t> is </a:t>
            </a:r>
            <a:r>
              <a:rPr lang="tr-TR" sz="1700" dirty="0" err="1">
                <a:latin typeface="Comic Sans MS" panose="030F0702030302020204" pitchFamily="66" charset="0"/>
              </a:rPr>
              <a:t>with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Mario</a:t>
            </a:r>
            <a:r>
              <a:rPr lang="tr-TR" sz="1700" dirty="0">
                <a:latin typeface="Comic Sans MS" panose="030F0702030302020204" pitchFamily="66" charset="0"/>
              </a:rPr>
              <a:t> at 2.30 on </a:t>
            </a:r>
            <a:r>
              <a:rPr lang="tr-TR" sz="1700" dirty="0" err="1">
                <a:latin typeface="Comic Sans MS" panose="030F0702030302020204" pitchFamily="66" charset="0"/>
              </a:rPr>
              <a:t>Thursday</a:t>
            </a:r>
            <a:r>
              <a:rPr lang="tr-TR" sz="1700" dirty="0">
                <a:latin typeface="Comic Sans MS" panose="030F0702030302020204" pitchFamily="66" charset="0"/>
              </a:rPr>
              <a:t> 14th May.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Tamam, Bayan Watson, öyleyse </a:t>
            </a:r>
            <a:r>
              <a:rPr lang="tr-TR" sz="1700" i="1" dirty="0" err="1">
                <a:latin typeface="Comic Sans MS" panose="030F0702030302020204" pitchFamily="66" charset="0"/>
              </a:rPr>
              <a:t>Mario</a:t>
            </a:r>
            <a:r>
              <a:rPr lang="tr-TR" sz="1700" i="1" dirty="0">
                <a:latin typeface="Comic Sans MS" panose="030F0702030302020204" pitchFamily="66" charset="0"/>
              </a:rPr>
              <a:t> ile randevunuz 14 Mayıs perşembe günü 2.30’da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Mrs</a:t>
            </a:r>
            <a:r>
              <a:rPr lang="tr-TR" sz="1700" dirty="0" smtClean="0">
                <a:latin typeface="Comic Sans MS" panose="030F0702030302020204" pitchFamily="66" charset="0"/>
              </a:rPr>
              <a:t> </a:t>
            </a:r>
            <a:r>
              <a:rPr lang="tr-TR" sz="1700" dirty="0">
                <a:latin typeface="Comic Sans MS" panose="030F0702030302020204" pitchFamily="66" charset="0"/>
              </a:rPr>
              <a:t>Watson: </a:t>
            </a:r>
            <a:r>
              <a:rPr lang="tr-TR" sz="1700" dirty="0" err="1">
                <a:latin typeface="Comic Sans MS" panose="030F0702030302020204" pitchFamily="66" charset="0"/>
              </a:rPr>
              <a:t>Thanks</a:t>
            </a:r>
            <a:r>
              <a:rPr lang="tr-TR" sz="1700" dirty="0">
                <a:latin typeface="Comic Sans MS" panose="030F0702030302020204" pitchFamily="66" charset="0"/>
              </a:rPr>
              <a:t>, </a:t>
            </a:r>
            <a:r>
              <a:rPr lang="tr-TR" sz="1700" dirty="0" err="1">
                <a:latin typeface="Comic Sans MS" panose="030F0702030302020204" pitchFamily="66" charset="0"/>
              </a:rPr>
              <a:t>very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much</a:t>
            </a:r>
            <a:r>
              <a:rPr lang="tr-TR" sz="1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>
                <a:latin typeface="Comic Sans MS" panose="030F0702030302020204" pitchFamily="66" charset="0"/>
              </a:rPr>
              <a:t>Bayan Watson: Çok te­şek­kür­ler.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dirty="0">
                <a:latin typeface="Comic Sans MS" panose="030F0702030302020204" pitchFamily="66" charset="0"/>
              </a:rPr>
              <a:t> </a:t>
            </a:r>
            <a:r>
              <a:rPr lang="tr-TR" sz="1700" dirty="0" err="1" smtClean="0">
                <a:latin typeface="Comic Sans MS" panose="030F0702030302020204" pitchFamily="66" charset="0"/>
              </a:rPr>
              <a:t>Receptionist</a:t>
            </a:r>
            <a:r>
              <a:rPr lang="tr-TR" sz="1700" dirty="0">
                <a:latin typeface="Comic Sans MS" panose="030F0702030302020204" pitchFamily="66" charset="0"/>
              </a:rPr>
              <a:t>:   </a:t>
            </a:r>
            <a:r>
              <a:rPr lang="tr-TR" sz="1700" dirty="0" err="1">
                <a:latin typeface="Comic Sans MS" panose="030F0702030302020204" pitchFamily="66" charset="0"/>
              </a:rPr>
              <a:t>Bye</a:t>
            </a:r>
            <a:r>
              <a:rPr lang="tr-TR" sz="1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1700" i="1" dirty="0" err="1">
                <a:latin typeface="Comic Sans MS" panose="030F0702030302020204" pitchFamily="66" charset="0"/>
              </a:rPr>
              <a:t>Resepsiyonist</a:t>
            </a:r>
            <a:r>
              <a:rPr lang="tr-TR" sz="1700" i="1" dirty="0">
                <a:latin typeface="Comic Sans MS" panose="030F0702030302020204" pitchFamily="66" charset="0"/>
              </a:rPr>
              <a:t>: Hoş­ça ka­lın.</a:t>
            </a:r>
            <a:endParaRPr lang="tr-TR" sz="17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tr-TR" sz="1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034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8849"/>
            <a:ext cx="8147248" cy="755855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Comic Sans MS" panose="030F0702030302020204" pitchFamily="66" charset="0"/>
              </a:rPr>
              <a:t>MAKING AN APPOINTMENT (RANDEVU ALMAK)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5565232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 smtClean="0">
                <a:latin typeface="Comic Sans MS" panose="030F0702030302020204" pitchFamily="66" charset="0"/>
              </a:rPr>
              <a:t>A</a:t>
            </a:r>
            <a:r>
              <a:rPr lang="tr-TR" sz="1500" dirty="0">
                <a:latin typeface="Comic Sans MS" panose="030F0702030302020204" pitchFamily="66" charset="0"/>
              </a:rPr>
              <a:t>: </a:t>
            </a:r>
            <a:r>
              <a:rPr lang="tr-TR" sz="1500" dirty="0" err="1">
                <a:latin typeface="Comic Sans MS" panose="030F0702030302020204" pitchFamily="66" charset="0"/>
              </a:rPr>
              <a:t>Are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you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free</a:t>
            </a:r>
            <a:r>
              <a:rPr lang="tr-TR" sz="1500" dirty="0">
                <a:latin typeface="Comic Sans MS" panose="030F0702030302020204" pitchFamily="66" charset="0"/>
              </a:rPr>
              <a:t> on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thirteenth</a:t>
            </a:r>
            <a:r>
              <a:rPr lang="tr-TR" sz="1500" dirty="0">
                <a:latin typeface="Comic Sans MS" panose="030F0702030302020204" pitchFamily="66" charset="0"/>
              </a:rPr>
              <a:t> in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afternoon</a:t>
            </a:r>
            <a:r>
              <a:rPr lang="tr-TR" sz="1500" dirty="0">
                <a:latin typeface="Comic Sans MS" panose="030F0702030302020204" pitchFamily="66" charset="0"/>
              </a:rPr>
              <a:t>? </a:t>
            </a:r>
            <a:r>
              <a:rPr lang="tr-TR" sz="1500" dirty="0" smtClean="0">
                <a:latin typeface="Comic Sans MS" panose="030F0702030302020204" pitchFamily="66" charset="0"/>
              </a:rPr>
              <a:t>(</a:t>
            </a:r>
            <a:r>
              <a:rPr lang="tr-TR" sz="1500" dirty="0">
                <a:latin typeface="Comic Sans MS" panose="030F0702030302020204" pitchFamily="66" charset="0"/>
              </a:rPr>
              <a:t>Ayın 13 ünde öğlen müsait misin?)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B: No </a:t>
            </a:r>
            <a:r>
              <a:rPr lang="tr-TR" sz="1500" dirty="0" err="1">
                <a:latin typeface="Comic Sans MS" panose="030F0702030302020204" pitchFamily="66" charset="0"/>
              </a:rPr>
              <a:t>I’m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afraid</a:t>
            </a:r>
            <a:r>
              <a:rPr lang="tr-TR" sz="1500" dirty="0">
                <a:latin typeface="Comic Sans MS" panose="030F0702030302020204" pitchFamily="66" charset="0"/>
              </a:rPr>
              <a:t> not. </a:t>
            </a:r>
            <a:r>
              <a:rPr lang="tr-TR" sz="1500" dirty="0" err="1">
                <a:latin typeface="Comic Sans MS" panose="030F0702030302020204" pitchFamily="66" charset="0"/>
              </a:rPr>
              <a:t>I’m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meeting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Şaziment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then</a:t>
            </a:r>
            <a:r>
              <a:rPr lang="tr-TR" sz="1500" dirty="0">
                <a:latin typeface="Comic Sans MS" panose="030F0702030302020204" pitchFamily="66" charset="0"/>
              </a:rPr>
              <a:t>. How </a:t>
            </a:r>
            <a:r>
              <a:rPr lang="tr-TR" sz="1500" dirty="0" err="1">
                <a:latin typeface="Comic Sans MS" panose="030F0702030302020204" pitchFamily="66" charset="0"/>
              </a:rPr>
              <a:t>about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fourteenth</a:t>
            </a:r>
            <a:r>
              <a:rPr lang="tr-TR" sz="1500" dirty="0">
                <a:latin typeface="Comic Sans MS" panose="030F0702030302020204" pitchFamily="66" charset="0"/>
              </a:rPr>
              <a:t> in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morning</a:t>
            </a:r>
            <a:r>
              <a:rPr lang="tr-TR" sz="1500" dirty="0">
                <a:latin typeface="Comic Sans MS" panose="030F0702030302020204" pitchFamily="66" charset="0"/>
              </a:rPr>
              <a:t>? </a:t>
            </a:r>
            <a:endParaRPr lang="tr-TR" sz="15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 smtClean="0">
                <a:latin typeface="Comic Sans MS" panose="030F0702030302020204" pitchFamily="66" charset="0"/>
              </a:rPr>
              <a:t>         (</a:t>
            </a:r>
            <a:r>
              <a:rPr lang="tr-TR" sz="1500" dirty="0">
                <a:latin typeface="Comic Sans MS" panose="030F0702030302020204" pitchFamily="66" charset="0"/>
              </a:rPr>
              <a:t>Hayır, korkarım ki değilim. </a:t>
            </a:r>
            <a:r>
              <a:rPr lang="tr-TR" sz="1500" dirty="0" err="1">
                <a:latin typeface="Comic Sans MS" panose="030F0702030302020204" pitchFamily="66" charset="0"/>
              </a:rPr>
              <a:t>Şaziment</a:t>
            </a:r>
            <a:r>
              <a:rPr lang="tr-TR" sz="1500" dirty="0">
                <a:latin typeface="Comic Sans MS" panose="030F0702030302020204" pitchFamily="66" charset="0"/>
              </a:rPr>
              <a:t> ile buluşacağım. 14 ünün sabahına ne dersin?)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A: </a:t>
            </a:r>
            <a:r>
              <a:rPr lang="tr-TR" sz="1500" dirty="0" err="1">
                <a:latin typeface="Comic Sans MS" panose="030F0702030302020204" pitchFamily="66" charset="0"/>
              </a:rPr>
              <a:t>I’m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sorry</a:t>
            </a:r>
            <a:r>
              <a:rPr lang="tr-TR" sz="1500" dirty="0">
                <a:latin typeface="Comic Sans MS" panose="030F0702030302020204" pitchFamily="66" charset="0"/>
              </a:rPr>
              <a:t>. I’m </a:t>
            </a:r>
            <a:r>
              <a:rPr lang="tr-TR" sz="1500" dirty="0" err="1">
                <a:latin typeface="Comic Sans MS" panose="030F0702030302020204" pitchFamily="66" charset="0"/>
              </a:rPr>
              <a:t>attending</a:t>
            </a:r>
            <a:r>
              <a:rPr lang="tr-TR" sz="1500" dirty="0">
                <a:latin typeface="Comic Sans MS" panose="030F0702030302020204" pitchFamily="66" charset="0"/>
              </a:rPr>
              <a:t> a </a:t>
            </a:r>
            <a:r>
              <a:rPr lang="tr-TR" sz="1500" dirty="0" err="1">
                <a:latin typeface="Comic Sans MS" panose="030F0702030302020204" pitchFamily="66" charset="0"/>
              </a:rPr>
              <a:t>meeting</a:t>
            </a:r>
            <a:r>
              <a:rPr lang="tr-TR" sz="1500" dirty="0">
                <a:latin typeface="Comic Sans MS" panose="030F0702030302020204" pitchFamily="66" charset="0"/>
              </a:rPr>
              <a:t> at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Zorlu </a:t>
            </a:r>
            <a:r>
              <a:rPr lang="tr-TR" sz="1500" dirty="0" err="1">
                <a:latin typeface="Comic Sans MS" panose="030F0702030302020204" pitchFamily="66" charset="0"/>
              </a:rPr>
              <a:t>then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endParaRPr lang="tr-TR" sz="15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smtClean="0">
                <a:latin typeface="Comic Sans MS" panose="030F0702030302020204" pitchFamily="66" charset="0"/>
              </a:rPr>
              <a:t>    </a:t>
            </a:r>
            <a:r>
              <a:rPr lang="tr-TR" sz="1500" dirty="0" smtClean="0">
                <a:latin typeface="Comic Sans MS" panose="030F0702030302020204" pitchFamily="66" charset="0"/>
              </a:rPr>
              <a:t>(</a:t>
            </a:r>
            <a:r>
              <a:rPr lang="tr-TR" sz="1500" dirty="0">
                <a:latin typeface="Comic Sans MS" panose="030F0702030302020204" pitchFamily="66" charset="0"/>
              </a:rPr>
              <a:t>Üzgünüm. O zaman </a:t>
            </a:r>
            <a:r>
              <a:rPr lang="tr-TR" sz="1500" dirty="0" err="1">
                <a:latin typeface="Comic Sans MS" panose="030F0702030302020204" pitchFamily="66" charset="0"/>
              </a:rPr>
              <a:t>Zorlu’daki</a:t>
            </a:r>
            <a:r>
              <a:rPr lang="tr-TR" sz="1500" dirty="0">
                <a:latin typeface="Comic Sans MS" panose="030F0702030302020204" pitchFamily="66" charset="0"/>
              </a:rPr>
              <a:t> bir toplantıya katılıyor olacağım.)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B: </a:t>
            </a:r>
            <a:r>
              <a:rPr lang="tr-TR" sz="1500" dirty="0" err="1">
                <a:latin typeface="Comic Sans MS" panose="030F0702030302020204" pitchFamily="66" charset="0"/>
              </a:rPr>
              <a:t>What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about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next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day</a:t>
            </a:r>
            <a:r>
              <a:rPr lang="tr-TR" sz="1500" dirty="0">
                <a:latin typeface="Comic Sans MS" panose="030F0702030302020204" pitchFamily="66" charset="0"/>
              </a:rPr>
              <a:t>? (Peki bir sonraki gün?)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A: No. </a:t>
            </a:r>
            <a:r>
              <a:rPr lang="tr-TR" sz="1500" dirty="0" err="1">
                <a:latin typeface="Comic Sans MS" panose="030F0702030302020204" pitchFamily="66" charset="0"/>
              </a:rPr>
              <a:t>I’m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busy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then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too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r>
              <a:rPr lang="tr-TR" sz="1500" dirty="0" err="1">
                <a:latin typeface="Comic Sans MS" panose="030F0702030302020204" pitchFamily="66" charset="0"/>
              </a:rPr>
              <a:t>I’m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meeting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Murtaza</a:t>
            </a:r>
            <a:r>
              <a:rPr lang="tr-TR" sz="1500" dirty="0">
                <a:latin typeface="Comic Sans MS" panose="030F0702030302020204" pitchFamily="66" charset="0"/>
              </a:rPr>
              <a:t> at North </a:t>
            </a:r>
            <a:r>
              <a:rPr lang="tr-TR" sz="1500" dirty="0" err="1">
                <a:latin typeface="Comic Sans MS" panose="030F0702030302020204" pitchFamily="66" charset="0"/>
              </a:rPr>
              <a:t>Bridge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Road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r>
              <a:rPr lang="tr-TR" sz="1500" dirty="0" err="1">
                <a:latin typeface="Comic Sans MS" panose="030F0702030302020204" pitchFamily="66" charset="0"/>
              </a:rPr>
              <a:t>Are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you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free</a:t>
            </a:r>
            <a:r>
              <a:rPr lang="tr-TR" sz="1500" dirty="0">
                <a:latin typeface="Comic Sans MS" panose="030F0702030302020204" pitchFamily="66" charset="0"/>
              </a:rPr>
              <a:t> on </a:t>
            </a:r>
            <a:r>
              <a:rPr lang="tr-TR" sz="1500" dirty="0" err="1">
                <a:latin typeface="Comic Sans MS" panose="030F0702030302020204" pitchFamily="66" charset="0"/>
              </a:rPr>
              <a:t>Thursday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afternoon</a:t>
            </a:r>
            <a:r>
              <a:rPr lang="tr-TR" sz="1500" dirty="0">
                <a:latin typeface="Comic Sans MS" panose="030F0702030302020204" pitchFamily="66" charset="0"/>
              </a:rPr>
              <a:t>? </a:t>
            </a:r>
            <a:endParaRPr lang="tr-TR" sz="15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smtClean="0">
                <a:latin typeface="Comic Sans MS" panose="030F0702030302020204" pitchFamily="66" charset="0"/>
              </a:rPr>
              <a:t>    </a:t>
            </a:r>
            <a:r>
              <a:rPr lang="tr-TR" sz="1500" dirty="0" smtClean="0">
                <a:latin typeface="Comic Sans MS" panose="030F0702030302020204" pitchFamily="66" charset="0"/>
              </a:rPr>
              <a:t>(</a:t>
            </a:r>
            <a:r>
              <a:rPr lang="tr-TR" sz="1500" dirty="0">
                <a:latin typeface="Comic Sans MS" panose="030F0702030302020204" pitchFamily="66" charset="0"/>
              </a:rPr>
              <a:t>Hayır, o zaman da çok meşgul olacağım. North </a:t>
            </a:r>
            <a:r>
              <a:rPr lang="tr-TR" sz="1500" dirty="0" err="1">
                <a:latin typeface="Comic Sans MS" panose="030F0702030302020204" pitchFamily="66" charset="0"/>
              </a:rPr>
              <a:t>Bridge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Road’da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Murtaza</a:t>
            </a:r>
            <a:r>
              <a:rPr lang="tr-TR" sz="1500" dirty="0">
                <a:latin typeface="Comic Sans MS" panose="030F0702030302020204" pitchFamily="66" charset="0"/>
              </a:rPr>
              <a:t> ile buluşacağım. Perşembe günü öğlen müsait misin?)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B: </a:t>
            </a:r>
            <a:r>
              <a:rPr lang="tr-TR" sz="1500" dirty="0" err="1">
                <a:latin typeface="Comic Sans MS" panose="030F0702030302020204" pitchFamily="66" charset="0"/>
              </a:rPr>
              <a:t>Yes</a:t>
            </a:r>
            <a:r>
              <a:rPr lang="tr-TR" sz="1500" dirty="0">
                <a:latin typeface="Comic Sans MS" panose="030F0702030302020204" pitchFamily="66" charset="0"/>
              </a:rPr>
              <a:t>, I </a:t>
            </a:r>
            <a:r>
              <a:rPr lang="tr-TR" sz="1500" dirty="0" err="1">
                <a:latin typeface="Comic Sans MS" panose="030F0702030302020204" pitchFamily="66" charset="0"/>
              </a:rPr>
              <a:t>think</a:t>
            </a:r>
            <a:r>
              <a:rPr lang="tr-TR" sz="1500" dirty="0">
                <a:latin typeface="Comic Sans MS" panose="030F0702030302020204" pitchFamily="66" charset="0"/>
              </a:rPr>
              <a:t> I </a:t>
            </a:r>
            <a:r>
              <a:rPr lang="tr-TR" sz="1500" dirty="0" err="1">
                <a:latin typeface="Comic Sans MS" panose="030F0702030302020204" pitchFamily="66" charset="0"/>
              </a:rPr>
              <a:t>am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r>
              <a:rPr lang="tr-TR" sz="1500" dirty="0" err="1">
                <a:latin typeface="Comic Sans MS" panose="030F0702030302020204" pitchFamily="66" charset="0"/>
              </a:rPr>
              <a:t>Let’s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meet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for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lunch</a:t>
            </a:r>
            <a:r>
              <a:rPr lang="tr-TR" sz="1500" dirty="0">
                <a:latin typeface="Comic Sans MS" panose="030F0702030302020204" pitchFamily="66" charset="0"/>
              </a:rPr>
              <a:t> at </a:t>
            </a:r>
            <a:r>
              <a:rPr lang="tr-TR" sz="1500" dirty="0" err="1">
                <a:latin typeface="Comic Sans MS" panose="030F0702030302020204" pitchFamily="66" charset="0"/>
              </a:rPr>
              <a:t>mouth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restaurant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endParaRPr lang="tr-TR" sz="15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smtClean="0">
                <a:latin typeface="Comic Sans MS" panose="030F0702030302020204" pitchFamily="66" charset="0"/>
              </a:rPr>
              <a:t>       </a:t>
            </a:r>
            <a:r>
              <a:rPr lang="tr-TR" sz="1500" dirty="0" smtClean="0">
                <a:latin typeface="Comic Sans MS" panose="030F0702030302020204" pitchFamily="66" charset="0"/>
              </a:rPr>
              <a:t>(</a:t>
            </a:r>
            <a:r>
              <a:rPr lang="tr-TR" sz="1500" dirty="0">
                <a:latin typeface="Comic Sans MS" panose="030F0702030302020204" pitchFamily="66" charset="0"/>
              </a:rPr>
              <a:t>Evet, sanırım </a:t>
            </a:r>
            <a:r>
              <a:rPr lang="tr-TR" sz="1500" dirty="0" err="1">
                <a:latin typeface="Comic Sans MS" panose="030F0702030302020204" pitchFamily="66" charset="0"/>
              </a:rPr>
              <a:t>müsaitim</a:t>
            </a:r>
            <a:r>
              <a:rPr lang="tr-TR" sz="1500" dirty="0">
                <a:latin typeface="Comic Sans MS" panose="030F0702030302020204" pitchFamily="66" charset="0"/>
              </a:rPr>
              <a:t>. Öğle yemeği için </a:t>
            </a:r>
            <a:r>
              <a:rPr lang="tr-TR" sz="1500" dirty="0" err="1">
                <a:latin typeface="Comic Sans MS" panose="030F0702030302020204" pitchFamily="66" charset="0"/>
              </a:rPr>
              <a:t>mouth</a:t>
            </a:r>
            <a:r>
              <a:rPr lang="tr-TR" sz="1500" dirty="0">
                <a:latin typeface="Comic Sans MS" panose="030F0702030302020204" pitchFamily="66" charset="0"/>
              </a:rPr>
              <a:t> lokantasında buluşalım.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A: </a:t>
            </a:r>
            <a:r>
              <a:rPr lang="tr-TR" sz="1500" dirty="0" err="1">
                <a:latin typeface="Comic Sans MS" panose="030F0702030302020204" pitchFamily="66" charset="0"/>
              </a:rPr>
              <a:t>Good</a:t>
            </a:r>
            <a:r>
              <a:rPr lang="tr-TR" sz="1500" dirty="0">
                <a:latin typeface="Comic Sans MS" panose="030F0702030302020204" pitchFamily="66" charset="0"/>
              </a:rPr>
              <a:t> idea! Is </a:t>
            </a:r>
            <a:r>
              <a:rPr lang="tr-TR" sz="1500" dirty="0" err="1">
                <a:latin typeface="Comic Sans MS" panose="030F0702030302020204" pitchFamily="66" charset="0"/>
              </a:rPr>
              <a:t>two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o’clock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okay</a:t>
            </a:r>
            <a:r>
              <a:rPr lang="tr-TR" sz="1500" dirty="0">
                <a:latin typeface="Comic Sans MS" panose="030F0702030302020204" pitchFamily="66" charset="0"/>
              </a:rPr>
              <a:t>? (İyi fikir! Saat 2 uygun mudur?)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r>
              <a:rPr lang="tr-TR" sz="1500" dirty="0">
                <a:latin typeface="Comic Sans MS" panose="030F0702030302020204" pitchFamily="66" charset="0"/>
              </a:rPr>
              <a:t>B: </a:t>
            </a:r>
            <a:r>
              <a:rPr lang="tr-TR" sz="1500" dirty="0" err="1">
                <a:latin typeface="Comic Sans MS" panose="030F0702030302020204" pitchFamily="66" charset="0"/>
              </a:rPr>
              <a:t>That’s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fine</a:t>
            </a:r>
            <a:r>
              <a:rPr lang="tr-TR" sz="1500" dirty="0">
                <a:latin typeface="Comic Sans MS" panose="030F0702030302020204" pitchFamily="66" charset="0"/>
              </a:rPr>
              <a:t>. </a:t>
            </a:r>
            <a:r>
              <a:rPr lang="tr-TR" sz="1500" dirty="0" err="1">
                <a:latin typeface="Comic Sans MS" panose="030F0702030302020204" pitchFamily="66" charset="0"/>
              </a:rPr>
              <a:t>See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you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there</a:t>
            </a:r>
            <a:r>
              <a:rPr lang="tr-TR" sz="1500" dirty="0">
                <a:latin typeface="Comic Sans MS" panose="030F0702030302020204" pitchFamily="66" charset="0"/>
              </a:rPr>
              <a:t>! (Uygundur. Orada görüşürüz!)</a:t>
            </a:r>
          </a:p>
          <a:p>
            <a:pPr marL="0" indent="0">
              <a:lnSpc>
                <a:spcPct val="140000"/>
              </a:lnSpc>
              <a:buClrTx/>
              <a:buSzPct val="95000"/>
              <a:buNone/>
            </a:pPr>
            <a:endParaRPr lang="tr-TR" sz="15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800" b="1" dirty="0" err="1">
                <a:latin typeface="Comic Sans MS" panose="030F0702030302020204" pitchFamily="66" charset="0"/>
              </a:rPr>
              <a:t>Wrong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Number</a:t>
            </a:r>
            <a:r>
              <a:rPr lang="tr-TR" sz="2800" b="1" dirty="0">
                <a:latin typeface="Comic Sans MS" panose="030F0702030302020204" pitchFamily="66" charset="0"/>
              </a:rPr>
              <a:t> (Yanlış Numara</a:t>
            </a:r>
            <a:r>
              <a:rPr lang="tr-TR" sz="2800" b="1" dirty="0" smtClean="0">
                <a:latin typeface="Comic Sans MS" panose="030F0702030302020204" pitchFamily="66" charset="0"/>
              </a:rPr>
              <a:t>)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075240" cy="5493224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 smtClean="0">
                <a:latin typeface="Comic Sans MS" panose="030F0702030302020204" pitchFamily="66" charset="0"/>
              </a:rPr>
              <a:t>A</a:t>
            </a:r>
            <a:r>
              <a:rPr lang="tr-TR" sz="1800" dirty="0">
                <a:latin typeface="Comic Sans MS" panose="030F0702030302020204" pitchFamily="66" charset="0"/>
              </a:rPr>
              <a:t>: </a:t>
            </a:r>
            <a:r>
              <a:rPr lang="tr-TR" sz="1800" dirty="0" err="1">
                <a:latin typeface="Comic Sans MS" panose="030F0702030302020204" pitchFamily="66" charset="0"/>
              </a:rPr>
              <a:t>Hello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this</a:t>
            </a:r>
            <a:r>
              <a:rPr lang="tr-TR" sz="1800" dirty="0">
                <a:latin typeface="Comic Sans MS" panose="030F0702030302020204" pitchFamily="66" charset="0"/>
              </a:rPr>
              <a:t> is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press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office</a:t>
            </a:r>
            <a:r>
              <a:rPr lang="tr-TR" sz="1800" dirty="0">
                <a:latin typeface="Comic Sans MS" panose="030F0702030302020204" pitchFamily="66" charset="0"/>
              </a:rPr>
              <a:t>. (Merhabalar, basın ofisi.)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B:  </a:t>
            </a:r>
            <a:r>
              <a:rPr lang="tr-TR" sz="1800" dirty="0" smtClean="0">
                <a:latin typeface="Comic Sans MS" panose="030F0702030302020204" pitchFamily="66" charset="0"/>
              </a:rPr>
              <a:t>Mehmet Yıldız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r>
              <a:rPr lang="tr-TR" sz="1800" dirty="0">
                <a:latin typeface="Comic Sans MS" panose="030F0702030302020204" pitchFamily="66" charset="0"/>
              </a:rPr>
              <a:t>(Mehmet Yıldız , </a:t>
            </a:r>
            <a:r>
              <a:rPr lang="tr-TR" sz="1800" dirty="0">
                <a:latin typeface="Comic Sans MS" panose="030F0702030302020204" pitchFamily="66" charset="0"/>
              </a:rPr>
              <a:t>lütfen)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A: </a:t>
            </a:r>
            <a:r>
              <a:rPr lang="tr-TR" sz="1800" dirty="0" err="1">
                <a:latin typeface="Comic Sans MS" panose="030F0702030302020204" pitchFamily="66" charset="0"/>
              </a:rPr>
              <a:t>I’m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sorry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must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have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wrong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number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r>
              <a:rPr lang="tr-TR" sz="1800" dirty="0" err="1">
                <a:latin typeface="Comic Sans MS" panose="030F0702030302020204" pitchFamily="66" charset="0"/>
              </a:rPr>
              <a:t>There’s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nobody</a:t>
            </a:r>
            <a:r>
              <a:rPr lang="tr-TR" sz="1800" dirty="0">
                <a:latin typeface="Comic Sans MS" panose="030F0702030302020204" pitchFamily="66" charset="0"/>
              </a:rPr>
              <a:t> of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 name </a:t>
            </a:r>
            <a:r>
              <a:rPr lang="tr-TR" sz="1800" dirty="0" err="1">
                <a:latin typeface="Comic Sans MS" panose="030F0702030302020204" pitchFamily="66" charset="0"/>
              </a:rPr>
              <a:t>here</a:t>
            </a:r>
            <a:r>
              <a:rPr lang="tr-TR" sz="1800" dirty="0">
                <a:latin typeface="Comic Sans MS" panose="030F0702030302020204" pitchFamily="66" charset="0"/>
              </a:rPr>
              <a:t>. (Üzgünüm, </a:t>
            </a:r>
            <a:r>
              <a:rPr lang="tr-TR" sz="1800" dirty="0" smtClean="0">
                <a:latin typeface="Comic Sans MS" panose="030F0702030302020204" pitchFamily="66" charset="0"/>
              </a:rPr>
              <a:t>yanlış </a:t>
            </a:r>
            <a:r>
              <a:rPr lang="tr-TR" sz="1800" dirty="0">
                <a:latin typeface="Comic Sans MS" panose="030F0702030302020204" pitchFamily="66" charset="0"/>
              </a:rPr>
              <a:t>numara girmiş olmalısınız. Burada o isimde birisi yok.)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B: Oh. Can I </a:t>
            </a:r>
            <a:r>
              <a:rPr lang="tr-TR" sz="1800" dirty="0" err="1">
                <a:latin typeface="Comic Sans MS" panose="030F0702030302020204" pitchFamily="66" charset="0"/>
              </a:rPr>
              <a:t>check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number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I’ve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got</a:t>
            </a:r>
            <a:r>
              <a:rPr lang="tr-TR" sz="1800" dirty="0">
                <a:latin typeface="Comic Sans MS" panose="030F0702030302020204" pitchFamily="66" charset="0"/>
              </a:rPr>
              <a:t>…. is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 not  5568790? (Bendeki numarayı bir kontrol edebilir miyim…5568790 değil mi?)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A: No, </a:t>
            </a:r>
            <a:r>
              <a:rPr lang="tr-TR" sz="1800" dirty="0" err="1">
                <a:latin typeface="Comic Sans MS" panose="030F0702030302020204" pitchFamily="66" charset="0"/>
              </a:rPr>
              <a:t>it’s</a:t>
            </a:r>
            <a:r>
              <a:rPr lang="tr-TR" sz="1800" dirty="0">
                <a:latin typeface="Comic Sans MS" panose="030F0702030302020204" pitchFamily="66" charset="0"/>
              </a:rPr>
              <a:t> 5558790. (Hayır, 5558790)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B: Oh </a:t>
            </a:r>
            <a:r>
              <a:rPr lang="tr-TR" sz="1800" dirty="0" err="1">
                <a:latin typeface="Comic Sans MS" panose="030F0702030302020204" pitchFamily="66" charset="0"/>
              </a:rPr>
              <a:t>sorry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about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.  I </a:t>
            </a:r>
            <a:r>
              <a:rPr lang="tr-TR" sz="1800" dirty="0" err="1">
                <a:latin typeface="Comic Sans MS" panose="030F0702030302020204" pitchFamily="66" charset="0"/>
              </a:rPr>
              <a:t>must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have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dialled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wrong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number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endParaRPr lang="tr-TR" sz="18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smtClean="0">
                <a:latin typeface="Comic Sans MS" panose="030F0702030302020204" pitchFamily="66" charset="0"/>
              </a:rPr>
              <a:t>    </a:t>
            </a:r>
            <a:r>
              <a:rPr lang="tr-TR" sz="1800" dirty="0" smtClean="0">
                <a:latin typeface="Comic Sans MS" panose="030F0702030302020204" pitchFamily="66" charset="0"/>
              </a:rPr>
              <a:t>(</a:t>
            </a:r>
            <a:r>
              <a:rPr lang="tr-TR" sz="1800" dirty="0">
                <a:latin typeface="Comic Sans MS" panose="030F0702030302020204" pitchFamily="66" charset="0"/>
              </a:rPr>
              <a:t>Özür dilerim, yanlış numara girmiş olmalıyım.)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r>
              <a:rPr lang="tr-TR" sz="1800" dirty="0">
                <a:latin typeface="Comic Sans MS" panose="030F0702030302020204" pitchFamily="66" charset="0"/>
              </a:rPr>
              <a:t>A:  No problem!  </a:t>
            </a:r>
            <a:r>
              <a:rPr lang="tr-TR" sz="1800" dirty="0" err="1">
                <a:latin typeface="Comic Sans MS" panose="030F0702030302020204" pitchFamily="66" charset="0"/>
              </a:rPr>
              <a:t>Bye</a:t>
            </a:r>
            <a:r>
              <a:rPr lang="tr-TR" sz="1800" dirty="0">
                <a:latin typeface="Comic Sans MS" panose="030F0702030302020204" pitchFamily="66" charset="0"/>
              </a:rPr>
              <a:t>! (Problem değil! Hoşça  kalın!)</a:t>
            </a:r>
          </a:p>
          <a:p>
            <a:pPr marL="0" indent="0">
              <a:lnSpc>
                <a:spcPct val="130000"/>
              </a:lnSpc>
              <a:spcBef>
                <a:spcPts val="1000"/>
              </a:spcBef>
              <a:buNone/>
            </a:pPr>
            <a:endParaRPr lang="tr-TR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28625" y="1916832"/>
            <a:ext cx="3657600" cy="46805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1200" dirty="0" smtClean="0">
                <a:latin typeface="Comic Sans MS" panose="030F0702030302020204" pitchFamily="66" charset="0"/>
              </a:rPr>
              <a:t>I’m </a:t>
            </a:r>
            <a:r>
              <a:rPr lang="tr-TR" sz="1200" dirty="0" err="1">
                <a:latin typeface="Comic Sans MS" panose="030F0702030302020204" pitchFamily="66" charset="0"/>
              </a:rPr>
              <a:t>sorry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is not here, </a:t>
            </a:r>
            <a:r>
              <a:rPr lang="tr-TR" sz="1200" dirty="0" err="1">
                <a:latin typeface="Comic Sans MS" panose="030F0702030302020204" pitchFamily="66" charset="0"/>
              </a:rPr>
              <a:t>right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now</a:t>
            </a:r>
            <a:r>
              <a:rPr lang="tr-TR" sz="1200" dirty="0">
                <a:latin typeface="Comic Sans MS" panose="030F0702030302020204" pitchFamily="66" charset="0"/>
              </a:rPr>
              <a:t>. Can I </a:t>
            </a:r>
            <a:r>
              <a:rPr lang="tr-TR" sz="1200" dirty="0" err="1">
                <a:latin typeface="Comic Sans MS" panose="030F0702030302020204" pitchFamily="66" charset="0"/>
              </a:rPr>
              <a:t>take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message</a:t>
            </a:r>
            <a:r>
              <a:rPr lang="tr-TR" sz="1200" dirty="0">
                <a:latin typeface="Comic Sans MS" panose="030F0702030302020204" pitchFamily="66" charset="0"/>
              </a:rPr>
              <a:t>? (Üzgünüm, kendisi şu an burada değil. Mesajınızı alabilir miyim?)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I’m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afraid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is not </a:t>
            </a:r>
            <a:r>
              <a:rPr lang="tr-TR" sz="1200" dirty="0" err="1">
                <a:latin typeface="Comic Sans MS" panose="030F0702030302020204" pitchFamily="66" charset="0"/>
              </a:rPr>
              <a:t>available</a:t>
            </a:r>
            <a:r>
              <a:rPr lang="tr-TR" sz="1200" dirty="0">
                <a:latin typeface="Comic Sans MS" panose="030F0702030302020204" pitchFamily="66" charset="0"/>
              </a:rPr>
              <a:t>, </a:t>
            </a:r>
            <a:r>
              <a:rPr lang="tr-TR" sz="1200" dirty="0" err="1">
                <a:latin typeface="Comic Sans MS" panose="030F0702030302020204" pitchFamily="66" charset="0"/>
              </a:rPr>
              <a:t>right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now</a:t>
            </a:r>
            <a:r>
              <a:rPr lang="tr-TR" sz="1200" dirty="0">
                <a:latin typeface="Comic Sans MS" panose="030F0702030302020204" pitchFamily="66" charset="0"/>
              </a:rPr>
              <a:t>. </a:t>
            </a:r>
            <a:r>
              <a:rPr lang="tr-TR" sz="1200" dirty="0" err="1">
                <a:latin typeface="Comic Sans MS" panose="030F0702030302020204" pitchFamily="66" charset="0"/>
              </a:rPr>
              <a:t>If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leave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number</a:t>
            </a:r>
            <a:r>
              <a:rPr lang="tr-TR" sz="1200" dirty="0">
                <a:latin typeface="Comic Sans MS" panose="030F0702030302020204" pitchFamily="66" charset="0"/>
              </a:rPr>
              <a:t>,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</a:t>
            </a:r>
            <a:r>
              <a:rPr lang="tr-TR" sz="1200" dirty="0" err="1">
                <a:latin typeface="Comic Sans MS" panose="030F0702030302020204" pitchFamily="66" charset="0"/>
              </a:rPr>
              <a:t>will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call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back</a:t>
            </a:r>
            <a:r>
              <a:rPr lang="tr-TR" sz="1200" dirty="0">
                <a:latin typeface="Comic Sans MS" panose="030F0702030302020204" pitchFamily="66" charset="0"/>
              </a:rPr>
              <a:t>. (Üzgünüm, kendisi şu an müsait değil. Eğer numaranızı bırakırsanız, müsait olduğunda sizi geri arayacaktır.)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I’m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afraid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is not </a:t>
            </a:r>
            <a:r>
              <a:rPr lang="tr-TR" sz="1200" dirty="0" err="1">
                <a:latin typeface="Comic Sans MS" panose="030F0702030302020204" pitchFamily="66" charset="0"/>
              </a:rPr>
              <a:t>available</a:t>
            </a:r>
            <a:r>
              <a:rPr lang="tr-TR" sz="1200" dirty="0">
                <a:latin typeface="Comic Sans MS" panose="030F0702030302020204" pitchFamily="66" charset="0"/>
              </a:rPr>
              <a:t>, </a:t>
            </a:r>
            <a:r>
              <a:rPr lang="tr-TR" sz="1200" dirty="0" err="1">
                <a:latin typeface="Comic Sans MS" panose="030F0702030302020204" pitchFamily="66" charset="0"/>
              </a:rPr>
              <a:t>right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now</a:t>
            </a:r>
            <a:r>
              <a:rPr lang="tr-TR" sz="1200" dirty="0">
                <a:latin typeface="Comic Sans MS" panose="030F0702030302020204" pitchFamily="66" charset="0"/>
              </a:rPr>
              <a:t>. Can I </a:t>
            </a:r>
            <a:r>
              <a:rPr lang="tr-TR" sz="1200" dirty="0" err="1">
                <a:latin typeface="Comic Sans MS" panose="030F0702030302020204" pitchFamily="66" charset="0"/>
              </a:rPr>
              <a:t>take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message</a:t>
            </a:r>
            <a:r>
              <a:rPr lang="tr-TR" sz="1200" dirty="0">
                <a:latin typeface="Comic Sans MS" panose="030F0702030302020204" pitchFamily="66" charset="0"/>
              </a:rPr>
              <a:t>, </a:t>
            </a: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? (Üzgünüm, kendisi şu an müsait değil. Mesajını rica edebilir miyim lütfen?)</a:t>
            </a:r>
          </a:p>
          <a:p>
            <a:pPr>
              <a:lnSpc>
                <a:spcPct val="130000"/>
              </a:lnSpc>
            </a:pPr>
            <a:r>
              <a:rPr lang="tr-TR" sz="1200" dirty="0">
                <a:latin typeface="Comic Sans MS" panose="030F0702030302020204" pitchFamily="66" charset="0"/>
              </a:rPr>
              <a:t>I </a:t>
            </a:r>
            <a:r>
              <a:rPr lang="tr-TR" sz="1200" dirty="0" err="1">
                <a:latin typeface="Comic Sans MS" panose="030F0702030302020204" pitchFamily="66" charset="0"/>
              </a:rPr>
              <a:t>believe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</a:t>
            </a:r>
            <a:r>
              <a:rPr lang="tr-TR" sz="1200" dirty="0" err="1">
                <a:latin typeface="Comic Sans MS" panose="030F0702030302020204" pitchFamily="66" charset="0"/>
              </a:rPr>
              <a:t>will</a:t>
            </a:r>
            <a:r>
              <a:rPr lang="tr-TR" sz="1200" dirty="0">
                <a:latin typeface="Comic Sans MS" panose="030F0702030302020204" pitchFamily="66" charset="0"/>
              </a:rPr>
              <a:t> be in </a:t>
            </a:r>
            <a:r>
              <a:rPr lang="tr-TR" sz="1200" dirty="0" err="1">
                <a:latin typeface="Comic Sans MS" panose="030F0702030302020204" pitchFamily="66" charset="0"/>
              </a:rPr>
              <a:t>meeting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until</a:t>
            </a:r>
            <a:r>
              <a:rPr lang="tr-TR" sz="1200" dirty="0">
                <a:latin typeface="Comic Sans MS" panose="030F0702030302020204" pitchFamily="66" charset="0"/>
              </a:rPr>
              <a:t> 5 </a:t>
            </a:r>
            <a:r>
              <a:rPr lang="tr-TR" sz="1200" dirty="0" err="1">
                <a:latin typeface="Comic Sans MS" panose="030F0702030302020204" pitchFamily="66" charset="0"/>
              </a:rPr>
              <a:t>pm</a:t>
            </a:r>
            <a:r>
              <a:rPr lang="tr-TR" sz="1200" dirty="0">
                <a:latin typeface="Comic Sans MS" panose="030F0702030302020204" pitchFamily="66" charset="0"/>
              </a:rPr>
              <a:t>. I can </a:t>
            </a:r>
            <a:r>
              <a:rPr lang="tr-TR" sz="1200" dirty="0" err="1">
                <a:latin typeface="Comic Sans MS" panose="030F0702030302020204" pitchFamily="66" charset="0"/>
              </a:rPr>
              <a:t>take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message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or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tell</a:t>
            </a:r>
            <a:r>
              <a:rPr lang="tr-TR" sz="1200" dirty="0">
                <a:latin typeface="Comic Sans MS" panose="030F0702030302020204" pitchFamily="66" charset="0"/>
              </a:rPr>
              <a:t> her/</a:t>
            </a:r>
            <a:r>
              <a:rPr lang="tr-TR" sz="1200" dirty="0" err="1">
                <a:latin typeface="Comic Sans MS" panose="030F0702030302020204" pitchFamily="66" charset="0"/>
              </a:rPr>
              <a:t>him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to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call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when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is </a:t>
            </a:r>
            <a:r>
              <a:rPr lang="tr-TR" sz="1200" dirty="0" err="1">
                <a:latin typeface="Comic Sans MS" panose="030F0702030302020204" pitchFamily="66" charset="0"/>
              </a:rPr>
              <a:t>available</a:t>
            </a:r>
            <a:r>
              <a:rPr lang="tr-TR" sz="1200" dirty="0">
                <a:latin typeface="Comic Sans MS" panose="030F0702030302020204" pitchFamily="66" charset="0"/>
              </a:rPr>
              <a:t>. (Saat 5’e kadar toplantıda olacak gibi görünüyor. İsterseniz mesajınızı alabilirim ya da müsait olduğunda sizi aramasını sağlayabilirim)</a:t>
            </a:r>
          </a:p>
          <a:p>
            <a:pPr>
              <a:lnSpc>
                <a:spcPct val="130000"/>
              </a:lnSpc>
            </a:pPr>
            <a:endParaRPr lang="tr-TR" sz="1200" dirty="0">
              <a:latin typeface="Comic Sans MS" panose="030F0702030302020204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343400" y="1916832"/>
            <a:ext cx="4189040" cy="46805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tr-TR" sz="1200" dirty="0" smtClean="0">
                <a:latin typeface="Comic Sans MS" panose="030F0702030302020204" pitchFamily="66" charset="0"/>
              </a:rPr>
              <a:t>I </a:t>
            </a:r>
            <a:r>
              <a:rPr lang="tr-TR" sz="1200" dirty="0" err="1">
                <a:latin typeface="Comic Sans MS" panose="030F0702030302020204" pitchFamily="66" charset="0"/>
              </a:rPr>
              <a:t>would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like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to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leave</a:t>
            </a:r>
            <a:r>
              <a:rPr lang="tr-TR" sz="1200" dirty="0">
                <a:latin typeface="Comic Sans MS" panose="030F0702030302020204" pitchFamily="66" charset="0"/>
              </a:rPr>
              <a:t> a </a:t>
            </a:r>
            <a:r>
              <a:rPr lang="tr-TR" sz="1200" dirty="0" err="1">
                <a:latin typeface="Comic Sans MS" panose="030F0702030302020204" pitchFamily="66" charset="0"/>
              </a:rPr>
              <a:t>message</a:t>
            </a:r>
            <a:r>
              <a:rPr lang="tr-TR" sz="1200" dirty="0">
                <a:latin typeface="Comic Sans MS" panose="030F0702030302020204" pitchFamily="66" charset="0"/>
              </a:rPr>
              <a:t>. (Bir mesaj bırakmak istiyorum.)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Could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take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my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message</a:t>
            </a:r>
            <a:r>
              <a:rPr lang="tr-TR" sz="1200" dirty="0">
                <a:latin typeface="Comic Sans MS" panose="030F0702030302020204" pitchFamily="66" charset="0"/>
              </a:rPr>
              <a:t>?  (Lütfen mesajımı </a:t>
            </a:r>
            <a:r>
              <a:rPr lang="tr-TR" sz="1200" dirty="0" err="1">
                <a:latin typeface="Comic Sans MS" panose="030F0702030302020204" pitchFamily="66" charset="0"/>
              </a:rPr>
              <a:t>alabillir</a:t>
            </a:r>
            <a:r>
              <a:rPr lang="tr-TR" sz="1200" dirty="0">
                <a:latin typeface="Comic Sans MS" panose="030F0702030302020204" pitchFamily="66" charset="0"/>
              </a:rPr>
              <a:t> misiniz?)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Could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tell</a:t>
            </a:r>
            <a:r>
              <a:rPr lang="tr-TR" sz="1200" dirty="0">
                <a:latin typeface="Comic Sans MS" panose="030F0702030302020204" pitchFamily="66" charset="0"/>
              </a:rPr>
              <a:t> her/</a:t>
            </a:r>
            <a:r>
              <a:rPr lang="tr-TR" sz="1200" dirty="0" err="1">
                <a:latin typeface="Comic Sans MS" panose="030F0702030302020204" pitchFamily="66" charset="0"/>
              </a:rPr>
              <a:t>him</a:t>
            </a:r>
            <a:r>
              <a:rPr lang="tr-TR" sz="1200" dirty="0">
                <a:latin typeface="Comic Sans MS" panose="030F0702030302020204" pitchFamily="66" charset="0"/>
              </a:rPr>
              <a:t>…? (Lütfen ona … söyler misiniz?)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tell</a:t>
            </a:r>
            <a:r>
              <a:rPr lang="tr-TR" sz="1200" dirty="0">
                <a:latin typeface="Comic Sans MS" panose="030F0702030302020204" pitchFamily="66" charset="0"/>
              </a:rPr>
              <a:t> her/</a:t>
            </a:r>
            <a:r>
              <a:rPr lang="tr-TR" sz="1200" dirty="0" err="1">
                <a:latin typeface="Comic Sans MS" panose="030F0702030302020204" pitchFamily="66" charset="0"/>
              </a:rPr>
              <a:t>him</a:t>
            </a:r>
            <a:r>
              <a:rPr lang="tr-TR" sz="1200" dirty="0">
                <a:latin typeface="Comic Sans MS" panose="030F0702030302020204" pitchFamily="66" charset="0"/>
              </a:rPr>
              <a:t>… (Lütfen ona … söyler misiniz?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Could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tell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when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</a:t>
            </a:r>
            <a:r>
              <a:rPr lang="tr-TR" sz="1200" dirty="0" err="1">
                <a:latin typeface="Comic Sans MS" panose="030F0702030302020204" pitchFamily="66" charset="0"/>
              </a:rPr>
              <a:t>will</a:t>
            </a:r>
            <a:r>
              <a:rPr lang="tr-TR" sz="1200" dirty="0">
                <a:latin typeface="Comic Sans MS" panose="030F0702030302020204" pitchFamily="66" charset="0"/>
              </a:rPr>
              <a:t> be </a:t>
            </a:r>
            <a:r>
              <a:rPr lang="tr-TR" sz="1200" dirty="0" err="1">
                <a:latin typeface="Comic Sans MS" panose="030F0702030302020204" pitchFamily="66" charset="0"/>
              </a:rPr>
              <a:t>available</a:t>
            </a:r>
            <a:r>
              <a:rPr lang="tr-TR" sz="1200" dirty="0">
                <a:latin typeface="Comic Sans MS" panose="030F0702030302020204" pitchFamily="66" charset="0"/>
              </a:rPr>
              <a:t>? (Kendisinin ne zaman müsait olacağını söyler misiniz?)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When</a:t>
            </a:r>
            <a:r>
              <a:rPr lang="tr-TR" sz="1200" dirty="0">
                <a:latin typeface="Comic Sans MS" panose="030F0702030302020204" pitchFamily="66" charset="0"/>
              </a:rPr>
              <a:t> can I </a:t>
            </a:r>
            <a:r>
              <a:rPr lang="tr-TR" sz="1200" dirty="0" err="1">
                <a:latin typeface="Comic Sans MS" panose="030F0702030302020204" pitchFamily="66" charset="0"/>
              </a:rPr>
              <a:t>call</a:t>
            </a:r>
            <a:r>
              <a:rPr lang="tr-TR" sz="1200" dirty="0">
                <a:latin typeface="Comic Sans MS" panose="030F0702030302020204" pitchFamily="66" charset="0"/>
              </a:rPr>
              <a:t> her/</a:t>
            </a:r>
            <a:r>
              <a:rPr lang="tr-TR" sz="1200" dirty="0" err="1">
                <a:latin typeface="Comic Sans MS" panose="030F0702030302020204" pitchFamily="66" charset="0"/>
              </a:rPr>
              <a:t>him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again</a:t>
            </a:r>
            <a:r>
              <a:rPr lang="tr-TR" sz="1200" dirty="0">
                <a:latin typeface="Comic Sans MS" panose="030F0702030302020204" pitchFamily="66" charset="0"/>
              </a:rPr>
              <a:t>? (Kendisini bir daha ne zaman arayabilirim?)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When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will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she</a:t>
            </a:r>
            <a:r>
              <a:rPr lang="tr-TR" sz="1200" dirty="0">
                <a:latin typeface="Comic Sans MS" panose="030F0702030302020204" pitchFamily="66" charset="0"/>
              </a:rPr>
              <a:t>/he be </a:t>
            </a:r>
            <a:r>
              <a:rPr lang="tr-TR" sz="1200" dirty="0" err="1">
                <a:latin typeface="Comic Sans MS" panose="030F0702030302020204" pitchFamily="66" charset="0"/>
              </a:rPr>
              <a:t>coming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back</a:t>
            </a:r>
            <a:r>
              <a:rPr lang="tr-TR" sz="1200" dirty="0">
                <a:latin typeface="Comic Sans MS" panose="030F0702030302020204" pitchFamily="66" charset="0"/>
              </a:rPr>
              <a:t>? (Ne zaman geri gelecek acaba?)</a:t>
            </a:r>
          </a:p>
          <a:p>
            <a:pPr>
              <a:lnSpc>
                <a:spcPct val="130000"/>
              </a:lnSpc>
            </a:pPr>
            <a:r>
              <a:rPr lang="tr-TR" sz="1200" dirty="0" err="1">
                <a:latin typeface="Comic Sans MS" panose="030F0702030302020204" pitchFamily="66" charset="0"/>
              </a:rPr>
              <a:t>Could</a:t>
            </a:r>
            <a:r>
              <a:rPr lang="tr-TR" sz="1200" dirty="0">
                <a:latin typeface="Comic Sans MS" panose="030F0702030302020204" pitchFamily="66" charset="0"/>
              </a:rPr>
              <a:t> I </a:t>
            </a:r>
            <a:r>
              <a:rPr lang="tr-TR" sz="1200" dirty="0" err="1">
                <a:latin typeface="Comic Sans MS" panose="030F0702030302020204" pitchFamily="66" charset="0"/>
              </a:rPr>
              <a:t>please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leave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you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my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number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to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give</a:t>
            </a:r>
            <a:r>
              <a:rPr lang="tr-TR" sz="1200" dirty="0">
                <a:latin typeface="Comic Sans MS" panose="030F0702030302020204" pitchFamily="66" charset="0"/>
              </a:rPr>
              <a:t> </a:t>
            </a:r>
            <a:r>
              <a:rPr lang="tr-TR" sz="1200" dirty="0" err="1">
                <a:latin typeface="Comic Sans MS" panose="030F0702030302020204" pitchFamily="66" charset="0"/>
              </a:rPr>
              <a:t>to</a:t>
            </a:r>
            <a:r>
              <a:rPr lang="tr-TR" sz="1200" dirty="0">
                <a:latin typeface="Comic Sans MS" panose="030F0702030302020204" pitchFamily="66" charset="0"/>
              </a:rPr>
              <a:t> her/</a:t>
            </a:r>
            <a:r>
              <a:rPr lang="tr-TR" sz="1200" dirty="0" err="1">
                <a:latin typeface="Comic Sans MS" panose="030F0702030302020204" pitchFamily="66" charset="0"/>
              </a:rPr>
              <a:t>him</a:t>
            </a:r>
            <a:r>
              <a:rPr lang="tr-TR" sz="1200" dirty="0">
                <a:latin typeface="Comic Sans MS" panose="030F0702030302020204" pitchFamily="66" charset="0"/>
              </a:rPr>
              <a:t>? (Size numaramı bıraksam, kendisine iletebilir misiniz lütfen?)</a:t>
            </a:r>
          </a:p>
          <a:p>
            <a:pPr>
              <a:lnSpc>
                <a:spcPct val="130000"/>
              </a:lnSpc>
            </a:pPr>
            <a:endParaRPr lang="tr-TR" sz="1200" dirty="0">
              <a:latin typeface="Comic Sans MS" panose="030F0702030302020204" pitchFamily="66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>
          <a:xfrm>
            <a:off x="457200" y="260648"/>
            <a:ext cx="3657600" cy="1512168"/>
          </a:xfrm>
        </p:spPr>
        <p:txBody>
          <a:bodyPr/>
          <a:lstStyle/>
          <a:p>
            <a:r>
              <a:rPr lang="tr-TR" sz="1800" dirty="0">
                <a:latin typeface="Comic Sans MS" panose="030F0702030302020204" pitchFamily="66" charset="0"/>
              </a:rPr>
              <a:t>Eğer aranan kişi o an müsait değilse, bu telefon kalıplarıyla cevap verip karşıdaki kişinin mesajını alabilirsiniz</a:t>
            </a:r>
            <a:r>
              <a:rPr lang="tr-TR" sz="1800" dirty="0" smtClean="0">
                <a:latin typeface="Comic Sans MS" panose="030F0702030302020204" pitchFamily="66" charset="0"/>
              </a:rPr>
              <a:t>;</a:t>
            </a:r>
            <a:endParaRPr lang="tr-TR" sz="1800" dirty="0">
              <a:latin typeface="Comic Sans MS" panose="030F0702030302020204" pitchFamily="66" charset="0"/>
            </a:endParaRPr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>
          <a:xfrm>
            <a:off x="4343400" y="260648"/>
            <a:ext cx="4117032" cy="1512168"/>
          </a:xfrm>
        </p:spPr>
        <p:txBody>
          <a:bodyPr/>
          <a:lstStyle/>
          <a:p>
            <a:r>
              <a:rPr lang="tr-TR" sz="1800" dirty="0">
                <a:latin typeface="Comic Sans MS" panose="030F0702030302020204" pitchFamily="66" charset="0"/>
              </a:rPr>
              <a:t>Siz de bu sorulara yanıt olarak şu kalıplarla cevap verebilirsiniz;</a:t>
            </a:r>
          </a:p>
          <a:p>
            <a:endParaRPr lang="tr-TR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Karşı tarafa kendinizi tanıtırken, yine bu kalıplar üzerinden gidebilirsiniz</a:t>
            </a:r>
            <a:r>
              <a:rPr lang="tr-TR" b="1" dirty="0" smtClean="0">
                <a:latin typeface="Comic Sans MS" panose="030F0702030302020204" pitchFamily="66" charset="0"/>
              </a:rPr>
              <a:t>;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 err="1" smtClean="0">
                <a:latin typeface="Comic Sans MS" panose="030F0702030302020204" pitchFamily="66" charset="0"/>
              </a:rPr>
              <a:t>Hello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this</a:t>
            </a:r>
            <a:r>
              <a:rPr lang="tr-TR" sz="1800" dirty="0">
                <a:latin typeface="Comic Sans MS" panose="030F0702030302020204" pitchFamily="66" charset="0"/>
              </a:rPr>
              <a:t> is Zeynep </a:t>
            </a:r>
            <a:r>
              <a:rPr lang="tr-TR" sz="1800" dirty="0" err="1">
                <a:latin typeface="Comic Sans MS" panose="030F0702030302020204" pitchFamily="66" charset="0"/>
              </a:rPr>
              <a:t>from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Engly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App</a:t>
            </a:r>
            <a:r>
              <a:rPr lang="tr-TR" sz="1800" dirty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Hi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it’s</a:t>
            </a:r>
            <a:r>
              <a:rPr lang="tr-TR" sz="1800" dirty="0">
                <a:latin typeface="Comic Sans MS" panose="030F0702030302020204" pitchFamily="66" charset="0"/>
              </a:rPr>
              <a:t> Zeynep </a:t>
            </a:r>
            <a:r>
              <a:rPr lang="tr-TR" sz="1800" dirty="0" err="1">
                <a:latin typeface="Comic Sans MS" panose="030F0702030302020204" pitchFamily="66" charset="0"/>
              </a:rPr>
              <a:t>from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Engly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App</a:t>
            </a:r>
            <a:r>
              <a:rPr lang="tr-TR" sz="1800" dirty="0">
                <a:latin typeface="Comic Sans MS" panose="030F0702030302020204" pitchFamily="66" charset="0"/>
              </a:rPr>
              <a:t>. (bu daha az resmi olsa da yine de gerekli ciddiyeti vermektedir.)</a:t>
            </a:r>
          </a:p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Good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evening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it’s</a:t>
            </a:r>
            <a:r>
              <a:rPr lang="tr-TR" sz="1800" dirty="0">
                <a:latin typeface="Comic Sans MS" panose="030F0702030302020204" pitchFamily="66" charset="0"/>
              </a:rPr>
              <a:t> Zeynep </a:t>
            </a:r>
            <a:r>
              <a:rPr lang="tr-TR" sz="1800" dirty="0" err="1">
                <a:latin typeface="Comic Sans MS" panose="030F0702030302020204" pitchFamily="66" charset="0"/>
              </a:rPr>
              <a:t>from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Engly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App</a:t>
            </a:r>
            <a:r>
              <a:rPr lang="tr-TR" sz="1800" dirty="0">
                <a:latin typeface="Comic Sans MS" panose="030F0702030302020204" pitchFamily="66" charset="0"/>
              </a:rPr>
              <a:t>. (bu da tıpkı üstteki gibi daha az resmidir ama ciddidir.)</a:t>
            </a:r>
          </a:p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>
                <a:latin typeface="Comic Sans MS" panose="030F0702030302020204" pitchFamily="66" charset="0"/>
              </a:rPr>
              <a:t>Arama yaptığınızda, daha sonrasında kiminle görüşmek istediğinizi belirtmeniz gerekecektir. Bunun içinde bu kalıpları kolayca kullanabilirsiniz;</a:t>
            </a:r>
          </a:p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>
                <a:latin typeface="Comic Sans MS" panose="030F0702030302020204" pitchFamily="66" charset="0"/>
              </a:rPr>
              <a:t>May I </a:t>
            </a:r>
            <a:r>
              <a:rPr lang="tr-TR" sz="1800" dirty="0" err="1">
                <a:latin typeface="Comic Sans MS" panose="030F0702030302020204" pitchFamily="66" charset="0"/>
              </a:rPr>
              <a:t>speak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to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Mr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r>
              <a:rPr lang="tr-TR" sz="1800" dirty="0" err="1">
                <a:latin typeface="Comic Sans MS" panose="030F0702030302020204" pitchFamily="66" charset="0"/>
              </a:rPr>
              <a:t>Bozok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? (</a:t>
            </a:r>
            <a:r>
              <a:rPr lang="tr-TR" sz="1800" dirty="0" err="1">
                <a:latin typeface="Comic Sans MS" panose="030F0702030302020204" pitchFamily="66" charset="0"/>
              </a:rPr>
              <a:t>Bozok</a:t>
            </a:r>
            <a:r>
              <a:rPr lang="tr-TR" sz="1800" dirty="0">
                <a:latin typeface="Comic Sans MS" panose="030F0702030302020204" pitchFamily="66" charset="0"/>
              </a:rPr>
              <a:t> Bey ile görüşebilir miyim lütfen?)</a:t>
            </a:r>
          </a:p>
          <a:p>
            <a:pPr>
              <a:lnSpc>
                <a:spcPct val="120000"/>
              </a:lnSpc>
              <a:buClrTx/>
              <a:buSzPct val="8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I’d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like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to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speak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with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Mr</a:t>
            </a:r>
            <a:r>
              <a:rPr lang="tr-TR" sz="1800" dirty="0">
                <a:latin typeface="Comic Sans MS" panose="030F0702030302020204" pitchFamily="66" charset="0"/>
              </a:rPr>
              <a:t>. </a:t>
            </a:r>
            <a:r>
              <a:rPr lang="tr-TR" sz="1800" dirty="0" err="1">
                <a:latin typeface="Comic Sans MS" panose="030F0702030302020204" pitchFamily="66" charset="0"/>
              </a:rPr>
              <a:t>Bozok</a:t>
            </a:r>
            <a:r>
              <a:rPr lang="tr-TR" sz="1800" dirty="0">
                <a:latin typeface="Comic Sans MS" panose="030F0702030302020204" pitchFamily="66" charset="0"/>
              </a:rPr>
              <a:t>. (</a:t>
            </a:r>
            <a:r>
              <a:rPr lang="tr-TR" sz="1800" dirty="0" err="1">
                <a:latin typeface="Comic Sans MS" panose="030F0702030302020204" pitchFamily="66" charset="0"/>
              </a:rPr>
              <a:t>Bozok</a:t>
            </a:r>
            <a:r>
              <a:rPr lang="tr-TR" sz="1800" dirty="0">
                <a:latin typeface="Comic Sans MS" panose="030F0702030302020204" pitchFamily="66" charset="0"/>
              </a:rPr>
              <a:t> Bey ile görüşmek istiyordum.)</a:t>
            </a:r>
          </a:p>
          <a:p>
            <a:pPr marL="0" indent="0">
              <a:lnSpc>
                <a:spcPct val="120000"/>
              </a:lnSpc>
              <a:buClrTx/>
              <a:buSzPct val="85000"/>
              <a:buNone/>
            </a:pPr>
            <a:endParaRPr lang="tr-TR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smtClean="0">
                <a:latin typeface="Comic Sans MS" panose="030F0702030302020204" pitchFamily="66" charset="0"/>
              </a:rPr>
              <a:t>I </a:t>
            </a:r>
            <a:r>
              <a:rPr lang="tr-TR" sz="1900" dirty="0" err="1">
                <a:latin typeface="Comic Sans MS" panose="030F0702030302020204" pitchFamily="66" charset="0"/>
              </a:rPr>
              <a:t>was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calling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 ask… (… hakkında bilgi almak için arıyorum.)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err="1">
                <a:latin typeface="Comic Sans MS" panose="030F0702030302020204" pitchFamily="66" charset="0"/>
              </a:rPr>
              <a:t>I’m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calling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discuss</a:t>
            </a:r>
            <a:r>
              <a:rPr lang="tr-TR" sz="1900" dirty="0">
                <a:latin typeface="Comic Sans MS" panose="030F0702030302020204" pitchFamily="66" charset="0"/>
              </a:rPr>
              <a:t>… (… hakkında fikir almak için arıyorum.)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err="1">
                <a:latin typeface="Comic Sans MS" panose="030F0702030302020204" pitchFamily="66" charset="0"/>
              </a:rPr>
              <a:t>I’m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calling</a:t>
            </a:r>
            <a:r>
              <a:rPr lang="tr-TR" sz="1900" dirty="0">
                <a:latin typeface="Comic Sans MS" panose="030F0702030302020204" pitchFamily="66" charset="0"/>
              </a:rPr>
              <a:t> in </a:t>
            </a:r>
            <a:r>
              <a:rPr lang="tr-TR" sz="1900" dirty="0" err="1">
                <a:latin typeface="Comic Sans MS" panose="030F0702030302020204" pitchFamily="66" charset="0"/>
              </a:rPr>
              <a:t>regards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… (… ile ilgili arıyorum.)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err="1">
                <a:latin typeface="Comic Sans MS" panose="030F0702030302020204" pitchFamily="66" charset="0"/>
              </a:rPr>
              <a:t>I’m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calling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clarify</a:t>
            </a:r>
            <a:r>
              <a:rPr lang="tr-TR" sz="1900" dirty="0">
                <a:latin typeface="Comic Sans MS" panose="030F0702030302020204" pitchFamily="66" charset="0"/>
              </a:rPr>
              <a:t>… (… hakkındaki konuyu açıklığa kavuşturmak için arıyorum.)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>
                <a:latin typeface="Comic Sans MS" panose="030F0702030302020204" pitchFamily="66" charset="0"/>
              </a:rPr>
              <a:t>I </a:t>
            </a:r>
            <a:r>
              <a:rPr lang="tr-TR" sz="1900" dirty="0" err="1">
                <a:latin typeface="Comic Sans MS" panose="030F0702030302020204" pitchFamily="66" charset="0"/>
              </a:rPr>
              <a:t>was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calling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find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out</a:t>
            </a:r>
            <a:r>
              <a:rPr lang="tr-TR" sz="1900" dirty="0">
                <a:latin typeface="Comic Sans MS" panose="030F0702030302020204" pitchFamily="66" charset="0"/>
              </a:rPr>
              <a:t>… (… durumu öğrenmek için arıyorum.)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>
                <a:latin typeface="Comic Sans MS" panose="030F0702030302020204" pitchFamily="66" charset="0"/>
              </a:rPr>
              <a:t>I </a:t>
            </a:r>
            <a:r>
              <a:rPr lang="tr-TR" sz="1900" dirty="0" err="1">
                <a:latin typeface="Comic Sans MS" panose="030F0702030302020204" pitchFamily="66" charset="0"/>
              </a:rPr>
              <a:t>just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wanted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to</a:t>
            </a:r>
            <a:r>
              <a:rPr lang="tr-TR" sz="1900" dirty="0">
                <a:latin typeface="Comic Sans MS" panose="030F0702030302020204" pitchFamily="66" charset="0"/>
              </a:rPr>
              <a:t> ask </a:t>
            </a:r>
            <a:r>
              <a:rPr lang="tr-TR" sz="1900" dirty="0" err="1">
                <a:latin typeface="Comic Sans MS" panose="030F0702030302020204" pitchFamily="66" charset="0"/>
              </a:rPr>
              <a:t>if</a:t>
            </a:r>
            <a:r>
              <a:rPr lang="tr-TR" sz="1900" dirty="0">
                <a:latin typeface="Comic Sans MS" panose="030F0702030302020204" pitchFamily="66" charset="0"/>
              </a:rPr>
              <a:t>… (…. sormak istedim.)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err="1">
                <a:latin typeface="Comic Sans MS" panose="030F0702030302020204" pitchFamily="66" charset="0"/>
              </a:rPr>
              <a:t>Could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you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inform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me</a:t>
            </a:r>
            <a:r>
              <a:rPr lang="tr-TR" sz="1900" dirty="0">
                <a:latin typeface="Comic Sans MS" panose="030F0702030302020204" pitchFamily="66" charset="0"/>
              </a:rPr>
              <a:t>… (… hakkında bilgi verir misiniz?)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900" dirty="0" err="1">
                <a:latin typeface="Comic Sans MS" panose="030F0702030302020204" pitchFamily="66" charset="0"/>
              </a:rPr>
              <a:t>Could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you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please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tell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>
                <a:latin typeface="Comic Sans MS" panose="030F0702030302020204" pitchFamily="66" charset="0"/>
              </a:rPr>
              <a:t>me</a:t>
            </a:r>
            <a:r>
              <a:rPr lang="tr-TR" sz="1900" dirty="0">
                <a:latin typeface="Comic Sans MS" panose="030F0702030302020204" pitchFamily="66" charset="0"/>
              </a:rPr>
              <a:t>… (…söyleyebilir misiniz?)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endParaRPr lang="tr-TR" sz="19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5536" y="332656"/>
            <a:ext cx="8191268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b="1" dirty="0" smtClean="0">
                <a:latin typeface="Comic Sans MS" panose="030F0702030302020204" pitchFamily="66" charset="0"/>
              </a:rPr>
              <a:t>Karşınızdaki </a:t>
            </a:r>
            <a:r>
              <a:rPr lang="tr-TR" b="1" dirty="0">
                <a:latin typeface="Comic Sans MS" panose="030F0702030302020204" pitchFamily="66" charset="0"/>
              </a:rPr>
              <a:t>kişi niçin aradığınızla ilgili bir soru yöneltebilir ya da aynı şekilde siz, karşınızdaki kişinin arama sebebini öğrenmek isteyebilirsiniz. o zaman da, bu kalıpları kullanabilirsiniz;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0290" y="1772816"/>
            <a:ext cx="8052150" cy="488529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 smtClean="0">
                <a:latin typeface="Comic Sans MS" panose="030F0702030302020204" pitchFamily="66" charset="0"/>
              </a:rPr>
              <a:t>Could</a:t>
            </a:r>
            <a:r>
              <a:rPr lang="tr-TR" sz="1800" dirty="0" smtClean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speak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up</a:t>
            </a:r>
            <a:r>
              <a:rPr lang="tr-TR" sz="1800" dirty="0">
                <a:latin typeface="Comic Sans MS" panose="030F0702030302020204" pitchFamily="66" charset="0"/>
              </a:rPr>
              <a:t> a </a:t>
            </a:r>
            <a:r>
              <a:rPr lang="tr-TR" sz="1800" dirty="0" err="1">
                <a:latin typeface="Comic Sans MS" panose="030F0702030302020204" pitchFamily="66" charset="0"/>
              </a:rPr>
              <a:t>little</a:t>
            </a:r>
            <a:r>
              <a:rPr lang="tr-TR" sz="1800" dirty="0">
                <a:latin typeface="Comic Sans MS" panose="030F0702030302020204" pitchFamily="66" charset="0"/>
              </a:rPr>
              <a:t> bit? I </a:t>
            </a:r>
            <a:r>
              <a:rPr lang="tr-TR" sz="1800" dirty="0" err="1">
                <a:latin typeface="Comic Sans MS" panose="030F0702030302020204" pitchFamily="66" charset="0"/>
              </a:rPr>
              <a:t>couldn’t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catch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. (Biraz daha yüksek sesle konuşabilir misiniz? Dediğinizi anlamadım.)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I’m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sorry</a:t>
            </a:r>
            <a:r>
              <a:rPr lang="tr-TR" sz="1800" dirty="0">
                <a:latin typeface="Comic Sans MS" panose="030F0702030302020204" pitchFamily="66" charset="0"/>
              </a:rPr>
              <a:t>, I </a:t>
            </a:r>
            <a:r>
              <a:rPr lang="tr-TR" sz="1800" dirty="0" err="1">
                <a:latin typeface="Comic Sans MS" panose="030F0702030302020204" pitchFamily="66" charset="0"/>
              </a:rPr>
              <a:t>couldn’t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catch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your</a:t>
            </a:r>
            <a:r>
              <a:rPr lang="tr-TR" sz="1800" dirty="0">
                <a:latin typeface="Comic Sans MS" panose="030F0702030302020204" pitchFamily="66" charset="0"/>
              </a:rPr>
              <a:t> name. (Kusura bakmayın, isminizi tam olarak anlayamadım.)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Could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spell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for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me</a:t>
            </a:r>
            <a:r>
              <a:rPr lang="tr-TR" sz="1800" dirty="0">
                <a:latin typeface="Comic Sans MS" panose="030F0702030302020204" pitchFamily="66" charset="0"/>
              </a:rPr>
              <a:t>? (Lütfen benim için heceleyebilir misiniz?)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Could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tell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how</a:t>
            </a:r>
            <a:r>
              <a:rPr lang="tr-TR" sz="1800" dirty="0">
                <a:latin typeface="Comic Sans MS" panose="030F0702030302020204" pitchFamily="66" charset="0"/>
              </a:rPr>
              <a:t> do I </a:t>
            </a:r>
            <a:r>
              <a:rPr lang="tr-TR" sz="1800" dirty="0" err="1">
                <a:latin typeface="Comic Sans MS" panose="030F0702030302020204" pitchFamily="66" charset="0"/>
              </a:rPr>
              <a:t>spell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? (Lütfen bana isminizin nasıl yazıldığını kodlar mısınız?)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Let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check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if</a:t>
            </a:r>
            <a:r>
              <a:rPr lang="tr-TR" sz="1800" dirty="0">
                <a:latin typeface="Comic Sans MS" panose="030F0702030302020204" pitchFamily="66" charset="0"/>
              </a:rPr>
              <a:t> I </a:t>
            </a:r>
            <a:r>
              <a:rPr lang="tr-TR" sz="1800" dirty="0" err="1">
                <a:latin typeface="Comic Sans MS" panose="030F0702030302020204" pitchFamily="66" charset="0"/>
              </a:rPr>
              <a:t>got</a:t>
            </a:r>
            <a:r>
              <a:rPr lang="tr-TR" sz="1800" dirty="0">
                <a:latin typeface="Comic Sans MS" panose="030F0702030302020204" pitchFamily="66" charset="0"/>
              </a:rPr>
              <a:t> it </a:t>
            </a:r>
            <a:r>
              <a:rPr lang="tr-TR" sz="1800" dirty="0" err="1">
                <a:latin typeface="Comic Sans MS" panose="030F0702030302020204" pitchFamily="66" charset="0"/>
              </a:rPr>
              <a:t>right</a:t>
            </a:r>
            <a:r>
              <a:rPr lang="tr-TR" sz="1800" dirty="0">
                <a:latin typeface="Comic Sans MS" panose="030F0702030302020204" pitchFamily="66" charset="0"/>
              </a:rPr>
              <a:t>. (Doğru mu anlamışım, bir kontrol edelim)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800" dirty="0" err="1">
                <a:latin typeface="Comic Sans MS" panose="030F0702030302020204" pitchFamily="66" charset="0"/>
              </a:rPr>
              <a:t>Could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you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repeat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that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for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me</a:t>
            </a:r>
            <a:r>
              <a:rPr lang="tr-TR" sz="1800" dirty="0">
                <a:latin typeface="Comic Sans MS" panose="030F0702030302020204" pitchFamily="66" charset="0"/>
              </a:rPr>
              <a:t>, </a:t>
            </a:r>
            <a:r>
              <a:rPr lang="tr-TR" sz="1800" dirty="0" err="1">
                <a:latin typeface="Comic Sans MS" panose="030F0702030302020204" pitchFamily="66" charset="0"/>
              </a:rPr>
              <a:t>please</a:t>
            </a:r>
            <a:r>
              <a:rPr lang="tr-TR" sz="1800" dirty="0">
                <a:latin typeface="Comic Sans MS" panose="030F0702030302020204" pitchFamily="66" charset="0"/>
              </a:rPr>
              <a:t>? I </a:t>
            </a:r>
            <a:r>
              <a:rPr lang="tr-TR" sz="1800" dirty="0" err="1">
                <a:latin typeface="Comic Sans MS" panose="030F0702030302020204" pitchFamily="66" charset="0"/>
              </a:rPr>
              <a:t>lost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the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connection</a:t>
            </a:r>
            <a:r>
              <a:rPr lang="tr-TR" sz="1800" dirty="0">
                <a:latin typeface="Comic Sans MS" panose="030F0702030302020204" pitchFamily="66" charset="0"/>
              </a:rPr>
              <a:t> </a:t>
            </a:r>
            <a:r>
              <a:rPr lang="tr-TR" sz="1800" dirty="0" err="1">
                <a:latin typeface="Comic Sans MS" panose="030F0702030302020204" pitchFamily="66" charset="0"/>
              </a:rPr>
              <a:t>for</a:t>
            </a:r>
            <a:r>
              <a:rPr lang="tr-TR" sz="1800" dirty="0">
                <a:latin typeface="Comic Sans MS" panose="030F0702030302020204" pitchFamily="66" charset="0"/>
              </a:rPr>
              <a:t> a </a:t>
            </a:r>
            <a:r>
              <a:rPr lang="tr-TR" sz="1800" dirty="0" err="1">
                <a:latin typeface="Comic Sans MS" panose="030F0702030302020204" pitchFamily="66" charset="0"/>
              </a:rPr>
              <a:t>minute</a:t>
            </a:r>
            <a:r>
              <a:rPr lang="tr-TR" sz="1800" dirty="0">
                <a:latin typeface="Comic Sans MS" panose="030F0702030302020204" pitchFamily="66" charset="0"/>
              </a:rPr>
              <a:t>. (Söylediğinizi tekrar edebilir misiniz lütfen? Bir anlığına bağlantıyı kaybettim.)</a:t>
            </a:r>
          </a:p>
          <a:p>
            <a:pPr>
              <a:lnSpc>
                <a:spcPct val="120000"/>
              </a:lnSpc>
              <a:buClrTx/>
              <a:buSzPct val="95000"/>
              <a:buFont typeface="Wingdings" panose="05000000000000000000" pitchFamily="2" charset="2"/>
              <a:buChar char="q"/>
            </a:pPr>
            <a:endParaRPr lang="tr-TR" sz="18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49706" y="332656"/>
            <a:ext cx="79607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Comic Sans MS" panose="030F0702030302020204" pitchFamily="66" charset="0"/>
              </a:rPr>
              <a:t>Bazen telefon konuşmalarında, birbirimizi anlamak zor olabiliyor ya da bağlantıda sorunlar çıkabiliyor. Bu durumlarda kullanabileceğiniz çok basit kalıplar, duyamadığınız ya da tam anlamadığınız bilgileri tekrar istemekte yardımcı olacaktır;</a:t>
            </a:r>
            <a:endParaRPr lang="tr-TR" sz="20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 err="1" smtClean="0">
                <a:latin typeface="Comic Sans MS" panose="030F0702030302020204" pitchFamily="66" charset="0"/>
              </a:rPr>
              <a:t>Does</a:t>
            </a:r>
            <a:r>
              <a:rPr lang="tr-TR" sz="1600" dirty="0" smtClean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following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week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work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? (Önümüzdeki hafta sizin için uygun mu?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 err="1" smtClean="0">
                <a:latin typeface="Comic Sans MS" panose="030F0702030302020204" pitchFamily="66" charset="0"/>
              </a:rPr>
              <a:t>Shall</a:t>
            </a:r>
            <a:r>
              <a:rPr lang="tr-TR" sz="1600" dirty="0" smtClean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say </a:t>
            </a:r>
            <a:r>
              <a:rPr lang="tr-TR" sz="1600" dirty="0" err="1">
                <a:latin typeface="Comic Sans MS" panose="030F0702030302020204" pitchFamily="66" charset="0"/>
              </a:rPr>
              <a:t>next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Monday</a:t>
            </a:r>
            <a:r>
              <a:rPr lang="tr-TR" sz="1600" dirty="0">
                <a:latin typeface="Comic Sans MS" panose="030F0702030302020204" pitchFamily="66" charset="0"/>
              </a:rPr>
              <a:t> 3 </a:t>
            </a:r>
            <a:r>
              <a:rPr lang="tr-TR" sz="1600" dirty="0" err="1">
                <a:latin typeface="Comic Sans MS" panose="030F0702030302020204" pitchFamily="66" charset="0"/>
              </a:rPr>
              <a:t>pm</a:t>
            </a:r>
            <a:r>
              <a:rPr lang="tr-TR" sz="1600" dirty="0">
                <a:latin typeface="Comic Sans MS" panose="030F0702030302020204" pitchFamily="66" charset="0"/>
              </a:rPr>
              <a:t>? (Gelecek Pazartesi 3’e ne dersiniz?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 smtClean="0">
                <a:latin typeface="Comic Sans MS" panose="030F0702030302020204" pitchFamily="66" charset="0"/>
              </a:rPr>
              <a:t>How </a:t>
            </a:r>
            <a:r>
              <a:rPr lang="tr-TR" sz="1600" dirty="0" err="1">
                <a:latin typeface="Comic Sans MS" panose="030F0702030302020204" pitchFamily="66" charset="0"/>
              </a:rPr>
              <a:t>about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next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month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week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conference</a:t>
            </a:r>
            <a:r>
              <a:rPr lang="tr-TR" sz="1600" dirty="0">
                <a:latin typeface="Comic Sans MS" panose="030F0702030302020204" pitchFamily="66" charset="0"/>
              </a:rPr>
              <a:t>?  (Konferans için gelecek ay bir hafta nasıl?)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>
                <a:latin typeface="Comic Sans MS" panose="030F0702030302020204" pitchFamily="66" charset="0"/>
              </a:rPr>
              <a:t>Aynı zamanda herhangi bir istek, dilek veya talep için arıyorsanız da, şu kalıpları kullanabilirsiniz;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 err="1">
                <a:latin typeface="Comic Sans MS" panose="030F0702030302020204" pitchFamily="66" charset="0"/>
              </a:rPr>
              <a:t>Could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please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send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me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detailed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email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about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our</a:t>
            </a:r>
            <a:r>
              <a:rPr lang="tr-TR" sz="1600" dirty="0">
                <a:latin typeface="Comic Sans MS" panose="030F0702030302020204" pitchFamily="66" charset="0"/>
              </a:rPr>
              <a:t> video </a:t>
            </a:r>
            <a:r>
              <a:rPr lang="tr-TR" sz="1600" dirty="0" err="1">
                <a:latin typeface="Comic Sans MS" panose="030F0702030302020204" pitchFamily="66" charset="0"/>
              </a:rPr>
              <a:t>call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notes</a:t>
            </a:r>
            <a:r>
              <a:rPr lang="tr-TR" sz="1600" dirty="0">
                <a:latin typeface="Comic Sans MS" panose="030F0702030302020204" pitchFamily="66" charset="0"/>
              </a:rPr>
              <a:t>? (Video konuşmamızla alakalı notları lütfen bana detaylı bir </a:t>
            </a:r>
            <a:r>
              <a:rPr lang="tr-TR" sz="1600" dirty="0" err="1">
                <a:latin typeface="Comic Sans MS" panose="030F0702030302020204" pitchFamily="66" charset="0"/>
              </a:rPr>
              <a:t>email</a:t>
            </a:r>
            <a:r>
              <a:rPr lang="tr-TR" sz="1600" dirty="0">
                <a:latin typeface="Comic Sans MS" panose="030F0702030302020204" pitchFamily="66" charset="0"/>
              </a:rPr>
              <a:t> olarak gönderir misiniz?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tr-TR" sz="1600" dirty="0">
                <a:latin typeface="Comic Sans MS" panose="030F0702030302020204" pitchFamily="66" charset="0"/>
              </a:rPr>
              <a:t>Do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mind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sending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document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again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after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our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call</a:t>
            </a:r>
            <a:r>
              <a:rPr lang="tr-TR" sz="1600" dirty="0">
                <a:latin typeface="Comic Sans MS" panose="030F0702030302020204" pitchFamily="66" charset="0"/>
              </a:rPr>
              <a:t>? (Konuşmamızdan sonra, bana </a:t>
            </a:r>
            <a:r>
              <a:rPr lang="tr-TR" sz="1600" dirty="0" err="1">
                <a:latin typeface="Comic Sans MS" panose="030F0702030302020204" pitchFamily="66" charset="0"/>
              </a:rPr>
              <a:t>dökümanı</a:t>
            </a:r>
            <a:r>
              <a:rPr lang="tr-TR" sz="1600" dirty="0">
                <a:latin typeface="Comic Sans MS" panose="030F0702030302020204" pitchFamily="66" charset="0"/>
              </a:rPr>
              <a:t> yeniden gönderebilir misiniz?)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Tx/>
              <a:buSzPct val="95000"/>
              <a:buFont typeface="Wingdings" panose="05000000000000000000" pitchFamily="2" charset="2"/>
              <a:buChar char="q"/>
            </a:pP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51520" y="260648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900" b="1" dirty="0">
                <a:latin typeface="Comic Sans MS" panose="030F0702030302020204" pitchFamily="66" charset="0"/>
              </a:rPr>
              <a:t>Profesyonel aramalarınızda büyük ihtimalle birtakım ayarlamalar yapmanız ve randevu almanız gerekecek. Bu tarz durumlarda da, hem karşı taraftan size gelebilecek hem de sizin kullanmak durumunda kalacağınız cümleler şu şekilde olacaktır;</a:t>
            </a:r>
            <a:endParaRPr lang="tr-TR" sz="19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132856"/>
            <a:ext cx="7848872" cy="34563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anose="030F0702030302020204" pitchFamily="66" charset="0"/>
              </a:rPr>
              <a:t>I’m </a:t>
            </a:r>
            <a:r>
              <a:rPr lang="tr-TR" sz="2000" dirty="0" err="1">
                <a:latin typeface="Comic Sans MS" panose="030F0702030302020204" pitchFamily="66" charset="0"/>
              </a:rPr>
              <a:t>sorry</a:t>
            </a:r>
            <a:r>
              <a:rPr lang="tr-TR" sz="2000" dirty="0">
                <a:latin typeface="Comic Sans MS" panose="030F0702030302020204" pitchFamily="66" charset="0"/>
              </a:rPr>
              <a:t> I </a:t>
            </a:r>
            <a:r>
              <a:rPr lang="tr-TR" sz="2000" dirty="0" err="1">
                <a:latin typeface="Comic Sans MS" panose="030F0702030302020204" pitchFamily="66" charset="0"/>
              </a:rPr>
              <a:t>cannot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share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this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information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with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you</a:t>
            </a:r>
            <a:r>
              <a:rPr lang="tr-TR" sz="2000" dirty="0">
                <a:latin typeface="Comic Sans MS" panose="030F0702030302020204" pitchFamily="66" charset="0"/>
              </a:rPr>
              <a:t>. 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smtClean="0">
                <a:latin typeface="Comic Sans MS" panose="030F0702030302020204" pitchFamily="66" charset="0"/>
              </a:rPr>
              <a:t>  </a:t>
            </a:r>
            <a:r>
              <a:rPr lang="tr-TR" sz="2000" dirty="0" smtClean="0">
                <a:latin typeface="Comic Sans MS" panose="030F0702030302020204" pitchFamily="66" charset="0"/>
              </a:rPr>
              <a:t>(</a:t>
            </a:r>
            <a:r>
              <a:rPr lang="tr-TR" sz="2000" dirty="0">
                <a:latin typeface="Comic Sans MS" panose="030F0702030302020204" pitchFamily="66" charset="0"/>
              </a:rPr>
              <a:t>Üzgünüm, bu bilgiyi sizinle paylaşamam.)</a:t>
            </a:r>
          </a:p>
          <a:p>
            <a:pPr>
              <a:lnSpc>
                <a:spcPct val="120000"/>
              </a:lnSpc>
            </a:pPr>
            <a:r>
              <a:rPr lang="tr-TR" sz="2000" dirty="0">
                <a:latin typeface="Comic Sans MS" panose="030F0702030302020204" pitchFamily="66" charset="0"/>
              </a:rPr>
              <a:t>I’m </a:t>
            </a:r>
            <a:r>
              <a:rPr lang="tr-TR" sz="2000" dirty="0" err="1">
                <a:latin typeface="Comic Sans MS" panose="030F0702030302020204" pitchFamily="66" charset="0"/>
              </a:rPr>
              <a:t>afraid</a:t>
            </a:r>
            <a:r>
              <a:rPr lang="tr-TR" sz="2000" dirty="0">
                <a:latin typeface="Comic Sans MS" panose="030F0702030302020204" pitchFamily="66" charset="0"/>
              </a:rPr>
              <a:t> I’m not </a:t>
            </a:r>
            <a:r>
              <a:rPr lang="tr-TR" sz="2000" dirty="0" err="1">
                <a:latin typeface="Comic Sans MS" panose="030F0702030302020204" pitchFamily="66" charset="0"/>
              </a:rPr>
              <a:t>allowed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to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give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details</a:t>
            </a:r>
            <a:r>
              <a:rPr lang="tr-TR" sz="2000" dirty="0">
                <a:latin typeface="Comic Sans MS" panose="030F0702030302020204" pitchFamily="66" charset="0"/>
              </a:rPr>
              <a:t> on </a:t>
            </a:r>
            <a:r>
              <a:rPr lang="tr-TR" sz="2000" dirty="0" err="1">
                <a:latin typeface="Comic Sans MS" panose="030F0702030302020204" pitchFamily="66" charset="0"/>
              </a:rPr>
              <a:t>that</a:t>
            </a:r>
            <a:r>
              <a:rPr lang="tr-TR" sz="2000" dirty="0">
                <a:latin typeface="Comic Sans MS" panose="030F0702030302020204" pitchFamily="66" charset="0"/>
              </a:rPr>
              <a:t>. 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smtClean="0">
                <a:latin typeface="Comic Sans MS" panose="030F0702030302020204" pitchFamily="66" charset="0"/>
              </a:rPr>
              <a:t>   </a:t>
            </a:r>
            <a:r>
              <a:rPr lang="tr-TR" sz="2000" dirty="0" smtClean="0">
                <a:latin typeface="Comic Sans MS" panose="030F0702030302020204" pitchFamily="66" charset="0"/>
              </a:rPr>
              <a:t>(</a:t>
            </a:r>
            <a:r>
              <a:rPr lang="tr-TR" sz="2000" dirty="0">
                <a:latin typeface="Comic Sans MS" panose="030F0702030302020204" pitchFamily="66" charset="0"/>
              </a:rPr>
              <a:t>Korkarım ki, size bu konu hakkında detay verme yetkim yok.)</a:t>
            </a:r>
          </a:p>
          <a:p>
            <a:pPr>
              <a:lnSpc>
                <a:spcPct val="120000"/>
              </a:lnSpc>
            </a:pPr>
            <a:r>
              <a:rPr lang="tr-TR" sz="2000" dirty="0">
                <a:latin typeface="Comic Sans MS" panose="030F0702030302020204" pitchFamily="66" charset="0"/>
              </a:rPr>
              <a:t>I </a:t>
            </a:r>
            <a:r>
              <a:rPr lang="tr-TR" sz="2000" dirty="0" err="1">
                <a:latin typeface="Comic Sans MS" panose="030F0702030302020204" pitchFamily="66" charset="0"/>
              </a:rPr>
              <a:t>believe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this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isn’t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something</a:t>
            </a:r>
            <a:r>
              <a:rPr lang="tr-TR" sz="2000" dirty="0">
                <a:latin typeface="Comic Sans MS" panose="030F0702030302020204" pitchFamily="66" charset="0"/>
              </a:rPr>
              <a:t> I can </a:t>
            </a:r>
            <a:r>
              <a:rPr lang="tr-TR" sz="2000" dirty="0" err="1">
                <a:latin typeface="Comic Sans MS" panose="030F0702030302020204" pitchFamily="66" charset="0"/>
              </a:rPr>
              <a:t>help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you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with</a:t>
            </a:r>
            <a:r>
              <a:rPr lang="tr-TR" sz="2000" dirty="0">
                <a:latin typeface="Comic Sans MS" panose="030F0702030302020204" pitchFamily="66" charset="0"/>
              </a:rPr>
              <a:t>. 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2000" dirty="0" smtClean="0">
                <a:latin typeface="Comic Sans MS" panose="030F0702030302020204" pitchFamily="66" charset="0"/>
              </a:rPr>
              <a:t>   (</a:t>
            </a:r>
            <a:r>
              <a:rPr lang="tr-TR" sz="2000" dirty="0">
                <a:latin typeface="Comic Sans MS" panose="030F0702030302020204" pitchFamily="66" charset="0"/>
              </a:rPr>
              <a:t>Sanırım bu benim size yardımcı olabileceğim bir konu değil.)</a:t>
            </a:r>
          </a:p>
          <a:p>
            <a:pPr>
              <a:lnSpc>
                <a:spcPct val="120000"/>
              </a:lnSpc>
            </a:pP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23528" y="548680"/>
            <a:ext cx="8208912" cy="1280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200" b="1" dirty="0">
                <a:latin typeface="Comic Sans MS" panose="030F0702030302020204" pitchFamily="66" charset="0"/>
              </a:rPr>
              <a:t>Bazı zamanlarda da, gelen talep, istek ve dilekleri uygun olmadığı için reddetmeniz gerekecektir. Böyle durumlarda, şu kalıpları kullanabilirsiniz;</a:t>
            </a:r>
            <a:endParaRPr lang="tr-TR" sz="22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187419"/>
              </p:ext>
            </p:extLst>
          </p:nvPr>
        </p:nvGraphicFramePr>
        <p:xfrm>
          <a:off x="500034" y="1428736"/>
          <a:ext cx="8115328" cy="2354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Answering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Telephone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Business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– İş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City Hall. What department please?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City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Hall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. Hangi bölümü aramıştınız?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Smith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Company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Smith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Company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Smith Company, may I help you?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Smith Company, size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yardımcı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olabilir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Smithco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, how can I help you?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Smithco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, size nasıl yardımcı olabilirim?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39179814"/>
              </p:ext>
            </p:extLst>
          </p:nvPr>
        </p:nvGraphicFramePr>
        <p:xfrm>
          <a:off x="500034" y="1428736"/>
          <a:ext cx="8115328" cy="2933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Asking whom a Telephone Caller Wants to Talk to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Arayanın Kiminle Konuşmak İstediğini Sorma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 do you want to talk to?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Kiminle konuşmak istiyorsunuz?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 do you want to speak with?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Kiminle konuşmak istiyorsunuz?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 do you wish to speak to?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Kiminle konuşmak istiyorsunuz?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Whom do you wish to speak to?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Kiminle konuşmak istiyorsunuz?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With whom do you wish to speak?(formal)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Kiminle konuşmak istiyorsunuz?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34684233"/>
              </p:ext>
            </p:extLst>
          </p:nvPr>
        </p:nvGraphicFramePr>
        <p:xfrm>
          <a:off x="500034" y="1428736"/>
          <a:ext cx="8115328" cy="3116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Screening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Someone’s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Telephone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Calls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Arayanı Belirtme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May I tell her who’s calling?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Ona kimin aradığını söyleyebilir miyim?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May I ask who is calling?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Kimin aradığını sorabilir miyim?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Whom may I say is calling? ( formal 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 arıyor diyeyim?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 shall I say is calling?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 arıyor diyeyim?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Whom shall I say is calling? (formal)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 arıyor diyeyim?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Who's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calling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 arıyor?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Is she expecting your call?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Sizin telefonunuzu bekliyor mu?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39695924"/>
              </p:ext>
            </p:extLst>
          </p:nvPr>
        </p:nvGraphicFramePr>
        <p:xfrm>
          <a:off x="500034" y="1428736"/>
          <a:ext cx="8115328" cy="2354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Connecting or Transferring a Telephone Caller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 Kişiyi Bağlama veya Aktarma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Do you wish me to page Mrs. Robins?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Bayan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Robins'i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çağırmamı ister misiniz?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 will see if she's in the building 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Binada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olup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olmadığına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bakayım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Let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me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page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her.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Onu çağırayım.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Let me connect you to that department 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Sizi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o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bölüme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bağlayayım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21281" y="620688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29064607"/>
              </p:ext>
            </p:extLst>
          </p:nvPr>
        </p:nvGraphicFramePr>
        <p:xfrm>
          <a:off x="500034" y="1428736"/>
          <a:ext cx="8115328" cy="3451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Putting a Telephone Caller on Hold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Arayanı Beklemeye Alma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He is on another line. Will you hold?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Başka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hatta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Bekler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Would you care to hold? (formal)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Bekler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miydiniz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Would you like to hold?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Beklemek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ister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Just a moment, please.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dakika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lütfen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Please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hold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Bekleyin lütfen.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Hold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please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Bekleyin lütfen.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Hold the line. (informal)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Hattan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ayrılmayın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Can you hold?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Bekleyebilir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misiniz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112474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631209"/>
              </p:ext>
            </p:extLst>
          </p:nvPr>
        </p:nvGraphicFramePr>
        <p:xfrm>
          <a:off x="544297" y="2204864"/>
          <a:ext cx="8115328" cy="2019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Interrupting a Telephone Call with Another Business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 Konuşmasını Başka Bir İşle Kesme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Just a moment, I have another call.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dakika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diğer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bir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çağrım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var.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Hang</a:t>
                      </a:r>
                      <a:r>
                        <a:rPr lang="tr-TR" sz="1600" dirty="0" smtClean="0">
                          <a:latin typeface="Comic Sans MS" pitchFamily="66" charset="0"/>
                        </a:rPr>
                        <a:t> on a moment.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Bir dakika bekleyin.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Hang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on a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second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Bir saniye bekleyin.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54032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ANSWERING THE TELEPHONE 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1950674"/>
              </p:ext>
            </p:extLst>
          </p:nvPr>
        </p:nvGraphicFramePr>
        <p:xfrm>
          <a:off x="500034" y="1428736"/>
          <a:ext cx="8115328" cy="3451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ANSWERING THE TELEPHONE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TELEFONA BAKMA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Taking a Call off Hold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itchFamily="66" charset="0"/>
                        </a:rPr>
                        <a:t>Beklemede Olan Kişiye Dönme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For whom are you holding? (formal)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Kimi bekliyordunuz?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Whom are you holding for? (formal) </a:t>
                      </a:r>
                      <a:endParaRPr lang="tr-TR" sz="16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Comic Sans MS" pitchFamily="66" charset="0"/>
                        </a:rPr>
                        <a:t>Kimi bekliyordunuz?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 are you holding for?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Kimi bekliyorsunuz?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Who's on the line?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Hatta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kim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var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Are you being helped?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Size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yardım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ediliyor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mu?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Have you been helped 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Size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yardım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dirty="0" err="1" smtClean="0">
                          <a:latin typeface="Comic Sans MS" panose="030F0702030302020204" pitchFamily="66" charset="0"/>
                        </a:rPr>
                        <a:t>edildi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mi?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May I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help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you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Size yardım edebilir miyim?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Can I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help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tr-TR" sz="1600" dirty="0" err="1" smtClean="0">
                          <a:latin typeface="Comic Sans MS" panose="030F0702030302020204" pitchFamily="66" charset="0"/>
                        </a:rPr>
                        <a:t>you</a:t>
                      </a:r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? 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Comic Sans MS" panose="030F0702030302020204" pitchFamily="66" charset="0"/>
                        </a:rPr>
                        <a:t>Size yardım edebilir miyim?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212</TotalTime>
  <Words>2653</Words>
  <Application>Microsoft Office PowerPoint</Application>
  <PresentationFormat>Ekran Gösterisi (4:3)</PresentationFormat>
  <Paragraphs>392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Century Schoolbook</vt:lpstr>
      <vt:lpstr>Comic Sans MS</vt:lpstr>
      <vt:lpstr>Wingdings</vt:lpstr>
      <vt:lpstr>Wingdings 2</vt:lpstr>
      <vt:lpstr>Cumba</vt:lpstr>
      <vt:lpstr>ANSWERING THE TELEPHONE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ANSWERING THE TELEPHONE </vt:lpstr>
      <vt:lpstr>PowerPoint Sunusu</vt:lpstr>
      <vt:lpstr>PRACTICE </vt:lpstr>
      <vt:lpstr>PRACTICE </vt:lpstr>
      <vt:lpstr>İngilizce en çok kullanılan kısa cümleler</vt:lpstr>
      <vt:lpstr>Making an appointment - Randevu Almak</vt:lpstr>
      <vt:lpstr>Making an appointment - Randevu Almak</vt:lpstr>
      <vt:lpstr>MAKING AN APPOINTMENT (RANDEVU ALMAK)</vt:lpstr>
      <vt:lpstr>Wrong Number (Yanlış Numara)</vt:lpstr>
      <vt:lpstr>PowerPoint Sunusu</vt:lpstr>
      <vt:lpstr>Karşı tarafa kendinizi tanıtırken, yine bu kalıplar üzerinden gidebilirsiniz;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Answering the Telephone</dc:title>
  <dc:creator>User</dc:creator>
  <cp:lastModifiedBy>KUZEY</cp:lastModifiedBy>
  <cp:revision>15</cp:revision>
  <dcterms:created xsi:type="dcterms:W3CDTF">2020-05-06T23:11:41Z</dcterms:created>
  <dcterms:modified xsi:type="dcterms:W3CDTF">2020-05-09T13:08:51Z</dcterms:modified>
</cp:coreProperties>
</file>