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70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60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96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Başlık Metni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/>
            <a:r>
              <a:rPr/>
              <a:t>Gövde Düzeyi Bir</a:t>
            </a:r>
          </a:p>
          <a:p>
            <a:pPr lvl="1"/>
            <a:r>
              <a:rPr/>
              <a:t>Gövde Düzeyi İki</a:t>
            </a:r>
          </a:p>
          <a:p>
            <a:pPr lvl="2"/>
            <a:r>
              <a:rPr/>
              <a:t>Gövde Düzeyi Üç</a:t>
            </a:r>
          </a:p>
          <a:p>
            <a:pPr lvl="3"/>
            <a:r>
              <a:rPr/>
              <a:t>Gövde Düzeyi Dört</a:t>
            </a:r>
          </a:p>
          <a:p>
            <a:pPr lvl="4"/>
            <a:r>
              <a:rPr/>
              <a:t>Gövde Düzeyi Beş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15AB-AE20-4E4A-8C10-F8A64DDE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044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643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94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11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65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0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42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04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01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8D6BF-9987-485C-B1CB-06A4FC2D6CC3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BC9A4-1488-42E5-9142-8D035659B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667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Uzlaşımsallık ve Karşıtlık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45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4275" name="Shape 24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boşlukların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kelimelerle</a:t>
            </a:r>
            <a:r>
              <a:rPr lang="en-US" dirty="0" smtClean="0"/>
              <a:t> </a:t>
            </a:r>
            <a:r>
              <a:rPr lang="en-US" dirty="0" err="1" smtClean="0"/>
              <a:t>doldurulması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kelimelerin</a:t>
            </a:r>
            <a:r>
              <a:rPr lang="en-US" dirty="0" smtClean="0"/>
              <a:t> </a:t>
            </a:r>
            <a:r>
              <a:rPr lang="en-US" dirty="0" err="1" smtClean="0"/>
              <a:t>sözcüksel</a:t>
            </a:r>
            <a:r>
              <a:rPr lang="en-US" dirty="0" smtClean="0"/>
              <a:t> </a:t>
            </a:r>
            <a:r>
              <a:rPr lang="en-US" dirty="0" err="1" smtClean="0"/>
              <a:t>boşlukları</a:t>
            </a:r>
            <a:r>
              <a:rPr lang="en-US" dirty="0" smtClean="0"/>
              <a:t> </a:t>
            </a:r>
            <a:r>
              <a:rPr lang="en-US" dirty="0" err="1" smtClean="0"/>
              <a:t>doldurması</a:t>
            </a:r>
            <a:r>
              <a:rPr lang="en-US" dirty="0" smtClean="0"/>
              <a:t> </a:t>
            </a:r>
            <a:r>
              <a:rPr lang="en-US" dirty="0" err="1" smtClean="0"/>
              <a:t>konuşucunun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dinleyicinin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bağlam</a:t>
            </a:r>
            <a:r>
              <a:rPr lang="en-US" dirty="0" smtClean="0"/>
              <a:t>, </a:t>
            </a:r>
            <a:r>
              <a:rPr lang="en-US" dirty="0" err="1" smtClean="0"/>
              <a:t>varsayım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gerçekleşebilir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Uzlaşılmış</a:t>
            </a:r>
            <a:r>
              <a:rPr lang="en-US" dirty="0" smtClean="0"/>
              <a:t> </a:t>
            </a: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İfadenin</a:t>
            </a:r>
            <a:r>
              <a:rPr lang="en-US" dirty="0" smtClean="0"/>
              <a:t> </a:t>
            </a:r>
            <a:r>
              <a:rPr lang="en-US" dirty="0" err="1" smtClean="0"/>
              <a:t>Olmayışı</a:t>
            </a:r>
            <a:r>
              <a:rPr lang="en-US" dirty="0" smtClean="0"/>
              <a:t> =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endParaRPr lang="en-US" dirty="0" smtClean="0"/>
          </a:p>
        </p:txBody>
      </p:sp>
      <p:sp>
        <p:nvSpPr>
          <p:cNvPr id="54276" name="Shape 24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632E0AF-260B-4BBB-8176-30F28F43A17E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356208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5299" name="Shape 24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Önalım</a:t>
            </a:r>
            <a:r>
              <a:rPr lang="en-US" dirty="0" smtClean="0"/>
              <a:t> (pre-emption)</a:t>
            </a:r>
            <a:br>
              <a:rPr lang="en-US" dirty="0" smtClean="0"/>
            </a:b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sözcüğün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eş</a:t>
            </a:r>
            <a:r>
              <a:rPr lang="en-US" dirty="0" smtClean="0"/>
              <a:t> </a:t>
            </a:r>
            <a:r>
              <a:rPr lang="en-US" dirty="0" err="1" smtClean="0"/>
              <a:t>anlamlı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bastırmış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</p:txBody>
      </p:sp>
      <p:sp>
        <p:nvSpPr>
          <p:cNvPr id="55300" name="Shape 24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60C1B1A-7B95-4C8A-937F-52B795004958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0591415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6323" name="Shape 24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 defTabSz="262033">
              <a:spcBef>
                <a:spcPts val="1848"/>
              </a:spcBef>
              <a:buNone/>
            </a:pPr>
            <a:r>
              <a:rPr lang="en-US" sz="1800" u="sng" dirty="0" err="1"/>
              <a:t>Önalım</a:t>
            </a:r>
            <a:r>
              <a:rPr lang="en-US" sz="1800" u="sng" dirty="0"/>
              <a:t> </a:t>
            </a:r>
            <a:r>
              <a:rPr lang="en-US" sz="1800" u="sng" dirty="0" err="1"/>
              <a:t>Türleri</a:t>
            </a:r>
            <a:endParaRPr lang="en-US" sz="1800" u="sng" dirty="0"/>
          </a:p>
          <a:p>
            <a:pPr marL="0" indent="0" defTabSz="262033">
              <a:spcBef>
                <a:spcPts val="1848"/>
              </a:spcBef>
              <a:buNone/>
            </a:pPr>
            <a:r>
              <a:rPr lang="en-US" sz="1800" dirty="0" err="1"/>
              <a:t>Değişik</a:t>
            </a:r>
            <a:r>
              <a:rPr lang="en-US" sz="1800" dirty="0"/>
              <a:t> </a:t>
            </a:r>
            <a:r>
              <a:rPr lang="en-US" sz="1800" dirty="0" err="1"/>
              <a:t>biçimleme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jog/jogged , talk/talked = go / </a:t>
            </a:r>
            <a:r>
              <a:rPr lang="en-US" sz="1800" dirty="0" err="1"/>
              <a:t>goed</a:t>
            </a:r>
            <a:r>
              <a:rPr lang="en-US" sz="1800" dirty="0"/>
              <a:t> (</a:t>
            </a:r>
            <a:r>
              <a:rPr lang="ja-JP" altLang="en-US" sz="1800" dirty="0">
                <a:ea typeface="MS PGothic" pitchFamily="34" charset="-128"/>
              </a:rPr>
              <a:t>‘</a:t>
            </a:r>
            <a:r>
              <a:rPr lang="en-US" sz="1800" dirty="0"/>
              <a:t>Went</a:t>
            </a:r>
            <a:r>
              <a:rPr lang="ja-JP" altLang="en-US" sz="1800" dirty="0">
                <a:ea typeface="MS PGothic" pitchFamily="34" charset="-128"/>
              </a:rPr>
              <a:t>’</a:t>
            </a:r>
            <a:r>
              <a:rPr lang="en-US" sz="1800" dirty="0"/>
              <a:t> </a:t>
            </a:r>
            <a:r>
              <a:rPr lang="ja-JP" altLang="en-US" sz="1800" dirty="0">
                <a:ea typeface="MS PGothic" pitchFamily="34" charset="-128"/>
              </a:rPr>
              <a:t>‘</a:t>
            </a:r>
            <a:r>
              <a:rPr lang="en-US" sz="1800" dirty="0" err="1"/>
              <a:t>goed</a:t>
            </a:r>
            <a:r>
              <a:rPr lang="ja-JP" altLang="en-US" sz="1800" dirty="0">
                <a:ea typeface="MS PGothic" pitchFamily="34" charset="-128"/>
              </a:rPr>
              <a:t>’</a:t>
            </a:r>
            <a:r>
              <a:rPr lang="en-US" sz="1800" dirty="0"/>
              <a:t> </a:t>
            </a:r>
            <a:r>
              <a:rPr lang="en-US" sz="1800" dirty="0" err="1"/>
              <a:t>ifadesini</a:t>
            </a:r>
            <a:r>
              <a:rPr lang="en-US" sz="1800" dirty="0"/>
              <a:t> </a:t>
            </a:r>
            <a:r>
              <a:rPr lang="en-US" sz="1800" dirty="0" err="1"/>
              <a:t>bastırır</a:t>
            </a:r>
            <a:r>
              <a:rPr lang="en-US" sz="1800" dirty="0"/>
              <a:t>.) </a:t>
            </a:r>
          </a:p>
          <a:p>
            <a:pPr marL="0" indent="0" defTabSz="262033">
              <a:spcBef>
                <a:spcPts val="1848"/>
              </a:spcBef>
              <a:buNone/>
            </a:pPr>
            <a:r>
              <a:rPr lang="en-US" sz="1800" dirty="0" err="1"/>
              <a:t>Sağlamlaştırma</a:t>
            </a:r>
            <a:r>
              <a:rPr lang="en-US" sz="1800" dirty="0"/>
              <a:t> (</a:t>
            </a:r>
            <a:r>
              <a:rPr lang="en-US" sz="1800" dirty="0" err="1"/>
              <a:t>ekler</a:t>
            </a:r>
            <a:r>
              <a:rPr lang="en-US" sz="1800" dirty="0"/>
              <a:t>)</a:t>
            </a:r>
            <a:br>
              <a:rPr lang="en-US" sz="1800" dirty="0"/>
            </a:br>
            <a:r>
              <a:rPr lang="en-US" sz="1800" dirty="0"/>
              <a:t>hospital / to hospitalize (hospital-</a:t>
            </a:r>
            <a:r>
              <a:rPr lang="en-US" sz="1800" dirty="0" err="1"/>
              <a:t>ize</a:t>
            </a:r>
            <a:r>
              <a:rPr lang="en-US" sz="1800" dirty="0"/>
              <a:t>) + to hospital </a:t>
            </a:r>
            <a:br>
              <a:rPr lang="en-US" sz="1800" dirty="0"/>
            </a:br>
            <a:r>
              <a:rPr lang="en-US" sz="1800" dirty="0"/>
              <a:t>(</a:t>
            </a:r>
            <a:r>
              <a:rPr lang="ja-JP" altLang="en-US" sz="1800" dirty="0">
                <a:ea typeface="MS PGothic" pitchFamily="34" charset="-128"/>
              </a:rPr>
              <a:t>‘</a:t>
            </a:r>
            <a:r>
              <a:rPr lang="en-US" sz="1800" dirty="0"/>
              <a:t>To hospitalize</a:t>
            </a:r>
            <a:r>
              <a:rPr lang="ja-JP" altLang="en-US" sz="1800" dirty="0">
                <a:ea typeface="MS PGothic" pitchFamily="34" charset="-128"/>
              </a:rPr>
              <a:t>’</a:t>
            </a:r>
            <a:r>
              <a:rPr lang="en-US" sz="1800" dirty="0"/>
              <a:t>  </a:t>
            </a:r>
            <a:r>
              <a:rPr lang="en-US" sz="1800" dirty="0" err="1"/>
              <a:t>yeni</a:t>
            </a:r>
            <a:r>
              <a:rPr lang="en-US" sz="1800" dirty="0"/>
              <a:t> </a:t>
            </a:r>
            <a:r>
              <a:rPr lang="en-US" sz="1800" dirty="0" err="1"/>
              <a:t>üretilmiş</a:t>
            </a:r>
            <a:r>
              <a:rPr lang="en-US" sz="1800" dirty="0"/>
              <a:t> </a:t>
            </a:r>
            <a:r>
              <a:rPr lang="ja-JP" altLang="en-US" sz="1800" dirty="0">
                <a:ea typeface="MS PGothic" pitchFamily="34" charset="-128"/>
              </a:rPr>
              <a:t>‘</a:t>
            </a:r>
            <a:r>
              <a:rPr lang="en-US" sz="1800" dirty="0"/>
              <a:t> to hospital</a:t>
            </a:r>
            <a:r>
              <a:rPr lang="ja-JP" altLang="en-US" sz="1800" dirty="0">
                <a:ea typeface="MS PGothic" pitchFamily="34" charset="-128"/>
              </a:rPr>
              <a:t>’</a:t>
            </a:r>
            <a:r>
              <a:rPr lang="en-US" sz="1800" dirty="0"/>
              <a:t> </a:t>
            </a:r>
            <a:r>
              <a:rPr lang="en-US" sz="1800" dirty="0" err="1"/>
              <a:t>ifadesini</a:t>
            </a:r>
            <a:r>
              <a:rPr lang="en-US" sz="1800" dirty="0"/>
              <a:t> </a:t>
            </a:r>
            <a:r>
              <a:rPr lang="en-US" sz="1800" dirty="0" err="1"/>
              <a:t>bastırır</a:t>
            </a:r>
            <a:r>
              <a:rPr lang="en-US" sz="1800" dirty="0"/>
              <a:t>.)</a:t>
            </a:r>
          </a:p>
          <a:p>
            <a:pPr marL="0" indent="0" defTabSz="262033">
              <a:spcBef>
                <a:spcPts val="1848"/>
              </a:spcBef>
              <a:buNone/>
            </a:pPr>
            <a:r>
              <a:rPr lang="en-US" sz="1800" dirty="0" err="1"/>
              <a:t>Kökü</a:t>
            </a:r>
            <a:r>
              <a:rPr lang="en-US" sz="1800" dirty="0"/>
              <a:t> </a:t>
            </a:r>
            <a:r>
              <a:rPr lang="en-US" sz="1800" dirty="0" err="1"/>
              <a:t>kullanma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to baker the bread / to bake the bread     </a:t>
            </a:r>
            <a:br>
              <a:rPr lang="en-US" sz="1800" dirty="0"/>
            </a:br>
            <a:r>
              <a:rPr lang="en-US" sz="1800" dirty="0"/>
              <a:t>(</a:t>
            </a:r>
            <a:r>
              <a:rPr lang="en-US" sz="1800" dirty="0" err="1"/>
              <a:t>Sözcüğün</a:t>
            </a:r>
            <a:r>
              <a:rPr lang="en-US" sz="1800" dirty="0"/>
              <a:t> </a:t>
            </a:r>
            <a:r>
              <a:rPr lang="en-US" sz="1800" dirty="0" err="1"/>
              <a:t>kökü</a:t>
            </a:r>
            <a:r>
              <a:rPr lang="en-US" sz="1800" dirty="0"/>
              <a:t> </a:t>
            </a:r>
            <a:r>
              <a:rPr lang="en-US" sz="1800" dirty="0" err="1"/>
              <a:t>konumundaki</a:t>
            </a:r>
            <a:r>
              <a:rPr lang="en-US" sz="1800" dirty="0"/>
              <a:t> </a:t>
            </a:r>
            <a:r>
              <a:rPr lang="en-US" sz="1800" dirty="0" err="1"/>
              <a:t>yerleşik</a:t>
            </a:r>
            <a:r>
              <a:rPr lang="en-US" sz="1800" dirty="0"/>
              <a:t> </a:t>
            </a:r>
            <a:r>
              <a:rPr lang="en-US" sz="1800" dirty="0" err="1"/>
              <a:t>sözcük</a:t>
            </a:r>
            <a:r>
              <a:rPr lang="en-US" sz="1800" dirty="0"/>
              <a:t> </a:t>
            </a:r>
            <a:r>
              <a:rPr lang="en-US" sz="1800" dirty="0" err="1"/>
              <a:t>olan</a:t>
            </a:r>
            <a:r>
              <a:rPr lang="en-US" sz="1800" dirty="0"/>
              <a:t> </a:t>
            </a:r>
            <a:r>
              <a:rPr lang="ja-JP" altLang="en-US" sz="1800" dirty="0">
                <a:ea typeface="MS PGothic" pitchFamily="34" charset="-128"/>
              </a:rPr>
              <a:t>‘</a:t>
            </a:r>
            <a:r>
              <a:rPr lang="en-US" sz="1800" dirty="0"/>
              <a:t>to bake</a:t>
            </a:r>
            <a:r>
              <a:rPr lang="ja-JP" altLang="en-US" sz="1800" dirty="0">
                <a:ea typeface="MS PGothic" pitchFamily="34" charset="-128"/>
              </a:rPr>
              <a:t>’</a:t>
            </a:r>
            <a:r>
              <a:rPr lang="en-US" sz="1800" dirty="0"/>
              <a:t> </a:t>
            </a:r>
            <a:r>
              <a:rPr lang="en-US" sz="1800" dirty="0" err="1"/>
              <a:t>yeni</a:t>
            </a:r>
            <a:r>
              <a:rPr lang="en-US" sz="1800" dirty="0"/>
              <a:t> </a:t>
            </a:r>
            <a:r>
              <a:rPr lang="en-US" sz="1800" dirty="0" err="1"/>
              <a:t>üretilmiş</a:t>
            </a:r>
            <a:r>
              <a:rPr lang="en-US" sz="1800" dirty="0"/>
              <a:t> </a:t>
            </a:r>
            <a:r>
              <a:rPr lang="ja-JP" altLang="en-US" sz="1800" dirty="0">
                <a:ea typeface="MS PGothic" pitchFamily="34" charset="-128"/>
              </a:rPr>
              <a:t>‘</a:t>
            </a:r>
            <a:r>
              <a:rPr lang="en-US" sz="1800" dirty="0"/>
              <a:t>to baker</a:t>
            </a:r>
            <a:r>
              <a:rPr lang="ja-JP" altLang="en-US" sz="1800" dirty="0">
                <a:ea typeface="MS PGothic" pitchFamily="34" charset="-128"/>
              </a:rPr>
              <a:t>’</a:t>
            </a:r>
            <a:r>
              <a:rPr lang="en-US" sz="1800" dirty="0"/>
              <a:t> </a:t>
            </a:r>
            <a:r>
              <a:rPr lang="en-US" sz="1800" dirty="0" err="1"/>
              <a:t>ifadesini</a:t>
            </a:r>
            <a:r>
              <a:rPr lang="en-US" sz="1800" dirty="0"/>
              <a:t> </a:t>
            </a:r>
            <a:r>
              <a:rPr lang="en-US" sz="1800" dirty="0" err="1"/>
              <a:t>bastırır</a:t>
            </a:r>
            <a:r>
              <a:rPr lang="en-US" sz="1800" dirty="0"/>
              <a:t>  </a:t>
            </a:r>
          </a:p>
        </p:txBody>
      </p:sp>
      <p:sp>
        <p:nvSpPr>
          <p:cNvPr id="56324" name="Shape 24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7B0DCC7-2609-49F5-87D1-C9B738384011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1202942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7347" name="Shape 25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Her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önalım</a:t>
            </a:r>
            <a:r>
              <a:rPr lang="en-US" dirty="0" smtClean="0"/>
              <a:t> (pre-emption) </a:t>
            </a:r>
            <a:r>
              <a:rPr lang="en-US" dirty="0" err="1" smtClean="0"/>
              <a:t>türü</a:t>
            </a:r>
            <a:r>
              <a:rPr lang="en-US" dirty="0" smtClean="0"/>
              <a:t> de;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Konuşucuların</a:t>
            </a:r>
            <a:r>
              <a:rPr lang="en-US" dirty="0" smtClean="0"/>
              <a:t> </a:t>
            </a:r>
            <a:r>
              <a:rPr lang="en-US" dirty="0" err="1" smtClean="0"/>
              <a:t>kullanılmakta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türetmesini</a:t>
            </a:r>
            <a:r>
              <a:rPr lang="en-US" dirty="0" smtClean="0"/>
              <a:t> </a:t>
            </a:r>
            <a:r>
              <a:rPr lang="en-US" dirty="0" err="1" smtClean="0"/>
              <a:t>engeller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Konuşucuları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üretecekleri</a:t>
            </a:r>
            <a:r>
              <a:rPr lang="en-US" dirty="0" smtClean="0"/>
              <a:t> </a:t>
            </a:r>
            <a:r>
              <a:rPr lang="en-US" dirty="0" err="1" smtClean="0"/>
              <a:t>sözcüklerde</a:t>
            </a:r>
            <a:r>
              <a:rPr lang="en-US" dirty="0" smtClean="0"/>
              <a:t> </a:t>
            </a:r>
            <a:r>
              <a:rPr lang="en-US" dirty="0" err="1" smtClean="0"/>
              <a:t>ayırıcı</a:t>
            </a:r>
            <a:r>
              <a:rPr lang="en-US" dirty="0" smtClean="0"/>
              <a:t> </a:t>
            </a:r>
            <a:r>
              <a:rPr lang="en-US" dirty="0" err="1" smtClean="0"/>
              <a:t>özellikler</a:t>
            </a:r>
            <a:r>
              <a:rPr lang="en-US" dirty="0" smtClean="0"/>
              <a:t> </a:t>
            </a:r>
            <a:r>
              <a:rPr lang="en-US" dirty="0" err="1" smtClean="0"/>
              <a:t>barındırmalarına</a:t>
            </a:r>
            <a:r>
              <a:rPr lang="en-US" dirty="0" smtClean="0"/>
              <a:t> </a:t>
            </a:r>
            <a:r>
              <a:rPr lang="en-US" dirty="0" err="1" smtClean="0"/>
              <a:t>iter</a:t>
            </a:r>
            <a:r>
              <a:rPr lang="en-US" dirty="0" smtClean="0"/>
              <a:t>.</a:t>
            </a:r>
          </a:p>
        </p:txBody>
      </p:sp>
      <p:sp>
        <p:nvSpPr>
          <p:cNvPr id="57348" name="Shape 25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EB0BE6F-F0A7-459E-B080-DA0F5163D8B9}" type="slidenum">
              <a:rPr lang="en-US" smtClean="0"/>
              <a:pPr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5161943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46083" name="Shape 20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Uzlaşımsallık</a:t>
            </a:r>
            <a:r>
              <a:rPr lang="en-US" u="sng" dirty="0" smtClean="0"/>
              <a:t> </a:t>
            </a:r>
            <a:r>
              <a:rPr lang="en-US" u="sng" dirty="0" err="1" smtClean="0"/>
              <a:t>İlkesi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Kavramları</a:t>
            </a:r>
            <a:r>
              <a:rPr lang="en-US" dirty="0" smtClean="0"/>
              <a:t> </a:t>
            </a:r>
            <a:r>
              <a:rPr lang="en-US" dirty="0" err="1" smtClean="0"/>
              <a:t>uzlaşımsal</a:t>
            </a:r>
            <a:r>
              <a:rPr lang="en-US" dirty="0" smtClean="0"/>
              <a:t> </a:t>
            </a:r>
            <a:r>
              <a:rPr lang="en-US" dirty="0" err="1" smtClean="0"/>
              <a:t>kılan</a:t>
            </a:r>
            <a:r>
              <a:rPr lang="en-US" dirty="0" smtClean="0"/>
              <a:t> </a:t>
            </a:r>
            <a:r>
              <a:rPr lang="en-US" dirty="0" err="1" smtClean="0"/>
              <a:t>konuşma</a:t>
            </a:r>
            <a:r>
              <a:rPr lang="en-US" dirty="0" smtClean="0"/>
              <a:t> </a:t>
            </a:r>
            <a:r>
              <a:rPr lang="en-US" dirty="0" err="1" smtClean="0"/>
              <a:t>toplumunun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ifadelerin</a:t>
            </a:r>
            <a:r>
              <a:rPr lang="en-US" dirty="0" smtClean="0"/>
              <a:t> </a:t>
            </a:r>
            <a:r>
              <a:rPr lang="en-US" dirty="0" err="1" smtClean="0"/>
              <a:t>neyi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ettiğine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fikir</a:t>
            </a:r>
            <a:r>
              <a:rPr lang="en-US" dirty="0" smtClean="0"/>
              <a:t> </a:t>
            </a:r>
            <a:r>
              <a:rPr lang="en-US" dirty="0" err="1" smtClean="0"/>
              <a:t>birliğidir</a:t>
            </a:r>
            <a:r>
              <a:rPr lang="en-US" dirty="0" smtClean="0"/>
              <a:t> (De Saussure,1916/1968).</a:t>
            </a:r>
          </a:p>
        </p:txBody>
      </p:sp>
      <p:sp>
        <p:nvSpPr>
          <p:cNvPr id="46084" name="Shape 20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5185B49-7030-4789-A0B4-EBE5C3A3F3AC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5070086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47107" name="Shape 2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öğreniminde</a:t>
            </a:r>
            <a:r>
              <a:rPr lang="en-US" dirty="0" smtClean="0"/>
              <a:t> </a:t>
            </a:r>
            <a:r>
              <a:rPr lang="en-US" dirty="0" err="1" smtClean="0"/>
              <a:t>bireyler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uzlaşımsallık</a:t>
            </a:r>
            <a:r>
              <a:rPr lang="en-US" dirty="0" smtClean="0"/>
              <a:t> </a:t>
            </a:r>
            <a:r>
              <a:rPr lang="en-US" dirty="0" err="1" smtClean="0"/>
              <a:t>dizisini</a:t>
            </a:r>
            <a:r>
              <a:rPr lang="en-US" dirty="0" smtClean="0"/>
              <a:t> </a:t>
            </a:r>
            <a:r>
              <a:rPr lang="en-US" dirty="0" err="1" smtClean="0"/>
              <a:t>öğrenirler</a:t>
            </a:r>
            <a:r>
              <a:rPr lang="en-US" dirty="0" smtClean="0"/>
              <a:t>. </a:t>
            </a:r>
          </a:p>
        </p:txBody>
      </p:sp>
      <p:sp>
        <p:nvSpPr>
          <p:cNvPr id="47108" name="Shape 21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D10EB8C-5C9F-4C92-9A54-B3EF11375513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1533426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48131" name="Shape 21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Karşıtlık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yapılarındaki</a:t>
            </a:r>
            <a:r>
              <a:rPr lang="en-US" dirty="0" smtClean="0"/>
              <a:t> </a:t>
            </a:r>
            <a:r>
              <a:rPr lang="en-US" dirty="0" err="1" smtClean="0"/>
              <a:t>sesbirimsel</a:t>
            </a:r>
            <a:r>
              <a:rPr lang="en-US" dirty="0" smtClean="0"/>
              <a:t> </a:t>
            </a:r>
            <a:r>
              <a:rPr lang="en-US" dirty="0" err="1" smtClean="0"/>
              <a:t>farklılık</a:t>
            </a:r>
            <a:r>
              <a:rPr lang="en-US" dirty="0" smtClean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farklılığı</a:t>
            </a:r>
            <a:r>
              <a:rPr lang="en-US" dirty="0" smtClean="0"/>
              <a:t> </a:t>
            </a:r>
            <a:r>
              <a:rPr lang="en-US" dirty="0" err="1" smtClean="0"/>
              <a:t>doğurur</a:t>
            </a:r>
            <a:r>
              <a:rPr lang="en-US" dirty="0" smtClean="0"/>
              <a:t>. </a:t>
            </a:r>
            <a:r>
              <a:rPr lang="en-US" dirty="0" err="1" smtClean="0"/>
              <a:t>Dilde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karşıtlıkları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bulunurlar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</a:t>
            </a:r>
            <a:r>
              <a:rPr lang="en-US" dirty="0" err="1" smtClean="0"/>
              <a:t>anaokulu</a:t>
            </a:r>
            <a:r>
              <a:rPr lang="en-US" dirty="0" smtClean="0"/>
              <a:t>, </a:t>
            </a:r>
            <a:r>
              <a:rPr lang="en-US" dirty="0" err="1" smtClean="0"/>
              <a:t>okul</a:t>
            </a:r>
            <a:r>
              <a:rPr lang="en-US" dirty="0" smtClean="0"/>
              <a:t>, </a:t>
            </a:r>
            <a:r>
              <a:rPr lang="en-US" dirty="0" err="1" smtClean="0"/>
              <a:t>üniversite</a:t>
            </a:r>
            <a:endParaRPr lang="en-US" dirty="0" smtClean="0"/>
          </a:p>
        </p:txBody>
      </p:sp>
      <p:sp>
        <p:nvSpPr>
          <p:cNvPr id="48132" name="Shape 21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AB70449-9684-4389-9E25-EB1A64D19752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8945368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49155" name="Shape 220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Karşıtlık örneği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a) </a:t>
            </a:r>
            <a:r>
              <a:rPr lang="ja-JP" altLang="en-US" smtClean="0">
                <a:ea typeface="MS PGothic" pitchFamily="34" charset="-128"/>
              </a:rPr>
              <a:t>‘</a:t>
            </a:r>
            <a:r>
              <a:rPr lang="en-US" smtClean="0"/>
              <a:t>Dümen</a:t>
            </a:r>
            <a:r>
              <a:rPr lang="ja-JP" altLang="en-US" smtClean="0">
                <a:ea typeface="MS PGothic" pitchFamily="34" charset="-128"/>
              </a:rPr>
              <a:t>’</a:t>
            </a:r>
            <a:r>
              <a:rPr lang="en-US" smtClean="0"/>
              <a:t> sözcüğü kullanılıyor,</a:t>
            </a:r>
            <a:br>
              <a:rPr lang="en-US" smtClean="0"/>
            </a:br>
            <a:r>
              <a:rPr lang="en-US" smtClean="0"/>
              <a:t>b) Konuşma denizcilik ile ilgili,</a:t>
            </a:r>
            <a:br>
              <a:rPr lang="en-US" smtClean="0"/>
            </a:br>
            <a:r>
              <a:rPr lang="en-US" smtClean="0"/>
              <a:t>c) </a:t>
            </a:r>
            <a:r>
              <a:rPr lang="ja-JP" altLang="en-US" smtClean="0">
                <a:ea typeface="MS PGothic" pitchFamily="34" charset="-128"/>
              </a:rPr>
              <a:t>‘</a:t>
            </a:r>
            <a:r>
              <a:rPr lang="en-US" smtClean="0"/>
              <a:t>Dümen</a:t>
            </a:r>
            <a:r>
              <a:rPr lang="ja-JP" altLang="en-US" smtClean="0">
                <a:ea typeface="MS PGothic" pitchFamily="34" charset="-128"/>
              </a:rPr>
              <a:t>’</a:t>
            </a:r>
            <a:r>
              <a:rPr lang="en-US" smtClean="0"/>
              <a:t> sözcüğünün denizcilik ile ilgili olduğu varsayılır,</a:t>
            </a:r>
            <a:br>
              <a:rPr lang="en-US" smtClean="0"/>
            </a:br>
            <a:r>
              <a:rPr lang="en-US" smtClean="0"/>
              <a:t>d) Denizcilik ile ilgili bilinen sözcükler; yelken,gemi, kaptan…</a:t>
            </a:r>
            <a:br>
              <a:rPr lang="en-US" smtClean="0"/>
            </a:br>
            <a:r>
              <a:rPr lang="en-US" smtClean="0"/>
              <a:t>e) Bu durumda </a:t>
            </a:r>
            <a:r>
              <a:rPr lang="ja-JP" altLang="en-US" smtClean="0">
                <a:ea typeface="MS PGothic" pitchFamily="34" charset="-128"/>
              </a:rPr>
              <a:t>‘</a:t>
            </a:r>
            <a:r>
              <a:rPr lang="en-US" smtClean="0"/>
              <a:t>dümen</a:t>
            </a:r>
            <a:r>
              <a:rPr lang="ja-JP" altLang="en-US" smtClean="0">
                <a:ea typeface="MS PGothic" pitchFamily="34" charset="-128"/>
              </a:rPr>
              <a:t>’</a:t>
            </a:r>
            <a:r>
              <a:rPr lang="en-US" smtClean="0"/>
              <a:t> sözcüğü yelken, gemi ve kaptan gibi sözcüklerin karşıtıdır. </a:t>
            </a:r>
          </a:p>
        </p:txBody>
      </p:sp>
      <p:sp>
        <p:nvSpPr>
          <p:cNvPr id="49156" name="Shape 22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7FD82E0-825C-446A-8029-5F5BFA71EDDD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9582173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0179" name="Shape 22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karşıtlık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Zıtlık</a:t>
            </a:r>
            <a:r>
              <a:rPr lang="en-US" dirty="0" smtClean="0"/>
              <a:t> = </a:t>
            </a:r>
            <a:r>
              <a:rPr lang="en-US" dirty="0" err="1" smtClean="0"/>
              <a:t>uzun</a:t>
            </a:r>
            <a:r>
              <a:rPr lang="en-US" dirty="0" smtClean="0"/>
              <a:t>/</a:t>
            </a:r>
            <a:r>
              <a:rPr lang="en-US" dirty="0" err="1" smtClean="0"/>
              <a:t>kısa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dirty="0" err="1" smtClean="0"/>
              <a:t>genç</a:t>
            </a:r>
            <a:r>
              <a:rPr lang="en-US" dirty="0" smtClean="0"/>
              <a:t>/</a:t>
            </a:r>
            <a:r>
              <a:rPr lang="en-US" dirty="0" err="1" smtClean="0"/>
              <a:t>yaşlı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r>
              <a:rPr lang="en-US" dirty="0" smtClean="0"/>
              <a:t>,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, </a:t>
            </a:r>
            <a:r>
              <a:rPr lang="en-US" dirty="0" err="1" smtClean="0"/>
              <a:t>kibar</a:t>
            </a:r>
            <a:r>
              <a:rPr lang="en-US" dirty="0" smtClean="0"/>
              <a:t> </a:t>
            </a:r>
            <a:r>
              <a:rPr lang="en-US" dirty="0" err="1" smtClean="0"/>
              <a:t>söylem</a:t>
            </a:r>
            <a:r>
              <a:rPr lang="en-US" dirty="0" smtClean="0"/>
              <a:t> vb.</a:t>
            </a:r>
            <a:br>
              <a:rPr lang="en-US" dirty="0" smtClean="0"/>
            </a:br>
            <a:r>
              <a:rPr lang="en-US" dirty="0" err="1" smtClean="0"/>
              <a:t>zayıf</a:t>
            </a:r>
            <a:r>
              <a:rPr lang="en-US" dirty="0" smtClean="0"/>
              <a:t> (-,+) /</a:t>
            </a:r>
            <a:r>
              <a:rPr lang="en-US" dirty="0" err="1" smtClean="0"/>
              <a:t>sıska</a:t>
            </a:r>
            <a:r>
              <a:rPr lang="en-US" dirty="0" smtClean="0"/>
              <a:t> (-)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0180" name="Shape 22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050B2EC-0F9F-480B-B769-A3E688CE7ED2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5899910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1203" name="Shape 22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önceliği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Konuşucu</a:t>
            </a:r>
            <a:r>
              <a:rPr lang="en-US" dirty="0" smtClean="0"/>
              <a:t> </a:t>
            </a:r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sözlükçesinde</a:t>
            </a:r>
            <a:r>
              <a:rPr lang="en-US" dirty="0" smtClean="0"/>
              <a:t> </a:t>
            </a:r>
            <a:r>
              <a:rPr lang="en-US" dirty="0" err="1" smtClean="0"/>
              <a:t>aktarmak</a:t>
            </a:r>
            <a:r>
              <a:rPr lang="en-US" dirty="0" smtClean="0"/>
              <a:t> </a:t>
            </a:r>
            <a:r>
              <a:rPr lang="en-US" dirty="0" err="1" smtClean="0"/>
              <a:t>istediği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örtüşen</a:t>
            </a:r>
            <a:r>
              <a:rPr lang="en-US" dirty="0" smtClean="0"/>
              <a:t> </a:t>
            </a: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kullanmayı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</p:txBody>
      </p:sp>
      <p:sp>
        <p:nvSpPr>
          <p:cNvPr id="51204" name="Shape 22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CBFFF38-D4E7-453F-8053-0BC320E0162C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0186897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2227" name="Shape 23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Yerleşik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yetersizliği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anlık</a:t>
            </a:r>
            <a:r>
              <a:rPr lang="en-US" dirty="0" smtClean="0"/>
              <a:t> </a:t>
            </a:r>
            <a:r>
              <a:rPr lang="en-US" dirty="0" err="1" smtClean="0"/>
              <a:t>ara</a:t>
            </a:r>
            <a:r>
              <a:rPr lang="en-US" dirty="0" smtClean="0"/>
              <a:t> (a momentary gap) </a:t>
            </a:r>
            <a:r>
              <a:rPr lang="en-US" dirty="0" err="1" smtClean="0"/>
              <a:t>yaşanır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onarım</a:t>
            </a:r>
            <a:r>
              <a:rPr lang="en-US" dirty="0" smtClean="0"/>
              <a:t> (repair) </a:t>
            </a:r>
            <a:r>
              <a:rPr lang="en-US" dirty="0" err="1" smtClean="0"/>
              <a:t>yapılır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Konuşmada</a:t>
            </a:r>
            <a:r>
              <a:rPr lang="en-US" dirty="0" smtClean="0"/>
              <a:t> </a:t>
            </a:r>
            <a:r>
              <a:rPr lang="en-US" dirty="0" err="1" smtClean="0"/>
              <a:t>duraksama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tümleyiciler</a:t>
            </a:r>
            <a:r>
              <a:rPr lang="en-US" dirty="0" smtClean="0"/>
              <a:t> (fillers)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aranır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c) </a:t>
            </a:r>
            <a:r>
              <a:rPr lang="en-US" dirty="0" err="1" smtClean="0"/>
              <a:t>Dinleyiciden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beklenir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d) </a:t>
            </a:r>
            <a:r>
              <a:rPr lang="en-US" dirty="0" err="1" smtClean="0"/>
              <a:t>İfade</a:t>
            </a:r>
            <a:r>
              <a:rPr lang="en-US" dirty="0" smtClean="0"/>
              <a:t>/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e) </a:t>
            </a:r>
            <a:r>
              <a:rPr lang="en-US" dirty="0" err="1" smtClean="0"/>
              <a:t>Onarım</a:t>
            </a:r>
            <a:r>
              <a:rPr lang="en-US" dirty="0" smtClean="0"/>
              <a:t> </a:t>
            </a:r>
            <a:r>
              <a:rPr lang="en-US" dirty="0" err="1" smtClean="0"/>
              <a:t>yapılarak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tekrarlanır</a:t>
            </a:r>
            <a:r>
              <a:rPr lang="en-US" dirty="0" smtClean="0"/>
              <a:t>.</a:t>
            </a:r>
          </a:p>
        </p:txBody>
      </p:sp>
      <p:sp>
        <p:nvSpPr>
          <p:cNvPr id="52228" name="Shape 23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13B2B4D-4868-4F11-B64F-46092095F5D3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326681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Uzlaşımsallık ve Karşıtlık</a:t>
            </a:r>
          </a:p>
        </p:txBody>
      </p:sp>
      <p:sp>
        <p:nvSpPr>
          <p:cNvPr id="53251" name="Shape 23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err="1" smtClean="0"/>
              <a:t>Uzlaşımsallık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karşıtlık</a:t>
            </a:r>
            <a:r>
              <a:rPr lang="en-US" dirty="0" smtClean="0"/>
              <a:t> </a:t>
            </a:r>
            <a:r>
              <a:rPr lang="en-US" dirty="0" err="1" smtClean="0"/>
              <a:t>ilkeleri</a:t>
            </a:r>
            <a:r>
              <a:rPr lang="en-US" dirty="0" smtClean="0"/>
              <a:t> </a:t>
            </a:r>
            <a:r>
              <a:rPr lang="en-US" dirty="0" err="1" smtClean="0"/>
              <a:t>dilde</a:t>
            </a:r>
            <a:r>
              <a:rPr lang="en-US" dirty="0" smtClean="0"/>
              <a:t> </a:t>
            </a:r>
            <a:r>
              <a:rPr lang="en-US" dirty="0" err="1" smtClean="0"/>
              <a:t>aranmasaydı</a:t>
            </a:r>
            <a:r>
              <a:rPr lang="en-US" dirty="0" smtClean="0"/>
              <a:t> </a:t>
            </a:r>
            <a:r>
              <a:rPr lang="en-US" dirty="0" err="1" smtClean="0"/>
              <a:t>anlık</a:t>
            </a:r>
            <a:r>
              <a:rPr lang="en-US" dirty="0" smtClean="0"/>
              <a:t> </a:t>
            </a:r>
            <a:r>
              <a:rPr lang="en-US" dirty="0" err="1" smtClean="0"/>
              <a:t>aralar</a:t>
            </a:r>
            <a:r>
              <a:rPr lang="en-US" dirty="0" smtClean="0"/>
              <a:t> </a:t>
            </a:r>
            <a:r>
              <a:rPr lang="en-US" dirty="0" err="1" smtClean="0"/>
              <a:t>yaşanmaz</a:t>
            </a:r>
            <a:r>
              <a:rPr lang="en-US" dirty="0" smtClean="0"/>
              <a:t> </a:t>
            </a:r>
            <a:r>
              <a:rPr lang="en-US" dirty="0" err="1" smtClean="0"/>
              <a:t>onarıma</a:t>
            </a:r>
            <a:r>
              <a:rPr lang="en-US" dirty="0" smtClean="0"/>
              <a:t> </a:t>
            </a:r>
            <a:r>
              <a:rPr lang="en-US" dirty="0" err="1" smtClean="0"/>
              <a:t>gerek</a:t>
            </a:r>
            <a:r>
              <a:rPr lang="en-US" dirty="0" smtClean="0"/>
              <a:t> </a:t>
            </a:r>
            <a:r>
              <a:rPr lang="en-US" dirty="0" err="1" smtClean="0"/>
              <a:t>kalmadan</a:t>
            </a:r>
            <a:r>
              <a:rPr lang="en-US" dirty="0" smtClean="0"/>
              <a:t> </a:t>
            </a:r>
            <a:r>
              <a:rPr lang="en-US" dirty="0" err="1" smtClean="0"/>
              <a:t>konuşucu</a:t>
            </a:r>
            <a:r>
              <a:rPr lang="en-US" dirty="0" smtClean="0"/>
              <a:t> </a:t>
            </a:r>
            <a:r>
              <a:rPr lang="en-US" dirty="0" err="1" smtClean="0"/>
              <a:t>sözlükçede</a:t>
            </a:r>
            <a:r>
              <a:rPr lang="en-US" dirty="0" smtClean="0"/>
              <a:t> </a:t>
            </a:r>
            <a:r>
              <a:rPr lang="en-US" dirty="0" err="1" smtClean="0"/>
              <a:t>ulaşabildiği</a:t>
            </a:r>
            <a:r>
              <a:rPr lang="en-US" dirty="0" smtClean="0"/>
              <a:t> ilk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kullanırdı</a:t>
            </a:r>
            <a:r>
              <a:rPr lang="en-US" dirty="0" smtClean="0"/>
              <a:t>.</a:t>
            </a:r>
          </a:p>
        </p:txBody>
      </p:sp>
      <p:sp>
        <p:nvSpPr>
          <p:cNvPr id="53252" name="Shape 23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54DD295-090E-46BD-B1B4-A57A1CB93B7B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358146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Geniş ekran</PresentationFormat>
  <Paragraphs>46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MS PGothic</vt:lpstr>
      <vt:lpstr>Arial</vt:lpstr>
      <vt:lpstr>Calibri</vt:lpstr>
      <vt:lpstr>Calibri Light</vt:lpstr>
      <vt:lpstr>Office Teması</vt:lpstr>
      <vt:lpstr>7. Ders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  <vt:lpstr>Uzlaşımsallık ve Karşıtlık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Ders</dc:title>
  <dc:creator>Windows Kullanıcısı</dc:creator>
  <cp:lastModifiedBy>Windows Kullanıcısı</cp:lastModifiedBy>
  <cp:revision>1</cp:revision>
  <dcterms:created xsi:type="dcterms:W3CDTF">2018-04-11T10:45:04Z</dcterms:created>
  <dcterms:modified xsi:type="dcterms:W3CDTF">2018-04-11T10:45:25Z</dcterms:modified>
</cp:coreProperties>
</file>