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57" r:id="rId3"/>
    <p:sldId id="301" r:id="rId4"/>
    <p:sldId id="309" r:id="rId5"/>
    <p:sldId id="308" r:id="rId6"/>
    <p:sldId id="296" r:id="rId7"/>
    <p:sldId id="295" r:id="rId8"/>
    <p:sldId id="297" r:id="rId9"/>
    <p:sldId id="307" r:id="rId10"/>
    <p:sldId id="306" r:id="rId11"/>
    <p:sldId id="304" r:id="rId12"/>
    <p:sldId id="305" r:id="rId13"/>
    <p:sldId id="273" r:id="rId14"/>
    <p:sldId id="298" r:id="rId15"/>
    <p:sldId id="299" r:id="rId16"/>
    <p:sldId id="300" r:id="rId17"/>
    <p:sldId id="310" r:id="rId18"/>
    <p:sldId id="288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F21A3-3C87-4AC8-B560-53F846CC16C6}" type="datetimeFigureOut">
              <a:rPr lang="tr-TR" smtClean="0"/>
              <a:t>28.11.2020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149A2-2F19-4A17-B820-73DAC8D6D6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241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AF93-3529-44B5-BF73-5D072AEBDAC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6BE0B-0BF5-42B0-B2C3-2CD7107A42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07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1239F-6567-4DE2-A94B-E7B3C7C9485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96C52-E13D-4ECD-B3FC-9DEAA1C6587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1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2F555-F33B-4DA3-A57B-1FDF4325B53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3FC5-AEAB-441F-9BE5-926EECDCE9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238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AF93-3529-44B5-BF73-5D072AEBDAC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6BE0B-0BF5-42B0-B2C3-2CD7107A42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824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BFDC1-10EA-4992-A645-AC9114500C3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23CB0-8C2A-4266-B886-C7090156E4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082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2FE9F-51B0-49C7-B2E9-A460850D393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AD8F-B22D-4CAD-8BA6-9BE4F7C20D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325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01F8-28BD-4BA0-A222-0D3D9CAF928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BDA8C-E227-4C85-AF5C-422E8EFBF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200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7F08-17BC-4FC7-8B5B-A28F5A61695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7470F-ED1A-4947-A71E-CAEB1663A6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2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D7E92-7CB4-4D7C-AD81-8A47C4F589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DC4FE-269C-4C44-9A2A-858E52EDE8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110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79CD-5AE4-4838-BA75-D2D510E3F7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1C7F-3437-4894-8676-3CCBA82BB40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727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A0AE-5BD6-4C41-A3C2-AE476336E64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63D2-D608-4EDD-85BC-0F81FE0D3C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326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BFDC1-10EA-4992-A645-AC9114500C3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23CB0-8C2A-4266-B886-C7090156E4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963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2D6FD-1651-4AF3-8B1D-031F8B83557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E384F-7C16-41AA-9E85-AA7D2409B3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353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1239F-6567-4DE2-A94B-E7B3C7C9485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96C52-E13D-4ECD-B3FC-9DEAA1C6587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401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2F555-F33B-4DA3-A57B-1FDF4325B53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3FC5-AEAB-441F-9BE5-926EECDCE9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39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2FE9F-51B0-49C7-B2E9-A460850D393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AD8F-B22D-4CAD-8BA6-9BE4F7C20D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7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01F8-28BD-4BA0-A222-0D3D9CAF928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BDA8C-E227-4C85-AF5C-422E8EFBF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84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7F08-17BC-4FC7-8B5B-A28F5A61695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7470F-ED1A-4947-A71E-CAEB1663A6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4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D7E92-7CB4-4D7C-AD81-8A47C4F589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DC4FE-269C-4C44-9A2A-858E52EDE8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60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79CD-5AE4-4838-BA75-D2D510E3F7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1C7F-3437-4894-8676-3CCBA82BB40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6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A0AE-5BD6-4C41-A3C2-AE476336E64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63D2-D608-4EDD-85BC-0F81FE0D3C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31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2D6FD-1651-4AF3-8B1D-031F8B83557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E384F-7C16-41AA-9E85-AA7D2409B3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12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0E08D5-74CE-4B1F-9B36-9A0E83CD0DD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CC012-5412-40D4-B2EA-EF4CA1ABD78C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51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0E08D5-74CE-4B1F-9B36-9A0E83CD0DD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CC012-5412-40D4-B2EA-EF4CA1ABD78C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65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2405270" y="1639957"/>
            <a:ext cx="8656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prstClr val="black"/>
                </a:solidFill>
              </a:rPr>
              <a:t>SHB-22</a:t>
            </a:r>
            <a:r>
              <a:rPr lang="en-US" sz="2800" dirty="0" smtClean="0">
                <a:solidFill>
                  <a:prstClr val="black"/>
                </a:solidFill>
              </a:rPr>
              <a:t>7</a:t>
            </a:r>
            <a:r>
              <a:rPr lang="tr-TR" sz="2800" dirty="0" smtClean="0">
                <a:solidFill>
                  <a:prstClr val="black"/>
                </a:solidFill>
              </a:rPr>
              <a:t> </a:t>
            </a:r>
            <a:r>
              <a:rPr lang="tr-TR" sz="2800" dirty="0">
                <a:solidFill>
                  <a:prstClr val="black"/>
                </a:solidFill>
              </a:rPr>
              <a:t>TÜRKİYENİN TOPLUMSAL VE EKONOMİK YAPISI</a:t>
            </a:r>
          </a:p>
          <a:p>
            <a:pPr algn="ctr"/>
            <a:endParaRPr lang="tr-TR" sz="2800" b="1" dirty="0">
              <a:solidFill>
                <a:prstClr val="black"/>
              </a:solidFill>
            </a:endParaRPr>
          </a:p>
          <a:p>
            <a:pPr algn="ctr"/>
            <a:endParaRPr lang="tr-TR" sz="2800" dirty="0">
              <a:solidFill>
                <a:prstClr val="black"/>
              </a:solidFill>
            </a:endParaRPr>
          </a:p>
          <a:p>
            <a:pPr algn="ctr"/>
            <a:r>
              <a:rPr lang="tr-TR" sz="2800" dirty="0" smtClean="0">
                <a:solidFill>
                  <a:prstClr val="black"/>
                </a:solidFill>
              </a:rPr>
              <a:t>ARŞ. GÖR. DR. BURCU ÖZDEMİR OCAKLI</a:t>
            </a:r>
            <a:endParaRPr lang="tr-TR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4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KÖYLÜ SINIFI </a:t>
            </a:r>
            <a:r>
              <a:rPr lang="tr-TR" b="1" dirty="0" smtClean="0"/>
              <a:t>FARKLILIKLAR </a:t>
            </a:r>
            <a:r>
              <a:rPr lang="tr-TR" b="1" dirty="0"/>
              <a:t>GÖSTERİR </a:t>
            </a:r>
            <a:r>
              <a:rPr lang="tr-TR" dirty="0"/>
              <a:t>(Sanayileşmekte olan ve tarım sektörünün güçlü olduğu toplumlarda</a:t>
            </a:r>
            <a:r>
              <a:rPr lang="tr-TR" dirty="0" smtClean="0"/>
              <a:t>)</a:t>
            </a:r>
            <a:endParaRPr lang="en-US" dirty="0" smtClean="0"/>
          </a:p>
          <a:p>
            <a:pPr lvl="0"/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endParaRPr lang="en-US" dirty="0" smtClean="0"/>
          </a:p>
          <a:p>
            <a:pPr lvl="0"/>
            <a:r>
              <a:rPr lang="en-US" dirty="0" err="1" smtClean="0"/>
              <a:t>Toprağın</a:t>
            </a:r>
            <a:r>
              <a:rPr lang="en-US" dirty="0" smtClean="0"/>
              <a:t> </a:t>
            </a:r>
            <a:r>
              <a:rPr lang="en-US" dirty="0" err="1" smtClean="0"/>
              <a:t>büyüklüğü</a:t>
            </a:r>
            <a:endParaRPr lang="en-US" dirty="0" smtClean="0"/>
          </a:p>
          <a:p>
            <a:pPr lvl="0"/>
            <a:r>
              <a:rPr lang="en-US" dirty="0" err="1" smtClean="0"/>
              <a:t>İşlenen</a:t>
            </a:r>
            <a:r>
              <a:rPr lang="en-US" dirty="0" smtClean="0"/>
              <a:t> </a:t>
            </a:r>
            <a:r>
              <a:rPr lang="en-US" dirty="0" err="1" smtClean="0"/>
              <a:t>ürün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pazarla</a:t>
            </a:r>
            <a:r>
              <a:rPr lang="en-US" dirty="0" smtClean="0"/>
              <a:t> </a:t>
            </a:r>
            <a:r>
              <a:rPr lang="en-US" dirty="0" err="1" smtClean="0"/>
              <a:t>bütünleşmiş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olmama</a:t>
            </a:r>
            <a:endParaRPr lang="en-US" dirty="0" smtClean="0"/>
          </a:p>
          <a:p>
            <a:pPr lvl="0"/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endParaRPr lang="en-US" dirty="0" smtClean="0"/>
          </a:p>
          <a:p>
            <a:pPr lvl="0"/>
            <a:r>
              <a:rPr lang="en-US" dirty="0" smtClean="0"/>
              <a:t>(</a:t>
            </a:r>
            <a:r>
              <a:rPr lang="en-US" dirty="0" err="1" smtClean="0"/>
              <a:t>Kalaycıoğlu</a:t>
            </a:r>
            <a:r>
              <a:rPr lang="en-US" dirty="0" smtClean="0"/>
              <a:t>, 2012)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55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SOSYAL STATÜ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Mesleki konumla elde edilen </a:t>
            </a:r>
            <a:r>
              <a:rPr lang="tr-TR" dirty="0" err="1"/>
              <a:t>mevkiye</a:t>
            </a:r>
            <a:r>
              <a:rPr lang="tr-TR" dirty="0"/>
              <a:t> </a:t>
            </a:r>
            <a:r>
              <a:rPr lang="tr-TR" dirty="0" smtClean="0"/>
              <a:t>dayanır</a:t>
            </a:r>
            <a:endParaRPr lang="en-US" dirty="0" smtClean="0"/>
          </a:p>
          <a:p>
            <a:r>
              <a:rPr lang="tr-TR" dirty="0"/>
              <a:t>Bağlı bulunan aile, cemaat, aşiret gibi topluluklar aracılığıyla elde edilen </a:t>
            </a:r>
            <a:r>
              <a:rPr lang="tr-TR" dirty="0" err="1"/>
              <a:t>mevkiye</a:t>
            </a:r>
            <a:r>
              <a:rPr lang="tr-TR" dirty="0"/>
              <a:t> </a:t>
            </a:r>
            <a:r>
              <a:rPr lang="tr-TR" dirty="0" smtClean="0"/>
              <a:t>dayanır</a:t>
            </a:r>
            <a:endParaRPr lang="en-US" dirty="0" smtClean="0"/>
          </a:p>
          <a:p>
            <a:pPr lvl="0"/>
            <a:r>
              <a:rPr lang="tr-TR" dirty="0"/>
              <a:t>O toplumda </a:t>
            </a:r>
            <a:r>
              <a:rPr lang="tr-TR" dirty="0" err="1"/>
              <a:t>varolan</a:t>
            </a:r>
            <a:r>
              <a:rPr lang="tr-TR" dirty="0"/>
              <a:t> kültürel değerlere ve normlara göre bu mevkilere tanımlanan unvan, prestij gibi kriterler ile açıklanır</a:t>
            </a:r>
          </a:p>
          <a:p>
            <a:endParaRPr lang="tr-TR" dirty="0"/>
          </a:p>
          <a:p>
            <a:pPr lvl="0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0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lt Başlık 2"/>
          <p:cNvSpPr>
            <a:spLocks noGrp="1"/>
          </p:cNvSpPr>
          <p:nvPr>
            <p:ph type="subTitle" idx="1"/>
          </p:nvPr>
        </p:nvSpPr>
        <p:spPr>
          <a:xfrm>
            <a:off x="1274763" y="954088"/>
            <a:ext cx="9144000" cy="4651375"/>
          </a:xfrm>
        </p:spPr>
        <p:txBody>
          <a:bodyPr/>
          <a:lstStyle/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dirty="0" smtClean="0"/>
              <a:t>Marksist </a:t>
            </a:r>
            <a:r>
              <a:rPr lang="tr-TR" altLang="tr-TR" dirty="0" err="1" smtClean="0"/>
              <a:t>Kuram’a</a:t>
            </a:r>
            <a:r>
              <a:rPr lang="tr-TR" altLang="tr-TR" dirty="0" smtClean="0"/>
              <a:t> Göre Sosyal (Toplumsal) Sınıf ve Sınıf Eşitsizliği</a:t>
            </a:r>
          </a:p>
          <a:p>
            <a:pPr marL="342900" lvl="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dirty="0">
                <a:solidFill>
                  <a:prstClr val="black"/>
                </a:solidFill>
              </a:rPr>
              <a:t>Max </a:t>
            </a:r>
            <a:r>
              <a:rPr lang="tr-TR" altLang="tr-TR" dirty="0" err="1">
                <a:solidFill>
                  <a:prstClr val="black"/>
                </a:solidFill>
              </a:rPr>
              <a:t>Weber’e</a:t>
            </a:r>
            <a:r>
              <a:rPr lang="tr-TR" altLang="tr-TR" dirty="0">
                <a:solidFill>
                  <a:prstClr val="black"/>
                </a:solidFill>
              </a:rPr>
              <a:t> Göre </a:t>
            </a:r>
            <a:r>
              <a:rPr lang="tr-TR" altLang="tr-TR" dirty="0" smtClean="0">
                <a:solidFill>
                  <a:prstClr val="black"/>
                </a:solidFill>
              </a:rPr>
              <a:t>Sınıf, Statü ve Güç</a:t>
            </a:r>
          </a:p>
          <a:p>
            <a:pPr marL="342900" lvl="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dirty="0">
                <a:solidFill>
                  <a:prstClr val="black"/>
                </a:solidFill>
              </a:rPr>
              <a:t>Yapısal </a:t>
            </a:r>
            <a:r>
              <a:rPr lang="tr-TR" altLang="tr-TR" dirty="0" err="1">
                <a:solidFill>
                  <a:prstClr val="black"/>
                </a:solidFill>
              </a:rPr>
              <a:t>İşlevselci</a:t>
            </a:r>
            <a:r>
              <a:rPr lang="tr-TR" altLang="tr-TR" dirty="0">
                <a:solidFill>
                  <a:prstClr val="black"/>
                </a:solidFill>
              </a:rPr>
              <a:t> Görüşe Göre Toplumsal </a:t>
            </a:r>
            <a:r>
              <a:rPr lang="tr-TR" altLang="tr-TR" dirty="0" err="1">
                <a:solidFill>
                  <a:prstClr val="black"/>
                </a:solidFill>
              </a:rPr>
              <a:t>Tabakalaşma</a:t>
            </a:r>
            <a:endParaRPr lang="tr-TR" altLang="tr-TR" dirty="0">
              <a:solidFill>
                <a:prstClr val="black"/>
              </a:solidFill>
            </a:endParaRPr>
          </a:p>
          <a:p>
            <a:pPr lvl="0" eaLnBrk="1" hangingPunct="1"/>
            <a:endParaRPr lang="tr-TR" altLang="tr-TR" b="1" dirty="0">
              <a:solidFill>
                <a:prstClr val="black"/>
              </a:solidFill>
            </a:endParaRP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25658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Karl </a:t>
            </a:r>
            <a:r>
              <a:rPr lang="tr-TR" dirty="0" err="1" smtClean="0"/>
              <a:t>Marx</a:t>
            </a:r>
            <a:r>
              <a:rPr lang="en-US" dirty="0" smtClean="0"/>
              <a:t> (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Eşitsizlik</a:t>
            </a:r>
            <a:r>
              <a:rPr lang="en-US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Sınıflar mü</a:t>
            </a:r>
            <a:r>
              <a:rPr lang="en-US" dirty="0" err="1" smtClean="0"/>
              <a:t>lk</a:t>
            </a:r>
            <a:r>
              <a:rPr lang="tr-TR" dirty="0" err="1" smtClean="0"/>
              <a:t>iyet</a:t>
            </a:r>
            <a:r>
              <a:rPr lang="tr-TR" dirty="0" smtClean="0"/>
              <a:t> </a:t>
            </a:r>
            <a:r>
              <a:rPr lang="tr-TR" dirty="0"/>
              <a:t>haklarının ortaya çıkmasıyla başlar. </a:t>
            </a:r>
          </a:p>
          <a:p>
            <a:r>
              <a:rPr lang="tr-TR" dirty="0" smtClean="0"/>
              <a:t>Mülkiyet sahibi </a:t>
            </a:r>
            <a:r>
              <a:rPr lang="en-US" dirty="0" smtClean="0"/>
              <a:t>–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sürecini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araçlarını</a:t>
            </a:r>
            <a:r>
              <a:rPr lang="en-US" dirty="0" smtClean="0"/>
              <a:t> </a:t>
            </a:r>
            <a:r>
              <a:rPr lang="en-US" dirty="0" err="1" smtClean="0"/>
              <a:t>elinde</a:t>
            </a:r>
            <a:r>
              <a:rPr lang="en-US" dirty="0" smtClean="0"/>
              <a:t> </a:t>
            </a:r>
            <a:r>
              <a:rPr lang="en-US" dirty="0" err="1" smtClean="0"/>
              <a:t>bulunduran</a:t>
            </a:r>
            <a:endParaRPr lang="en-US" dirty="0" smtClean="0"/>
          </a:p>
          <a:p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- </a:t>
            </a:r>
            <a:r>
              <a:rPr lang="en-US" dirty="0" err="1" smtClean="0"/>
              <a:t>Emeğini</a:t>
            </a:r>
            <a:r>
              <a:rPr lang="en-US" dirty="0" smtClean="0"/>
              <a:t> </a:t>
            </a:r>
            <a:r>
              <a:rPr lang="en-US" dirty="0" err="1" smtClean="0"/>
              <a:t>satarak</a:t>
            </a:r>
            <a:r>
              <a:rPr lang="en-US" dirty="0" smtClean="0"/>
              <a:t> </a:t>
            </a:r>
            <a:r>
              <a:rPr lang="en-US" dirty="0" err="1" smtClean="0"/>
              <a:t>geçinmek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, </a:t>
            </a:r>
            <a:r>
              <a:rPr lang="en-US" dirty="0" err="1" smtClean="0"/>
              <a:t>işçi</a:t>
            </a:r>
            <a:r>
              <a:rPr lang="en-US" dirty="0" smtClean="0"/>
              <a:t> </a:t>
            </a:r>
            <a:r>
              <a:rPr lang="en-US" dirty="0" err="1" smtClean="0"/>
              <a:t>sınıfı</a:t>
            </a:r>
            <a:endParaRPr lang="en-US" dirty="0" smtClean="0"/>
          </a:p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faktörlerin</a:t>
            </a:r>
            <a:r>
              <a:rPr lang="en-US" dirty="0" smtClean="0"/>
              <a:t> (alt </a:t>
            </a:r>
            <a:r>
              <a:rPr lang="en-US" dirty="0" err="1" smtClean="0"/>
              <a:t>yapı</a:t>
            </a:r>
            <a:r>
              <a:rPr lang="en-US" dirty="0" smtClean="0"/>
              <a:t>)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bölümü</a:t>
            </a:r>
            <a:r>
              <a:rPr lang="en-US" dirty="0" smtClean="0"/>
              <a:t>, </a:t>
            </a:r>
            <a:r>
              <a:rPr lang="en-US" dirty="0" err="1" smtClean="0"/>
              <a:t>sınıfların</a:t>
            </a:r>
            <a:r>
              <a:rPr lang="en-US" dirty="0" smtClean="0"/>
              <a:t> </a:t>
            </a:r>
            <a:r>
              <a:rPr lang="en-US" dirty="0" err="1" smtClean="0"/>
              <a:t>birbirine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duruşu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r>
              <a:rPr lang="en-US" dirty="0" smtClean="0"/>
              <a:t> de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eşitsizliğini</a:t>
            </a:r>
            <a:r>
              <a:rPr lang="en-US" dirty="0" smtClean="0"/>
              <a:t> </a:t>
            </a:r>
            <a:r>
              <a:rPr lang="en-US" dirty="0" err="1" smtClean="0"/>
              <a:t>belirlemede</a:t>
            </a:r>
            <a:r>
              <a:rPr lang="en-US" dirty="0" smtClean="0"/>
              <a:t> </a:t>
            </a:r>
            <a:r>
              <a:rPr lang="en-US" dirty="0" err="1" smtClean="0"/>
              <a:t>etkilidir</a:t>
            </a:r>
            <a:r>
              <a:rPr lang="en-US" dirty="0" smtClean="0"/>
              <a:t> (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3839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Max</a:t>
            </a:r>
            <a:r>
              <a:rPr lang="tr-TR" dirty="0" smtClean="0"/>
              <a:t> </a:t>
            </a:r>
            <a:r>
              <a:rPr lang="tr-TR" dirty="0" err="1" smtClean="0"/>
              <a:t>Weber</a:t>
            </a:r>
            <a:r>
              <a:rPr lang="tr-TR" dirty="0" smtClean="0"/>
              <a:t> (Sınıf, Statü, Güç)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Sosyal sınıflar </a:t>
            </a:r>
            <a:r>
              <a:rPr lang="tr-TR" dirty="0" smtClean="0"/>
              <a:t>toplumda mal ve hizmetlerin değiştirildiği pazar içinde  oluşurlar.</a:t>
            </a:r>
          </a:p>
          <a:p>
            <a:pPr lvl="1"/>
            <a:r>
              <a:rPr lang="tr-TR" dirty="0" err="1" smtClean="0"/>
              <a:t>Marx’tan</a:t>
            </a:r>
            <a:r>
              <a:rPr lang="tr-TR" dirty="0" smtClean="0"/>
              <a:t> farklı olarak iki temel ve çıkarları birbirine zıt olan sosyal sınıf yerine, çok fazla sınıf mevcuttur.</a:t>
            </a:r>
          </a:p>
          <a:p>
            <a:r>
              <a:rPr lang="tr-TR" dirty="0" smtClean="0"/>
              <a:t>«Toplumsal prestij, şeref veya itibar» </a:t>
            </a:r>
            <a:r>
              <a:rPr lang="tr-TR" b="1" dirty="0" smtClean="0"/>
              <a:t>statü</a:t>
            </a:r>
            <a:r>
              <a:rPr lang="tr-TR" dirty="0" smtClean="0"/>
              <a:t> farklılaşmasının temelindedir (İtibar gören meslek grupları)</a:t>
            </a:r>
            <a:endParaRPr lang="en-US" dirty="0" smtClean="0"/>
          </a:p>
          <a:p>
            <a:pPr lvl="1"/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Beyaz</a:t>
            </a:r>
            <a:r>
              <a:rPr lang="en-US" dirty="0" smtClean="0"/>
              <a:t> </a:t>
            </a:r>
            <a:r>
              <a:rPr lang="en-US" dirty="0" err="1" smtClean="0"/>
              <a:t>yakalılar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mavi</a:t>
            </a:r>
            <a:r>
              <a:rPr lang="en-US" dirty="0" smtClean="0"/>
              <a:t> </a:t>
            </a:r>
            <a:r>
              <a:rPr lang="en-US" dirty="0" err="1" smtClean="0"/>
              <a:t>yakalılar</a:t>
            </a:r>
            <a:endParaRPr lang="tr-TR" dirty="0" smtClean="0"/>
          </a:p>
          <a:p>
            <a:r>
              <a:rPr lang="tr-TR" dirty="0" smtClean="0"/>
              <a:t>Siyasi örgütlenme, siyasi </a:t>
            </a:r>
            <a:r>
              <a:rPr lang="tr-TR" b="1" dirty="0" smtClean="0"/>
              <a:t>güç</a:t>
            </a:r>
            <a:r>
              <a:rPr lang="tr-TR" dirty="0" smtClean="0"/>
              <a:t>, bir siyasi partiye ya da sendikaya yakın olma</a:t>
            </a:r>
          </a:p>
          <a:p>
            <a:r>
              <a:rPr lang="tr-TR" dirty="0" smtClean="0"/>
              <a:t>3 kavram kuramsal düzeyde birbirlerinden bağımsız olarak bireylerin toplumsal konumlarını belirler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98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Yapısal-İşlevci Görüş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</a:t>
            </a:r>
            <a:r>
              <a:rPr lang="tr-TR" dirty="0" err="1" smtClean="0"/>
              <a:t>tabakalaşma</a:t>
            </a:r>
            <a:r>
              <a:rPr lang="tr-TR" dirty="0" smtClean="0"/>
              <a:t> toplum için olumlu bir katkı sunar, toplumun işleyişine yardımcı olur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Toplumsal </a:t>
            </a:r>
            <a:r>
              <a:rPr lang="tr-TR" dirty="0" err="1" smtClean="0"/>
              <a:t>tabakalaşma</a:t>
            </a:r>
            <a:r>
              <a:rPr lang="tr-TR" dirty="0" smtClean="0"/>
              <a:t> «gerekli» ve «doğal»</a:t>
            </a:r>
          </a:p>
          <a:p>
            <a:r>
              <a:rPr lang="tr-TR" dirty="0" smtClean="0"/>
              <a:t>Herkes aynı beceri ve isteğe sahip değil</a:t>
            </a:r>
          </a:p>
          <a:p>
            <a:r>
              <a:rPr lang="tr-TR" dirty="0" smtClean="0"/>
              <a:t>Herkes için yeteri kaynak mevcut değil</a:t>
            </a:r>
            <a:endParaRPr lang="en-US" dirty="0" smtClean="0"/>
          </a:p>
          <a:p>
            <a:r>
              <a:rPr lang="en-US" dirty="0" err="1" smtClean="0"/>
              <a:t>Yapı</a:t>
            </a:r>
            <a:r>
              <a:rPr lang="en-US" dirty="0" err="1" smtClean="0">
                <a:sym typeface="Wingdings" panose="05000000000000000000" pitchFamily="2" charset="2"/>
              </a:rPr>
              <a:t></a:t>
            </a:r>
            <a:r>
              <a:rPr lang="en-US" dirty="0" err="1" smtClean="0"/>
              <a:t>İşlev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202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Hareketlilik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konumlar</a:t>
            </a:r>
            <a:r>
              <a:rPr lang="en-US" dirty="0"/>
              <a:t>, </a:t>
            </a:r>
            <a:r>
              <a:rPr lang="en-US" dirty="0" err="1"/>
              <a:t>pozisyonlar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 smtClean="0"/>
              <a:t>değiştirme</a:t>
            </a:r>
            <a:endParaRPr lang="en-US" dirty="0" smtClean="0"/>
          </a:p>
          <a:p>
            <a:r>
              <a:rPr lang="en-US" dirty="0" err="1" smtClean="0"/>
              <a:t>Nesil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hareketlilik</a:t>
            </a:r>
            <a:endParaRPr lang="en-US" dirty="0" smtClean="0"/>
          </a:p>
          <a:p>
            <a:pPr lvl="1"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lang="tr-TR" altLang="tr-TR" dirty="0"/>
              <a:t>Bireyin kendi yaşam süresi </a:t>
            </a:r>
            <a:r>
              <a:rPr lang="tr-TR" altLang="tr-TR" dirty="0" smtClean="0"/>
              <a:t>içindeki </a:t>
            </a:r>
            <a:r>
              <a:rPr lang="tr-TR" altLang="tr-TR" dirty="0"/>
              <a:t>hareketlilik</a:t>
            </a:r>
            <a:endParaRPr lang="en-US" dirty="0" smtClean="0"/>
          </a:p>
          <a:p>
            <a:r>
              <a:rPr lang="en-US" dirty="0" err="1" smtClean="0"/>
              <a:t>Nesillerarası</a:t>
            </a:r>
            <a:r>
              <a:rPr lang="en-US" dirty="0" smtClean="0"/>
              <a:t> </a:t>
            </a:r>
            <a:r>
              <a:rPr lang="en-US" dirty="0" err="1" smtClean="0"/>
              <a:t>hareketlilik</a:t>
            </a:r>
            <a:endParaRPr lang="en-US" dirty="0" smtClean="0"/>
          </a:p>
          <a:p>
            <a:pPr lvl="1"/>
            <a:r>
              <a:rPr lang="tr-TR" altLang="tr-TR" dirty="0"/>
              <a:t>Bireyin önceki nesillere (baba, dede</a:t>
            </a:r>
            <a:r>
              <a:rPr lang="tr-TR" altLang="tr-TR" dirty="0" smtClean="0"/>
              <a:t>…)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kıyasla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elde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ettiği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hareketlilik</a:t>
            </a:r>
            <a:endParaRPr lang="en-US" altLang="tr-TR" dirty="0" smtClean="0"/>
          </a:p>
          <a:p>
            <a:pPr lvl="2"/>
            <a:r>
              <a:rPr lang="en-US" altLang="tr-TR" dirty="0" smtClean="0"/>
              <a:t>Yukarı </a:t>
            </a:r>
            <a:r>
              <a:rPr lang="en-US" altLang="tr-TR" dirty="0" err="1" smtClean="0"/>
              <a:t>dikey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hareketlilik</a:t>
            </a:r>
            <a:endParaRPr lang="en-US" altLang="tr-TR" dirty="0" smtClean="0"/>
          </a:p>
          <a:p>
            <a:pPr lvl="2"/>
            <a:r>
              <a:rPr lang="en-US" altLang="tr-TR" dirty="0" err="1" smtClean="0"/>
              <a:t>Aşağı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dikey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hareketlilik</a:t>
            </a:r>
            <a:endParaRPr lang="tr-TR" altLang="tr-TR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892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lt Başlık 2"/>
          <p:cNvSpPr>
            <a:spLocks noGrp="1"/>
          </p:cNvSpPr>
          <p:nvPr>
            <p:ph type="subTitle" idx="1"/>
          </p:nvPr>
        </p:nvSpPr>
        <p:spPr>
          <a:xfrm>
            <a:off x="1474788" y="1487488"/>
            <a:ext cx="9144000" cy="3492500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Kaynak</a:t>
            </a:r>
            <a:r>
              <a:rPr lang="en-US" altLang="tr-TR" b="1" dirty="0" err="1" smtClean="0"/>
              <a:t>ça</a:t>
            </a:r>
            <a:r>
              <a:rPr lang="tr-TR" altLang="tr-TR" b="1" dirty="0" smtClean="0"/>
              <a:t>:</a:t>
            </a:r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r>
              <a:rPr lang="tr-TR" altLang="tr-TR" dirty="0" smtClean="0"/>
              <a:t>Kalaycıoğlu, S. (2012). Toplumsal yapı: Kavramsal arka plan. İçinde </a:t>
            </a:r>
            <a:r>
              <a:rPr lang="tr-TR" altLang="tr-TR" dirty="0" err="1" smtClean="0"/>
              <a:t>Memet</a:t>
            </a:r>
            <a:r>
              <a:rPr lang="tr-TR" altLang="tr-TR" dirty="0" smtClean="0"/>
              <a:t> Zincirkıran (</a:t>
            </a:r>
            <a:r>
              <a:rPr lang="tr-TR" altLang="tr-TR" dirty="0" err="1" smtClean="0"/>
              <a:t>Edt</a:t>
            </a:r>
            <a:r>
              <a:rPr lang="tr-TR" altLang="tr-TR" dirty="0" smtClean="0"/>
              <a:t>.). Dünden bugüne Türkiye’nin toplumsal yapısı (s. 3-18). Bursa: Dora Basım-Yayın </a:t>
            </a:r>
            <a:r>
              <a:rPr lang="tr-TR" altLang="tr-TR" dirty="0" err="1" smtClean="0"/>
              <a:t>Ltd.Şti</a:t>
            </a:r>
            <a:r>
              <a:rPr lang="tr-TR" altLang="tr-TR" dirty="0" smtClean="0"/>
              <a:t>. </a:t>
            </a:r>
          </a:p>
          <a:p>
            <a:pPr algn="just" eaLnBrk="1" hangingPunct="1"/>
            <a:r>
              <a:rPr lang="tr-TR" altLang="tr-TR" dirty="0" smtClean="0"/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53008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Tabakalaşma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7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Ögeler</a:t>
            </a:r>
            <a:endParaRPr lang="en-US" dirty="0"/>
          </a:p>
        </p:txBody>
      </p:sp>
      <p:sp>
        <p:nvSpPr>
          <p:cNvPr id="819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Toplumsal kurumlar</a:t>
            </a:r>
          </a:p>
          <a:p>
            <a:pPr eaLnBrk="1" hangingPunct="1"/>
            <a:r>
              <a:rPr lang="tr-TR" altLang="tr-TR" dirty="0" smtClean="0"/>
              <a:t>Toplumsal tabakalar (sınıf, statü, toplumsal hareketlilik)</a:t>
            </a:r>
          </a:p>
          <a:p>
            <a:pPr eaLnBrk="1" hangingPunct="1"/>
            <a:r>
              <a:rPr lang="tr-TR" altLang="tr-TR" dirty="0" smtClean="0"/>
              <a:t>Kültür ve toplumsal yapı</a:t>
            </a:r>
          </a:p>
          <a:p>
            <a:pPr eaLnBrk="1" hangingPunct="1"/>
            <a:r>
              <a:rPr lang="tr-TR" altLang="tr-TR" dirty="0" smtClean="0"/>
              <a:t>Toplumsal değişme</a:t>
            </a:r>
          </a:p>
        </p:txBody>
      </p:sp>
    </p:spTree>
    <p:extLst>
      <p:ext uri="{BB962C8B-B14F-4D97-AF65-F5344CB8AC3E}">
        <p14:creationId xmlns:p14="http://schemas.microsoft.com/office/powerpoint/2010/main" val="240705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</a:t>
            </a:r>
            <a:r>
              <a:rPr lang="en-US" dirty="0"/>
              <a:t>)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tabakalar</a:t>
            </a:r>
            <a:r>
              <a:rPr lang="en-US" dirty="0"/>
              <a:t> (</a:t>
            </a:r>
            <a:r>
              <a:rPr lang="en-US" dirty="0" err="1"/>
              <a:t>sınıf</a:t>
            </a:r>
            <a:r>
              <a:rPr lang="en-US" dirty="0"/>
              <a:t>, </a:t>
            </a:r>
            <a:r>
              <a:rPr lang="en-US" dirty="0" err="1"/>
              <a:t>statü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hareketlilik</a:t>
            </a:r>
            <a:r>
              <a:rPr lang="en-US" dirty="0"/>
              <a:t>)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bütün</a:t>
            </a:r>
            <a:r>
              <a:rPr lang="en-US" dirty="0"/>
              <a:t>;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homojen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Toplumda</a:t>
            </a:r>
            <a:r>
              <a:rPr lang="en-US" dirty="0" smtClean="0"/>
              <a:t> b</a:t>
            </a:r>
            <a:r>
              <a:rPr lang="tr-TR" dirty="0" smtClean="0"/>
              <a:t>azı </a:t>
            </a:r>
            <a:r>
              <a:rPr lang="tr-TR" dirty="0"/>
              <a:t>grup ve kesimler daha fazla fırsat ve haklardan </a:t>
            </a:r>
            <a:r>
              <a:rPr lang="tr-TR" dirty="0" smtClean="0"/>
              <a:t>yararlanır</a:t>
            </a:r>
            <a:r>
              <a:rPr lang="en-US" dirty="0" smtClean="0"/>
              <a:t>lar.</a:t>
            </a:r>
          </a:p>
          <a:p>
            <a:r>
              <a:rPr lang="en-US" dirty="0" err="1" smtClean="0"/>
              <a:t>Toplumlar</a:t>
            </a:r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tr-TR" dirty="0" smtClean="0"/>
              <a:t>n </a:t>
            </a:r>
            <a:r>
              <a:rPr lang="tr-TR" dirty="0"/>
              <a:t>çok toplumsal eşitsizlik çerçevesinde bölünmüşlerdir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altLang="tr-TR" dirty="0">
                <a:solidFill>
                  <a:prstClr val="black"/>
                </a:solidFill>
              </a:rPr>
              <a:t>Toplumsal eşitsizlik bir toplumda sadece farklı gruplar arasında değil, küresel düzeyde toplumlar arasında da etkilidir. Yani çok boyutlu ve çok </a:t>
            </a:r>
            <a:r>
              <a:rPr lang="tr-TR" altLang="tr-TR" dirty="0" smtClean="0">
                <a:solidFill>
                  <a:prstClr val="black"/>
                </a:solidFill>
              </a:rPr>
              <a:t>yönlü</a:t>
            </a:r>
            <a:r>
              <a:rPr lang="en-US" altLang="tr-TR" dirty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bir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kavramdır</a:t>
            </a:r>
            <a:r>
              <a:rPr lang="en-US" altLang="tr-TR" dirty="0" smtClean="0">
                <a:solidFill>
                  <a:prstClr val="black"/>
                </a:solidFill>
              </a:rPr>
              <a:t>. </a:t>
            </a:r>
            <a:endParaRPr lang="tr-TR" altLang="tr-TR" dirty="0">
              <a:solidFill>
                <a:prstClr val="black"/>
              </a:solidFill>
            </a:endParaRPr>
          </a:p>
          <a:p>
            <a:endParaRPr lang="tr-TR" dirty="0"/>
          </a:p>
          <a:p>
            <a:pPr lvl="0"/>
            <a:endParaRPr lang="en-US" dirty="0" smtClean="0"/>
          </a:p>
          <a:p>
            <a:pPr lvl="0"/>
            <a:endParaRPr lang="tr-TR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9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Eşitsizlik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Modern </a:t>
            </a:r>
            <a:r>
              <a:rPr lang="en-US" sz="2400" dirty="0" err="1" smtClean="0"/>
              <a:t>toplum</a:t>
            </a:r>
            <a:r>
              <a:rPr lang="en-US" sz="2400" dirty="0" smtClean="0"/>
              <a:t> </a:t>
            </a:r>
            <a:r>
              <a:rPr lang="en-US" sz="2400" dirty="0" err="1" smtClean="0"/>
              <a:t>öncesi</a:t>
            </a:r>
            <a:r>
              <a:rPr lang="en-US" sz="2400" dirty="0" smtClean="0"/>
              <a:t> </a:t>
            </a:r>
            <a:r>
              <a:rPr lang="en-US" sz="2400" dirty="0" err="1" smtClean="0"/>
              <a:t>eşitsizlikler</a:t>
            </a:r>
            <a:r>
              <a:rPr lang="en-US" sz="2400" dirty="0" smtClean="0"/>
              <a:t> </a:t>
            </a:r>
            <a:r>
              <a:rPr lang="en-US" sz="2400" dirty="0" err="1" smtClean="0"/>
              <a:t>mevcut</a:t>
            </a:r>
            <a:r>
              <a:rPr lang="en-US" sz="2400" dirty="0" smtClean="0"/>
              <a:t> </a:t>
            </a:r>
            <a:r>
              <a:rPr lang="en-US" sz="2400" dirty="0" err="1" smtClean="0"/>
              <a:t>ancak</a:t>
            </a:r>
            <a:r>
              <a:rPr lang="en-US" sz="2400" dirty="0" smtClean="0"/>
              <a:t> </a:t>
            </a:r>
            <a:r>
              <a:rPr lang="en-US" sz="2400" dirty="0" err="1" smtClean="0"/>
              <a:t>günlük</a:t>
            </a:r>
            <a:r>
              <a:rPr lang="en-US" sz="2400" dirty="0" smtClean="0"/>
              <a:t> </a:t>
            </a:r>
            <a:r>
              <a:rPr lang="en-US" sz="2400" dirty="0" err="1" smtClean="0"/>
              <a:t>yaşamda</a:t>
            </a:r>
            <a:r>
              <a:rPr lang="en-US" sz="2400" dirty="0" smtClean="0"/>
              <a:t> </a:t>
            </a:r>
            <a:r>
              <a:rPr lang="en-US" sz="2400" dirty="0" err="1" smtClean="0"/>
              <a:t>görünür</a:t>
            </a:r>
            <a:r>
              <a:rPr lang="en-US" sz="2400" dirty="0" smtClean="0"/>
              <a:t> </a:t>
            </a:r>
            <a:r>
              <a:rPr lang="en-US" sz="2400" dirty="0" err="1" smtClean="0"/>
              <a:t>değil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dilde</a:t>
            </a:r>
            <a:r>
              <a:rPr lang="en-US" sz="2400" dirty="0" smtClean="0"/>
              <a:t> </a:t>
            </a:r>
            <a:r>
              <a:rPr lang="en-US" sz="2400" dirty="0" err="1" smtClean="0"/>
              <a:t>kavramsal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bulunmuyor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Yurttaş</a:t>
            </a:r>
            <a:r>
              <a:rPr lang="en-US" sz="2400" dirty="0" smtClean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, </a:t>
            </a:r>
            <a:r>
              <a:rPr lang="en-US" sz="2400" dirty="0" err="1"/>
              <a:t>yönetenin</a:t>
            </a:r>
            <a:r>
              <a:rPr lang="en-US" sz="2400" dirty="0"/>
              <a:t> </a:t>
            </a:r>
            <a:r>
              <a:rPr lang="en-US" sz="2400" dirty="0" err="1"/>
              <a:t>yetkileri</a:t>
            </a:r>
            <a:r>
              <a:rPr lang="en-US" sz="2400" dirty="0"/>
              <a:t>, </a:t>
            </a:r>
            <a:r>
              <a:rPr lang="en-US" sz="2400" dirty="0" err="1"/>
              <a:t>rolleri</a:t>
            </a:r>
            <a:r>
              <a:rPr lang="en-US" sz="2400" dirty="0"/>
              <a:t> </a:t>
            </a:r>
            <a:r>
              <a:rPr lang="en-US" sz="2400" dirty="0" err="1"/>
              <a:t>sorgulanır</a:t>
            </a:r>
            <a:r>
              <a:rPr lang="en-US" sz="2400" dirty="0"/>
              <a:t> hale </a:t>
            </a:r>
            <a:r>
              <a:rPr lang="en-US" sz="2400" dirty="0" err="1"/>
              <a:t>gelmiştir</a:t>
            </a:r>
            <a:r>
              <a:rPr lang="en-US" sz="2400" dirty="0"/>
              <a:t>; </a:t>
            </a:r>
            <a:r>
              <a:rPr lang="en-US" sz="2400" dirty="0" err="1"/>
              <a:t>yani</a:t>
            </a:r>
            <a:r>
              <a:rPr lang="en-US" sz="2400" dirty="0"/>
              <a:t> </a:t>
            </a:r>
            <a:r>
              <a:rPr lang="en-US" sz="2400" dirty="0" err="1"/>
              <a:t>yönetenlerin</a:t>
            </a:r>
            <a:r>
              <a:rPr lang="en-US" sz="2400" dirty="0"/>
              <a:t> </a:t>
            </a:r>
            <a:r>
              <a:rPr lang="en-US" sz="2400" dirty="0" err="1"/>
              <a:t>yurttaşlara</a:t>
            </a:r>
            <a:r>
              <a:rPr lang="en-US" sz="2400" dirty="0"/>
              <a:t> </a:t>
            </a:r>
            <a:r>
              <a:rPr lang="en-US" sz="2400" dirty="0" err="1"/>
              <a:t>hesap</a:t>
            </a:r>
            <a:r>
              <a:rPr lang="en-US" sz="2400" dirty="0"/>
              <a:t> </a:t>
            </a:r>
            <a:r>
              <a:rPr lang="en-US" sz="2400" dirty="0" err="1"/>
              <a:t>vermesi</a:t>
            </a:r>
            <a:r>
              <a:rPr lang="en-US" sz="2400" dirty="0"/>
              <a:t> </a:t>
            </a:r>
            <a:r>
              <a:rPr lang="en-US" sz="2400" dirty="0" err="1"/>
              <a:t>söz</a:t>
            </a:r>
            <a:r>
              <a:rPr lang="en-US" sz="2400" dirty="0"/>
              <a:t> </a:t>
            </a:r>
            <a:r>
              <a:rPr lang="en-US" sz="2400" dirty="0" err="1" smtClean="0"/>
              <a:t>konusu</a:t>
            </a:r>
            <a:endParaRPr lang="en-US" sz="2400" dirty="0" smtClean="0"/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iyasi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endParaRPr lang="en-US" dirty="0" smtClean="0"/>
          </a:p>
          <a:p>
            <a:pPr lvl="2"/>
            <a:r>
              <a:rPr lang="tr-TR" sz="2400" dirty="0" smtClean="0"/>
              <a:t>18</a:t>
            </a:r>
            <a:r>
              <a:rPr lang="tr-TR" sz="2400" dirty="0"/>
              <a:t>. yy. da Fransız </a:t>
            </a:r>
            <a:r>
              <a:rPr lang="tr-TR" sz="2400" dirty="0" smtClean="0"/>
              <a:t>Devrimi</a:t>
            </a:r>
          </a:p>
          <a:p>
            <a:pPr lvl="2"/>
            <a:r>
              <a:rPr lang="en-US" sz="2400" dirty="0"/>
              <a:t>EŞİTLİK (EGALİTE) “</a:t>
            </a:r>
            <a:r>
              <a:rPr lang="en-US" sz="2400" dirty="0" err="1"/>
              <a:t>ortak</a:t>
            </a:r>
            <a:r>
              <a:rPr lang="en-US" sz="2400" dirty="0"/>
              <a:t> </a:t>
            </a:r>
            <a:r>
              <a:rPr lang="en-US" sz="2400" dirty="0" err="1"/>
              <a:t>dil</a:t>
            </a:r>
            <a:r>
              <a:rPr lang="en-US" sz="2400" dirty="0" smtClean="0"/>
              <a:t>”</a:t>
            </a:r>
          </a:p>
          <a:p>
            <a:pPr lvl="1"/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endParaRPr lang="en-US" dirty="0" smtClean="0"/>
          </a:p>
          <a:p>
            <a:pPr lvl="2"/>
            <a:r>
              <a:rPr lang="en-US" sz="2400" dirty="0" err="1" smtClean="0"/>
              <a:t>Sanayi</a:t>
            </a:r>
            <a:r>
              <a:rPr lang="en-US" sz="2400" dirty="0" smtClean="0"/>
              <a:t> </a:t>
            </a:r>
            <a:r>
              <a:rPr lang="en-US" sz="2400" dirty="0" err="1" smtClean="0"/>
              <a:t>devrimi</a:t>
            </a:r>
            <a:endParaRPr lang="en-US" sz="2400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260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</a:t>
            </a:r>
            <a:r>
              <a:rPr lang="tr-TR" dirty="0" err="1" smtClean="0"/>
              <a:t>tabakalaşma</a:t>
            </a:r>
            <a:r>
              <a:rPr lang="tr-TR" dirty="0" smtClean="0"/>
              <a:t> (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stratification</a:t>
            </a:r>
            <a:r>
              <a:rPr lang="tr-TR" dirty="0" smtClean="0"/>
              <a:t>) =&gt; Yapısal-İşlevci kuram</a:t>
            </a:r>
          </a:p>
          <a:p>
            <a:r>
              <a:rPr lang="tr-TR" dirty="0" smtClean="0"/>
              <a:t>Toplumsal eşitsizlik (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inequality</a:t>
            </a:r>
            <a:r>
              <a:rPr lang="tr-TR" dirty="0" smtClean="0"/>
              <a:t>) =&gt; Marksist kuram</a:t>
            </a:r>
          </a:p>
          <a:p>
            <a:r>
              <a:rPr lang="tr-TR" dirty="0" smtClean="0"/>
              <a:t>Toplumsal sınıf (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) =&gt; Marksist kuram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09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Sınıf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Modern toplumlardaki eşitsizlik “sosyal sınıf” ve “statü” kavramlarıyla açıklanabilir. </a:t>
            </a:r>
            <a:endParaRPr lang="tr-TR" dirty="0" smtClean="0"/>
          </a:p>
          <a:p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modern </a:t>
            </a:r>
            <a:r>
              <a:rPr lang="en-US" dirty="0" err="1"/>
              <a:t>toplumlarda</a:t>
            </a:r>
            <a:r>
              <a:rPr lang="en-US" dirty="0"/>
              <a:t> “</a:t>
            </a:r>
            <a:r>
              <a:rPr lang="en-US" dirty="0" err="1"/>
              <a:t>aileden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mevkiiden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kazanılmış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konum</a:t>
            </a:r>
            <a:r>
              <a:rPr lang="en-US" dirty="0"/>
              <a:t>”</a:t>
            </a:r>
            <a:endParaRPr lang="tr-TR" dirty="0"/>
          </a:p>
          <a:p>
            <a:pPr lvl="1"/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kazanımları</a:t>
            </a:r>
            <a:r>
              <a:rPr lang="en-US" dirty="0"/>
              <a:t> </a:t>
            </a:r>
            <a:r>
              <a:rPr lang="en-US" dirty="0" err="1"/>
              <a:t>önemli</a:t>
            </a:r>
            <a:endParaRPr lang="tr-TR" dirty="0"/>
          </a:p>
          <a:p>
            <a:pPr lvl="1"/>
            <a:r>
              <a:rPr lang="en-US" dirty="0" err="1"/>
              <a:t>Tabakalar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dikey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yatay</a:t>
            </a:r>
            <a:r>
              <a:rPr lang="en-US" dirty="0"/>
              <a:t> </a:t>
            </a:r>
            <a:r>
              <a:rPr lang="en-US" dirty="0" err="1"/>
              <a:t>hareketlilik</a:t>
            </a:r>
            <a:r>
              <a:rPr lang="en-US" dirty="0"/>
              <a:t> </a:t>
            </a:r>
            <a:r>
              <a:rPr lang="en-US" dirty="0" err="1"/>
              <a:t>olanağı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6482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Farklılıkları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Ekonomik</a:t>
            </a:r>
            <a:r>
              <a:rPr lang="en-US" dirty="0"/>
              <a:t> (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mülkiyeti</a:t>
            </a:r>
            <a:r>
              <a:rPr lang="en-US" dirty="0"/>
              <a:t>, </a:t>
            </a:r>
            <a:r>
              <a:rPr lang="en-US" dirty="0" err="1"/>
              <a:t>gelir</a:t>
            </a:r>
            <a:r>
              <a:rPr lang="en-US" dirty="0"/>
              <a:t>,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 smtClean="0"/>
              <a:t>)</a:t>
            </a:r>
          </a:p>
          <a:p>
            <a:pPr lvl="0"/>
            <a:r>
              <a:rPr lang="tr-TR" dirty="0" smtClean="0"/>
              <a:t>Ekonomik </a:t>
            </a:r>
            <a:r>
              <a:rPr lang="tr-TR" dirty="0"/>
              <a:t>olmayan (siyasi, sosyal ve kültürel)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2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TOPLUMSAL SINIF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Sanayileşmiş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gelişmiş</a:t>
            </a:r>
            <a:r>
              <a:rPr lang="en-US" dirty="0" smtClean="0"/>
              <a:t> </a:t>
            </a:r>
            <a:r>
              <a:rPr lang="en-US" dirty="0" err="1" smtClean="0"/>
              <a:t>toplumlarda</a:t>
            </a:r>
            <a:r>
              <a:rPr lang="en-US" dirty="0" smtClean="0"/>
              <a:t>:</a:t>
            </a:r>
          </a:p>
          <a:p>
            <a:r>
              <a:rPr lang="en-US" dirty="0" smtClean="0"/>
              <a:t>ÜST SINIF: </a:t>
            </a:r>
            <a:r>
              <a:rPr lang="en-US" dirty="0" err="1" smtClean="0"/>
              <a:t>İşveren</a:t>
            </a:r>
            <a:r>
              <a:rPr lang="en-US" dirty="0" smtClean="0"/>
              <a:t>, </a:t>
            </a:r>
            <a:r>
              <a:rPr lang="en-US" dirty="0" err="1" smtClean="0"/>
              <a:t>sanayici</a:t>
            </a:r>
            <a:r>
              <a:rPr lang="en-US" dirty="0" smtClean="0"/>
              <a:t>, </a:t>
            </a:r>
            <a:r>
              <a:rPr lang="en-US" dirty="0" err="1" smtClean="0"/>
              <a:t>yönetici</a:t>
            </a:r>
            <a:endParaRPr lang="en-US" dirty="0" smtClean="0"/>
          </a:p>
          <a:p>
            <a:r>
              <a:rPr lang="en-US" dirty="0" smtClean="0"/>
              <a:t>ORTA SINIF: </a:t>
            </a:r>
            <a:r>
              <a:rPr lang="en-US" dirty="0" err="1" smtClean="0"/>
              <a:t>Beyaz</a:t>
            </a:r>
            <a:r>
              <a:rPr lang="en-US" dirty="0" smtClean="0"/>
              <a:t> </a:t>
            </a:r>
            <a:r>
              <a:rPr lang="en-US" dirty="0" err="1" smtClean="0"/>
              <a:t>yakalı</a:t>
            </a:r>
            <a:r>
              <a:rPr lang="en-US" dirty="0" smtClean="0"/>
              <a:t> </a:t>
            </a:r>
            <a:r>
              <a:rPr lang="en-US" dirty="0" err="1" smtClean="0"/>
              <a:t>çalışanlar</a:t>
            </a:r>
            <a:r>
              <a:rPr lang="en-US" dirty="0" smtClean="0"/>
              <a:t>, </a:t>
            </a:r>
            <a:r>
              <a:rPr lang="en-US" dirty="0" err="1" smtClean="0"/>
              <a:t>devlet</a:t>
            </a:r>
            <a:r>
              <a:rPr lang="en-US" dirty="0"/>
              <a:t> </a:t>
            </a:r>
            <a:r>
              <a:rPr lang="en-US" dirty="0" err="1" smtClean="0"/>
              <a:t>görevlileri</a:t>
            </a:r>
            <a:endParaRPr lang="en-US" dirty="0" smtClean="0"/>
          </a:p>
          <a:p>
            <a:r>
              <a:rPr lang="en-US" dirty="0" smtClean="0"/>
              <a:t>ALT SINIF: </a:t>
            </a:r>
            <a:r>
              <a:rPr lang="en-US" dirty="0" err="1" smtClean="0"/>
              <a:t>Mavi</a:t>
            </a:r>
            <a:r>
              <a:rPr lang="en-US" dirty="0" smtClean="0"/>
              <a:t> </a:t>
            </a:r>
            <a:r>
              <a:rPr lang="en-US" dirty="0" err="1" smtClean="0"/>
              <a:t>yakalı</a:t>
            </a:r>
            <a:r>
              <a:rPr lang="en-US" dirty="0" smtClean="0"/>
              <a:t> </a:t>
            </a:r>
            <a:r>
              <a:rPr lang="en-US" dirty="0" err="1" smtClean="0"/>
              <a:t>çalışanlar</a:t>
            </a:r>
            <a:r>
              <a:rPr lang="en-US" dirty="0" smtClean="0"/>
              <a:t>, el </a:t>
            </a:r>
            <a:r>
              <a:rPr lang="en-US" dirty="0" err="1" smtClean="0"/>
              <a:t>emeği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çalışanlar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73807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2389</TotalTime>
  <Words>664</Words>
  <Application>Microsoft Office PowerPoint</Application>
  <PresentationFormat>Geniş ekran</PresentationFormat>
  <Paragraphs>92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1_Office Teması</vt:lpstr>
      <vt:lpstr>2_Office Teması</vt:lpstr>
      <vt:lpstr>PowerPoint Sunusu</vt:lpstr>
      <vt:lpstr>PowerPoint Sunusu</vt:lpstr>
      <vt:lpstr>Toplumsal Ögeler</vt:lpstr>
      <vt:lpstr> b) Toplumsal tabakalar (sınıf, statü, toplumsal hareketlilik)  </vt:lpstr>
      <vt:lpstr>Toplumsal Eşitsizlik</vt:lpstr>
      <vt:lpstr>PowerPoint Sunusu</vt:lpstr>
      <vt:lpstr>Sosyal Sınıf</vt:lpstr>
      <vt:lpstr>Sosyal Sınıf Farklılıkları</vt:lpstr>
      <vt:lpstr>TOPLUMSAL SINIF</vt:lpstr>
      <vt:lpstr>PowerPoint Sunusu</vt:lpstr>
      <vt:lpstr>SOSYAL STATÜ</vt:lpstr>
      <vt:lpstr>PowerPoint Sunusu</vt:lpstr>
      <vt:lpstr>Karl Marx (Toplumsal Eşitsizlik)</vt:lpstr>
      <vt:lpstr>Max Weber (Sınıf, Statü, Güç)</vt:lpstr>
      <vt:lpstr>Yapısal-İşlevci Görüş</vt:lpstr>
      <vt:lpstr>Toplumsal Hareketlilik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46</cp:revision>
  <dcterms:created xsi:type="dcterms:W3CDTF">2017-10-25T18:25:31Z</dcterms:created>
  <dcterms:modified xsi:type="dcterms:W3CDTF">2020-11-28T15:22:20Z</dcterms:modified>
</cp:coreProperties>
</file>