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89" r:id="rId3"/>
    <p:sldId id="290" r:id="rId4"/>
    <p:sldId id="291" r:id="rId5"/>
    <p:sldId id="292" r:id="rId6"/>
    <p:sldId id="293" r:id="rId7"/>
    <p:sldId id="294" r:id="rId8"/>
    <p:sldId id="295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4" d="100"/>
          <a:sy n="44" d="100"/>
        </p:scale>
        <p:origin x="66" y="7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171C1-B40E-4039-9FA5-1DB9E802F23C}" type="datetimeFigureOut">
              <a:rPr lang="tr-TR" smtClean="0"/>
              <a:t>29.02.2020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F9A5A-F16D-4A8D-96BE-D7F7087779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30208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171C1-B40E-4039-9FA5-1DB9E802F23C}" type="datetimeFigureOut">
              <a:rPr lang="tr-TR" smtClean="0"/>
              <a:t>29.02.2020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F9A5A-F16D-4A8D-96BE-D7F7087779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94004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171C1-B40E-4039-9FA5-1DB9E802F23C}" type="datetimeFigureOut">
              <a:rPr lang="tr-TR" smtClean="0"/>
              <a:t>29.02.2020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F9A5A-F16D-4A8D-96BE-D7F7087779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7748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547913" y="1299507"/>
            <a:ext cx="105156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547913" y="370118"/>
            <a:ext cx="105156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499932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5130213"/>
      </p:ext>
    </p:extLst>
  </p:cSld>
  <p:clrMapOvr>
    <a:masterClrMapping/>
  </p:clrMapOvr>
  <p:hf sldNum="0"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522809" y="381000"/>
            <a:ext cx="9832360" cy="1219200"/>
          </a:xfrm>
          <a:prstGeom prst="rect">
            <a:avLst/>
          </a:prstGeom>
        </p:spPr>
        <p:txBody>
          <a:bodyPr/>
          <a:lstStyle/>
          <a:p>
            <a:r>
              <a:rPr lang="tr-TR"/>
              <a:t>Asıl başlık stili için tıklayın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522809" y="1981204"/>
            <a:ext cx="9832360" cy="41878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8230157" y="6400800"/>
            <a:ext cx="1549063" cy="276228"/>
          </a:xfrm>
          <a:prstGeom prst="rect">
            <a:avLst/>
          </a:prstGeom>
        </p:spPr>
        <p:txBody>
          <a:bodyPr/>
          <a:lstStyle/>
          <a:p>
            <a:fld id="{D7305B69-F4B6-46CD-AF62-FD4ECA08B47D}" type="datetime1">
              <a:rPr lang="tr-TR">
                <a:solidFill>
                  <a:prstClr val="black"/>
                </a:solidFill>
              </a:rPr>
              <a:pPr/>
              <a:t>29.02.2020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1522812" y="6400800"/>
            <a:ext cx="5956385" cy="276228"/>
          </a:xfrm>
          <a:prstGeom prst="rect">
            <a:avLst/>
          </a:prstGeom>
        </p:spPr>
        <p:txBody>
          <a:bodyPr/>
          <a:lstStyle/>
          <a:p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10288091" y="6400800"/>
            <a:ext cx="1067080" cy="276228"/>
          </a:xfrm>
          <a:prstGeom prst="rect">
            <a:avLst/>
          </a:prstGeom>
        </p:spPr>
        <p:txBody>
          <a:bodyPr/>
          <a:lstStyle/>
          <a:p>
            <a:fld id="{2A013F82-EE5E-44EE-A61D-E31C6657F26F}" type="slidenum">
              <a:rPr lang="tr-TR">
                <a:solidFill>
                  <a:prstClr val="black"/>
                </a:solidFill>
              </a:rPr>
              <a:pPr/>
              <a:t>‹#›</a:t>
            </a:fld>
            <a:endParaRPr lang="tr-TR" dirty="0">
              <a:solidFill>
                <a:prstClr val="black"/>
              </a:solidFill>
            </a:endParaRPr>
          </a:p>
        </p:txBody>
      </p:sp>
      <p:cxnSp>
        <p:nvCxnSpPr>
          <p:cNvPr id="7" name="Düz Bağlayıcı 6"/>
          <p:cNvCxnSpPr/>
          <p:nvPr/>
        </p:nvCxnSpPr>
        <p:spPr>
          <a:xfrm>
            <a:off x="1659368" y="1709058"/>
            <a:ext cx="9619581" cy="0"/>
          </a:xfrm>
          <a:prstGeom prst="line">
            <a:avLst/>
          </a:prstGeom>
          <a:ln w="12700">
            <a:solidFill>
              <a:schemeClr val="accent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8667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>
          <a:xfrm>
            <a:off x="8230157" y="6400800"/>
            <a:ext cx="1549063" cy="276228"/>
          </a:xfrm>
          <a:prstGeom prst="rect">
            <a:avLst/>
          </a:prstGeom>
        </p:spPr>
        <p:txBody>
          <a:bodyPr/>
          <a:lstStyle/>
          <a:p>
            <a:fld id="{7040B08B-C352-47BE-9B06-0A188FAADA31}" type="datetime1">
              <a:rPr lang="tr-TR">
                <a:solidFill>
                  <a:prstClr val="black"/>
                </a:solidFill>
              </a:rPr>
              <a:pPr/>
              <a:t>29.02.2020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>
          <a:xfrm>
            <a:off x="1522812" y="6400800"/>
            <a:ext cx="5956385" cy="276228"/>
          </a:xfrm>
          <a:prstGeom prst="rect">
            <a:avLst/>
          </a:prstGeom>
        </p:spPr>
        <p:txBody>
          <a:bodyPr/>
          <a:lstStyle/>
          <a:p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>
          <a:xfrm>
            <a:off x="10288091" y="6400800"/>
            <a:ext cx="1067080" cy="276228"/>
          </a:xfrm>
          <a:prstGeom prst="rect">
            <a:avLst/>
          </a:prstGeom>
        </p:spPr>
        <p:txBody>
          <a:bodyPr/>
          <a:lstStyle/>
          <a:p>
            <a:fld id="{2A013F82-EE5E-44EE-A61D-E31C6657F26F}" type="slidenum">
              <a:rPr lang="tr-TR">
                <a:solidFill>
                  <a:prstClr val="black"/>
                </a:solidFill>
              </a:rPr>
              <a:pPr/>
              <a:t>‹#›</a:t>
            </a:fld>
            <a:endParaRPr lang="tr-T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0672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522811" y="381000"/>
            <a:ext cx="9832359" cy="1219200"/>
          </a:xfrm>
          <a:prstGeom prst="rect">
            <a:avLst/>
          </a:prstGeom>
        </p:spPr>
        <p:txBody>
          <a:bodyPr/>
          <a:lstStyle/>
          <a:p>
            <a:r>
              <a:rPr lang="tr-TR"/>
              <a:t>Asıl başlık stili için tıklayın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1488556" y="1984248"/>
            <a:ext cx="4801851" cy="418795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553319" y="1984248"/>
            <a:ext cx="4801852" cy="418795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tr-TR" dirty="0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8230157" y="6400800"/>
            <a:ext cx="1549063" cy="276228"/>
          </a:xfrm>
          <a:prstGeom prst="rect">
            <a:avLst/>
          </a:prstGeom>
        </p:spPr>
        <p:txBody>
          <a:bodyPr/>
          <a:lstStyle/>
          <a:p>
            <a:fld id="{20538472-C768-438E-A504-E09C6DD853BD}" type="datetime1">
              <a:rPr lang="tr-TR">
                <a:solidFill>
                  <a:prstClr val="black"/>
                </a:solidFill>
              </a:rPr>
              <a:pPr/>
              <a:t>29.02.2020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1522812" y="6400800"/>
            <a:ext cx="5956385" cy="276228"/>
          </a:xfrm>
          <a:prstGeom prst="rect">
            <a:avLst/>
          </a:prstGeom>
        </p:spPr>
        <p:txBody>
          <a:bodyPr/>
          <a:lstStyle/>
          <a:p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10288091" y="6400800"/>
            <a:ext cx="1067080" cy="276228"/>
          </a:xfrm>
          <a:prstGeom prst="rect">
            <a:avLst/>
          </a:prstGeom>
        </p:spPr>
        <p:txBody>
          <a:bodyPr/>
          <a:lstStyle/>
          <a:p>
            <a:fld id="{2A013F82-EE5E-44EE-A61D-E31C6657F26F}" type="slidenum">
              <a:rPr lang="tr-TR">
                <a:solidFill>
                  <a:prstClr val="black"/>
                </a:solidFill>
              </a:rPr>
              <a:pPr/>
              <a:t>‹#›</a:t>
            </a:fld>
            <a:endParaRPr lang="tr-TR" dirty="0">
              <a:solidFill>
                <a:prstClr val="black"/>
              </a:solidFill>
            </a:endParaRPr>
          </a:p>
        </p:txBody>
      </p:sp>
      <p:cxnSp>
        <p:nvCxnSpPr>
          <p:cNvPr id="8" name="Düz Bağlayıcı 7"/>
          <p:cNvCxnSpPr/>
          <p:nvPr/>
        </p:nvCxnSpPr>
        <p:spPr>
          <a:xfrm>
            <a:off x="1659368" y="1709058"/>
            <a:ext cx="9619581" cy="0"/>
          </a:xfrm>
          <a:prstGeom prst="line">
            <a:avLst/>
          </a:prstGeom>
          <a:ln w="12700">
            <a:solidFill>
              <a:schemeClr val="accent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3792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171C1-B40E-4039-9FA5-1DB9E802F23C}" type="datetimeFigureOut">
              <a:rPr lang="tr-TR" smtClean="0"/>
              <a:t>29.02.2020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F9A5A-F16D-4A8D-96BE-D7F7087779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4656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171C1-B40E-4039-9FA5-1DB9E802F23C}" type="datetimeFigureOut">
              <a:rPr lang="tr-TR" smtClean="0"/>
              <a:t>29.02.2020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F9A5A-F16D-4A8D-96BE-D7F7087779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0149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171C1-B40E-4039-9FA5-1DB9E802F23C}" type="datetimeFigureOut">
              <a:rPr lang="tr-TR" smtClean="0"/>
              <a:t>29.02.2020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F9A5A-F16D-4A8D-96BE-D7F7087779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3899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171C1-B40E-4039-9FA5-1DB9E802F23C}" type="datetimeFigureOut">
              <a:rPr lang="tr-TR" smtClean="0"/>
              <a:t>29.02.2020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F9A5A-F16D-4A8D-96BE-D7F7087779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836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171C1-B40E-4039-9FA5-1DB9E802F23C}" type="datetimeFigureOut">
              <a:rPr lang="tr-TR" smtClean="0"/>
              <a:t>29.02.2020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F9A5A-F16D-4A8D-96BE-D7F7087779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3303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171C1-B40E-4039-9FA5-1DB9E802F23C}" type="datetimeFigureOut">
              <a:rPr lang="tr-TR" smtClean="0"/>
              <a:t>29.02.2020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F9A5A-F16D-4A8D-96BE-D7F7087779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5462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171C1-B40E-4039-9FA5-1DB9E802F23C}" type="datetimeFigureOut">
              <a:rPr lang="tr-TR" smtClean="0"/>
              <a:t>29.02.2020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F9A5A-F16D-4A8D-96BE-D7F7087779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3767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171C1-B40E-4039-9FA5-1DB9E802F23C}" type="datetimeFigureOut">
              <a:rPr lang="tr-TR" smtClean="0"/>
              <a:t>29.02.2020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F9A5A-F16D-4A8D-96BE-D7F7087779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2175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D171C1-B40E-4039-9FA5-1DB9E802F23C}" type="datetimeFigureOut">
              <a:rPr lang="tr-TR" smtClean="0"/>
              <a:t>29.02.2020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4F9A5A-F16D-4A8D-96BE-D7F7087779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5363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"/>
            <a:ext cx="12192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32337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143671" y="381000"/>
            <a:ext cx="6896706" cy="88776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Muhasebe…</a:t>
            </a:r>
            <a:b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Bilanço için mi..? İşletme için mi..?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564395" y="1923668"/>
            <a:ext cx="9790776" cy="266802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Teknoloji ve verinin muhasebe mesleği üzerinde oluşturduğu etki sonucu elde edilen yeniliklerin yanı sıra işletmelerin değerinin, bilanço değerinden insan ve maddi olmayan varlıkların değerine doğru ilerlemesi hızla sürmektedir.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durum, biz muhasebe meslek mensuplarına bilanço için muhasebeden işletme için muhasebeye doğru büyük bir imkan sağlamaktadır.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1</a:t>
            </a:fld>
            <a:endParaRPr lang="tr-T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9888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071663" y="381000"/>
            <a:ext cx="6968714" cy="599728"/>
          </a:xfrm>
        </p:spPr>
        <p:txBody>
          <a:bodyPr>
            <a:normAutofit/>
          </a:bodyPr>
          <a:lstStyle/>
          <a:p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Muhasebeci = İşletmenin </a:t>
            </a:r>
            <a:r>
              <a:rPr lang="tr-TR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CFO’su</a:t>
            </a:r>
            <a:endParaRPr lang="tr-TR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65244" y="1825382"/>
            <a:ext cx="9760944" cy="353211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Muhasebe ve finans fonksiyonunun rolü artık değişiyor…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İyi 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organize olmuş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CFO’nun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koordinatörlüğünde etkin bir muhasebe ve finansman ekibi ile;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tr-TR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Strateji,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tr-T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Kurumsal risk yönetimi,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tr-T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Performans yönetimi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tr-T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d) 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İşletmenin kuruluş ve başarı hikayesinin dış dünyaya </a:t>
            </a: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iletilmesi vb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görevleri ile bu fonksiyonun etki alanı genişleyebilir.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2</a:t>
            </a:fld>
            <a:endParaRPr lang="tr-T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3095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215680" y="381000"/>
            <a:ext cx="6824696" cy="815752"/>
          </a:xfrm>
        </p:spPr>
        <p:txBody>
          <a:bodyPr>
            <a:normAutofit/>
          </a:bodyPr>
          <a:lstStyle/>
          <a:p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Muhasebeci = İşletmenin </a:t>
            </a:r>
            <a:r>
              <a:rPr lang="tr-TR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CFO’su</a:t>
            </a:r>
            <a:endParaRPr lang="tr-TR" sz="2800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08463" y="1850836"/>
            <a:ext cx="9650776" cy="2952518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200000"/>
              </a:lnSpc>
              <a:spcBef>
                <a:spcPts val="0"/>
              </a:spcBef>
              <a:buNone/>
            </a:pP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CFO’nun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koordinatörlüğünde etkin bir muhasebe ve finansman ekibi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 </a:t>
            </a: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2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İşletme hissedarlarına, </a:t>
            </a:r>
          </a:p>
          <a:p>
            <a:pPr algn="just">
              <a:lnSpc>
                <a:spcPct val="2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Denetim komitesine,</a:t>
            </a:r>
          </a:p>
          <a:p>
            <a:pPr algn="just">
              <a:lnSpc>
                <a:spcPct val="2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Yönetim ekibine güven sağlayabilir.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3</a:t>
            </a:fld>
            <a:endParaRPr lang="tr-T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9235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D41F0A6-8B98-4762-ADAD-84AE28D56E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6940" y="1663548"/>
            <a:ext cx="10088231" cy="331607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200000"/>
              </a:lnSpc>
              <a:spcBef>
                <a:spcPts val="0"/>
              </a:spcBef>
              <a:buNone/>
            </a:pPr>
            <a:r>
              <a:rPr 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3568 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sayılı Serbest Muhasebecilik, Serbest Muhasebeci Mali Müşavirlik ve Yeminli Mali Müşavirlik Kanunu ile getirilen mesleki unvanlar;</a:t>
            </a:r>
          </a:p>
          <a:p>
            <a:pPr algn="just">
              <a:lnSpc>
                <a:spcPct val="2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tr-TR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Serbest </a:t>
            </a:r>
            <a:r>
              <a:rPr lang="tr-TR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Muhasebeci Mali Müşavir 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certified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public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accountant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>
              <a:lnSpc>
                <a:spcPct val="2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tr-TR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Yeminli Mali Müşavir 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sworn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certified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public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accountant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>
              <a:lnSpc>
                <a:spcPct val="2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tr-TR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Bağımsız Denetçi 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independent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auditor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endParaRPr lang="tr-TR" sz="1400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CAB37CFE-8812-473B-BAA7-2F59A8F37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4</a:t>
            </a:fld>
            <a:endParaRPr lang="tr-T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8280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575412" y="1981204"/>
            <a:ext cx="9672809" cy="3395027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Öğrencilerimiz için muhasebe eğitimi, gerek 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öğrencilik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yıllarında, gerekse daha sonraki 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iş yaşamları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nda oldukça önemli bir yere sahiptir.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Muhasebe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eğitiminde 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temel amaç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bir işletmeye ait mali tabloları doğru ve eksiksiz yorumlayan öğrenciler yetiştirmektir.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Öğrendikleri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muhasebe teorilerini 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uygulama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 döken öğrenciler muhasebe eğitiminin ilkesini başarıyla sergilemektedir.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Teori 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ile pratik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eş zamanlı olarak gösterildiği takdirde öğrenciler vakalara ve durumlara daha geniş bir perspektiften bakabilmektedirler. </a:t>
            </a:r>
          </a:p>
          <a:p>
            <a:pPr marL="0" indent="0" algn="just">
              <a:buNone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>
          <a:xfrm>
            <a:off x="3250001" y="428915"/>
            <a:ext cx="4781295" cy="527720"/>
          </a:xfrm>
        </p:spPr>
        <p:txBody>
          <a:bodyPr>
            <a:normAutofit/>
          </a:bodyPr>
          <a:lstStyle/>
          <a:p>
            <a:pPr algn="just"/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Neden Muhasebe Eğitimi?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5</a:t>
            </a:fld>
            <a:endParaRPr lang="tr-T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8258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977115" y="458118"/>
            <a:ext cx="4252486" cy="527720"/>
          </a:xfrm>
        </p:spPr>
        <p:txBody>
          <a:bodyPr>
            <a:normAutofit/>
          </a:bodyPr>
          <a:lstStyle/>
          <a:p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Neden Muhasebe Eğitimi?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597446" y="1751682"/>
            <a:ext cx="9757725" cy="317285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Muhasebe alanında belirli bir düzeyde 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eğitim almış bir öğrenci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asgari olarak aşağıda belirtilen konuları 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bilmelidir: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Muhasebe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biliminin temel yapı ve prensipleri,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Muhasebe çeşitlerinden finansal muhasebe, yönetim muhasebesi ve maliyet muhasebesi,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Şirketteki denetçi rolünün içerikleri ve genel kabul görmüş denetim standartları,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Teknoloji ve bilgisayara hakimiyet,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Şirketler ve endüstriler arasındaki temel farklar.</a:t>
            </a:r>
          </a:p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6</a:t>
            </a:fld>
            <a:endParaRPr lang="tr-T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8626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767794" y="436085"/>
            <a:ext cx="4197401" cy="527720"/>
          </a:xfrm>
        </p:spPr>
        <p:txBody>
          <a:bodyPr>
            <a:normAutofit/>
          </a:bodyPr>
          <a:lstStyle/>
          <a:p>
            <a:pPr algn="just"/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Neden Muhasebe Eğitimi?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73716" y="2032718"/>
            <a:ext cx="9581455" cy="3244084"/>
          </a:xfrm>
        </p:spPr>
        <p:txBody>
          <a:bodyPr/>
          <a:lstStyle/>
          <a:p>
            <a:pPr marL="0" indent="0" algn="just">
              <a:buNone/>
            </a:pP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İngiltere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Japonya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’da muhasebenin gerekliliği ve işletme mesleğinde kavranmasının 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kritik rolü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araştırılmıştır. </a:t>
            </a:r>
          </a:p>
          <a:p>
            <a:pPr marL="0" indent="0" algn="just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Yapılan araştırmaya göre; </a:t>
            </a:r>
          </a:p>
          <a:p>
            <a:pPr marL="0" indent="0" algn="just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Muhasebe dersini alan öğrencilerin işletme bilimi ve eğitimi açısından 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farkındalık düzeyleri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artmaktadır.</a:t>
            </a:r>
          </a:p>
          <a:p>
            <a:pPr marL="0" indent="0" algn="just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işletmenin faaliyetlerinin muhasebe ile devam ettirilebilmesi ve yürütülmesi, ilerde 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işletme sahibi olmak isteyen öğrencilerin muhasebeye ilgi duymasını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sağlamaktadır </a:t>
            </a:r>
            <a:r>
              <a:rPr lang="tr-TR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Collison</a:t>
            </a:r>
            <a:r>
              <a:rPr lang="tr-TR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Ferguson</a:t>
            </a:r>
            <a:r>
              <a:rPr lang="tr-TR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Kozuma, </a:t>
            </a:r>
            <a:r>
              <a:rPr lang="tr-TR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Power</a:t>
            </a:r>
            <a:r>
              <a:rPr lang="tr-TR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Stevenson</a:t>
            </a:r>
            <a:r>
              <a:rPr lang="tr-TR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2011).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7</a:t>
            </a:fld>
            <a:endParaRPr lang="tr-T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0328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395</Words>
  <Application>Microsoft Office PowerPoint</Application>
  <PresentationFormat>Geniş ekran</PresentationFormat>
  <Paragraphs>47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7</vt:i4>
      </vt:variant>
    </vt:vector>
  </HeadingPairs>
  <TitlesOfParts>
    <vt:vector size="15" baseType="lpstr">
      <vt:lpstr>ＭＳ Ｐゴシック</vt:lpstr>
      <vt:lpstr>Arial</vt:lpstr>
      <vt:lpstr>Calibri</vt:lpstr>
      <vt:lpstr>Calibri Light</vt:lpstr>
      <vt:lpstr>Times New Roman</vt:lpstr>
      <vt:lpstr>Wingdings</vt:lpstr>
      <vt:lpstr>Office Teması</vt:lpstr>
      <vt:lpstr>h.t.</vt:lpstr>
      <vt:lpstr>Muhasebe… Bilanço için mi..? İşletme için mi..?</vt:lpstr>
      <vt:lpstr>Muhasebeci = İşletmenin CFO’su</vt:lpstr>
      <vt:lpstr>Muhasebeci = İşletmenin CFO’su</vt:lpstr>
      <vt:lpstr>PowerPoint Sunusu</vt:lpstr>
      <vt:lpstr>Neden Muhasebe Eğitimi?</vt:lpstr>
      <vt:lpstr>Neden Muhasebe Eğitimi?</vt:lpstr>
      <vt:lpstr>Neden Muhasebe Eğitimi?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Muhasebe… Bilanço için mi..? İşletme için mi..?</dc:title>
  <dc:creator>Taşınmaz</dc:creator>
  <cp:lastModifiedBy>Windows Kullanıcısı</cp:lastModifiedBy>
  <cp:revision>5</cp:revision>
  <dcterms:created xsi:type="dcterms:W3CDTF">2020-02-26T08:49:18Z</dcterms:created>
  <dcterms:modified xsi:type="dcterms:W3CDTF">2020-02-29T13:25:51Z</dcterms:modified>
</cp:coreProperties>
</file>