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18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latin typeface="Calibri"/>
                <a:cs typeface="Calibri"/>
              </a:rPr>
              <a:t>ENZİM İMMOBİLİZASYONU</a:t>
            </a:r>
            <a:endParaRPr lang="en-US" sz="4000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3225" y="719031"/>
            <a:ext cx="728917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KİM 443 ANALİTİK BİYOKİMYA </a:t>
            </a:r>
            <a:endParaRPr lang="en-US" sz="4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9910" y="502162"/>
            <a:ext cx="1236579" cy="1236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Enzim</a:t>
            </a:r>
            <a:r>
              <a:rPr lang="en-US" dirty="0" smtClean="0"/>
              <a:t> </a:t>
            </a:r>
            <a:r>
              <a:rPr lang="en-US" dirty="0" err="1" smtClean="0"/>
              <a:t>Teknolojsi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Enzimler</a:t>
            </a:r>
            <a:r>
              <a:rPr lang="en-US" dirty="0"/>
              <a:t> </a:t>
            </a:r>
            <a:r>
              <a:rPr lang="en-US" dirty="0" err="1"/>
              <a:t>canlı</a:t>
            </a:r>
            <a:r>
              <a:rPr lang="en-US" dirty="0"/>
              <a:t> </a:t>
            </a:r>
            <a:r>
              <a:rPr lang="en-US" dirty="0" err="1"/>
              <a:t>organizmalarda</a:t>
            </a:r>
            <a:r>
              <a:rPr lang="en-US" dirty="0"/>
              <a:t> </a:t>
            </a:r>
            <a:r>
              <a:rPr lang="en-US" dirty="0" err="1"/>
              <a:t>substratların</a:t>
            </a:r>
            <a:r>
              <a:rPr lang="en-US" dirty="0"/>
              <a:t> </a:t>
            </a:r>
            <a:r>
              <a:rPr lang="en-US" dirty="0" err="1"/>
              <a:t>kimyasal</a:t>
            </a:r>
            <a:r>
              <a:rPr lang="en-US" dirty="0"/>
              <a:t> </a:t>
            </a:r>
            <a:r>
              <a:rPr lang="en-US" dirty="0" err="1"/>
              <a:t>değişimini</a:t>
            </a:r>
            <a:r>
              <a:rPr lang="en-US" dirty="0"/>
              <a:t> </a:t>
            </a:r>
            <a:r>
              <a:rPr lang="en-US" dirty="0" err="1"/>
              <a:t>katalizleyen</a:t>
            </a:r>
            <a:r>
              <a:rPr lang="en-US" dirty="0"/>
              <a:t> </a:t>
            </a:r>
            <a:r>
              <a:rPr lang="en-US" dirty="0" err="1"/>
              <a:t>kompleks</a:t>
            </a:r>
            <a:r>
              <a:rPr lang="en-US" dirty="0"/>
              <a:t> protein </a:t>
            </a:r>
            <a:r>
              <a:rPr lang="en-US" dirty="0" err="1"/>
              <a:t>molekülleridir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 err="1"/>
              <a:t>Enzimler</a:t>
            </a:r>
            <a:r>
              <a:rPr lang="en-US" dirty="0"/>
              <a:t> in vitro </a:t>
            </a:r>
            <a:r>
              <a:rPr lang="en-US" dirty="0" err="1"/>
              <a:t>koşullarda</a:t>
            </a:r>
            <a:r>
              <a:rPr lang="en-US" dirty="0"/>
              <a:t> da </a:t>
            </a:r>
            <a:r>
              <a:rPr lang="en-US" dirty="0" err="1"/>
              <a:t>katalitik</a:t>
            </a:r>
            <a:r>
              <a:rPr lang="en-US" dirty="0"/>
              <a:t> </a:t>
            </a:r>
            <a:r>
              <a:rPr lang="en-US" dirty="0" err="1"/>
              <a:t>aktivite</a:t>
            </a:r>
            <a:r>
              <a:rPr lang="en-US" dirty="0"/>
              <a:t> </a:t>
            </a:r>
            <a:r>
              <a:rPr lang="en-US" dirty="0" err="1"/>
              <a:t>gösterdiklerinden</a:t>
            </a:r>
            <a:r>
              <a:rPr lang="en-US" dirty="0"/>
              <a:t>, </a:t>
            </a:r>
            <a:r>
              <a:rPr lang="en-US" dirty="0" err="1"/>
              <a:t>mikroorganizmaların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proteinleri</a:t>
            </a:r>
            <a:r>
              <a:rPr lang="en-US" dirty="0"/>
              <a:t> </a:t>
            </a:r>
            <a:r>
              <a:rPr lang="en-US" dirty="0" err="1"/>
              <a:t>bol</a:t>
            </a:r>
            <a:r>
              <a:rPr lang="en-US" dirty="0"/>
              <a:t> </a:t>
            </a:r>
            <a:r>
              <a:rPr lang="en-US" dirty="0" err="1"/>
              <a:t>miktarda</a:t>
            </a:r>
            <a:r>
              <a:rPr lang="en-US" dirty="0"/>
              <a:t> </a:t>
            </a:r>
            <a:r>
              <a:rPr lang="en-US" dirty="0" err="1"/>
              <a:t>üretmeleri</a:t>
            </a:r>
            <a:r>
              <a:rPr lang="en-US" dirty="0"/>
              <a:t> </a:t>
            </a:r>
            <a:r>
              <a:rPr lang="en-US" dirty="0" err="1"/>
              <a:t>sonucu</a:t>
            </a:r>
            <a:r>
              <a:rPr lang="en-US" dirty="0"/>
              <a:t> </a:t>
            </a:r>
            <a:r>
              <a:rPr lang="en-US" dirty="0" err="1"/>
              <a:t>izole</a:t>
            </a:r>
            <a:r>
              <a:rPr lang="en-US" dirty="0"/>
              <a:t> </a:t>
            </a:r>
            <a:r>
              <a:rPr lang="en-US" dirty="0" err="1"/>
              <a:t>edilerek</a:t>
            </a:r>
            <a:r>
              <a:rPr lang="en-US" dirty="0"/>
              <a:t> </a:t>
            </a:r>
            <a:r>
              <a:rPr lang="en-US" dirty="0" err="1"/>
              <a:t>çeşitli</a:t>
            </a:r>
            <a:r>
              <a:rPr lang="en-US" dirty="0"/>
              <a:t> </a:t>
            </a:r>
            <a:r>
              <a:rPr lang="en-US" dirty="0" err="1"/>
              <a:t>endüstriyel</a:t>
            </a:r>
            <a:r>
              <a:rPr lang="en-US" dirty="0"/>
              <a:t> </a:t>
            </a:r>
            <a:r>
              <a:rPr lang="en-US" dirty="0" err="1"/>
              <a:t>alanlarda</a:t>
            </a:r>
            <a:r>
              <a:rPr lang="en-US" dirty="0"/>
              <a:t> </a:t>
            </a:r>
            <a:r>
              <a:rPr lang="en-US" dirty="0" err="1"/>
              <a:t>kullanılabilirler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 err="1"/>
              <a:t>Enzimlerin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endüstriyel</a:t>
            </a:r>
            <a:r>
              <a:rPr lang="en-US" dirty="0"/>
              <a:t> </a:t>
            </a:r>
            <a:r>
              <a:rPr lang="en-US" dirty="0" err="1"/>
              <a:t>süreçlerde</a:t>
            </a:r>
            <a:r>
              <a:rPr lang="en-US" dirty="0"/>
              <a:t> </a:t>
            </a:r>
            <a:r>
              <a:rPr lang="en-US" dirty="0" err="1"/>
              <a:t>kullanılma</a:t>
            </a:r>
            <a:r>
              <a:rPr lang="en-US" dirty="0"/>
              <a:t> </a:t>
            </a:r>
            <a:r>
              <a:rPr lang="en-US" dirty="0" err="1"/>
              <a:t>işlemleri</a:t>
            </a:r>
            <a:r>
              <a:rPr lang="en-US" dirty="0"/>
              <a:t> </a:t>
            </a:r>
            <a:r>
              <a:rPr lang="en-US" dirty="0" err="1"/>
              <a:t>topluca</a:t>
            </a:r>
            <a:r>
              <a:rPr lang="en-US" dirty="0"/>
              <a:t> “</a:t>
            </a:r>
            <a:r>
              <a:rPr lang="en-US" dirty="0" err="1"/>
              <a:t>enzim</a:t>
            </a:r>
            <a:r>
              <a:rPr lang="en-US" dirty="0"/>
              <a:t> </a:t>
            </a:r>
            <a:r>
              <a:rPr lang="en-US" dirty="0" err="1"/>
              <a:t>teknolojisi</a:t>
            </a:r>
            <a:r>
              <a:rPr lang="en-US" dirty="0"/>
              <a:t>”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adlandırılır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166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Enzim</a:t>
            </a:r>
            <a:r>
              <a:rPr lang="en-US" dirty="0"/>
              <a:t> </a:t>
            </a:r>
            <a:r>
              <a:rPr lang="en-US" dirty="0" err="1"/>
              <a:t>Teknolojsi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err="1"/>
              <a:t>Enzim</a:t>
            </a:r>
            <a:r>
              <a:rPr lang="en-US" dirty="0"/>
              <a:t> </a:t>
            </a:r>
            <a:r>
              <a:rPr lang="en-US" dirty="0" err="1"/>
              <a:t>teknolojisi</a:t>
            </a:r>
            <a:r>
              <a:rPr lang="en-US" dirty="0"/>
              <a:t>, </a:t>
            </a:r>
          </a:p>
          <a:p>
            <a:r>
              <a:rPr lang="en-US" dirty="0" err="1"/>
              <a:t>mikrobiyal</a:t>
            </a:r>
            <a:r>
              <a:rPr lang="en-US" dirty="0"/>
              <a:t> </a:t>
            </a:r>
            <a:r>
              <a:rPr lang="en-US" dirty="0" err="1"/>
              <a:t>işlemler</a:t>
            </a:r>
            <a:r>
              <a:rPr lang="en-US" dirty="0"/>
              <a:t> (</a:t>
            </a:r>
            <a:r>
              <a:rPr lang="en-US" dirty="0" err="1"/>
              <a:t>üretici</a:t>
            </a:r>
            <a:r>
              <a:rPr lang="en-US" dirty="0"/>
              <a:t> </a:t>
            </a:r>
            <a:r>
              <a:rPr lang="en-US" dirty="0" err="1"/>
              <a:t>suşların</a:t>
            </a:r>
            <a:r>
              <a:rPr lang="en-US" dirty="0"/>
              <a:t> </a:t>
            </a:r>
            <a:r>
              <a:rPr lang="en-US" dirty="0" err="1"/>
              <a:t>seçimi</a:t>
            </a:r>
            <a:r>
              <a:rPr lang="en-US" dirty="0"/>
              <a:t>, </a:t>
            </a:r>
            <a:r>
              <a:rPr lang="en-US" dirty="0" err="1"/>
              <a:t>geliştirilmesi</a:t>
            </a:r>
            <a:r>
              <a:rPr lang="en-US" dirty="0"/>
              <a:t> vb.), </a:t>
            </a:r>
          </a:p>
          <a:p>
            <a:r>
              <a:rPr lang="en-US" dirty="0" err="1"/>
              <a:t>enzimlerin</a:t>
            </a:r>
            <a:r>
              <a:rPr lang="en-US" dirty="0"/>
              <a:t> </a:t>
            </a:r>
            <a:r>
              <a:rPr lang="en-US" dirty="0" err="1"/>
              <a:t>fermentasyon</a:t>
            </a:r>
            <a:r>
              <a:rPr lang="en-US" dirty="0"/>
              <a:t> </a:t>
            </a:r>
            <a:r>
              <a:rPr lang="en-US" dirty="0" err="1"/>
              <a:t>yoluyla</a:t>
            </a:r>
            <a:r>
              <a:rPr lang="en-US" dirty="0"/>
              <a:t> </a:t>
            </a:r>
            <a:r>
              <a:rPr lang="en-US" dirty="0" err="1"/>
              <a:t>üretimleri</a:t>
            </a:r>
            <a:r>
              <a:rPr lang="en-US" dirty="0"/>
              <a:t> (</a:t>
            </a:r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ölçekte</a:t>
            </a:r>
            <a:r>
              <a:rPr lang="en-US" dirty="0"/>
              <a:t> </a:t>
            </a:r>
            <a:r>
              <a:rPr lang="en-US" dirty="0" err="1"/>
              <a:t>üretimi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yapılan</a:t>
            </a:r>
            <a:r>
              <a:rPr lang="en-US" dirty="0"/>
              <a:t> </a:t>
            </a:r>
            <a:r>
              <a:rPr lang="en-US" dirty="0" err="1"/>
              <a:t>besiyeri</a:t>
            </a:r>
            <a:r>
              <a:rPr lang="en-US" dirty="0"/>
              <a:t>, </a:t>
            </a:r>
            <a:r>
              <a:rPr lang="en-US" dirty="0" err="1"/>
              <a:t>ortam</a:t>
            </a:r>
            <a:r>
              <a:rPr lang="en-US" dirty="0"/>
              <a:t> </a:t>
            </a:r>
            <a:r>
              <a:rPr lang="en-US" dirty="0" err="1"/>
              <a:t>koşulları</a:t>
            </a:r>
            <a:r>
              <a:rPr lang="en-US" dirty="0"/>
              <a:t> vb. </a:t>
            </a:r>
            <a:r>
              <a:rPr lang="en-US" dirty="0" err="1"/>
              <a:t>düzeylerdeki</a:t>
            </a:r>
            <a:r>
              <a:rPr lang="en-US" dirty="0"/>
              <a:t> </a:t>
            </a:r>
            <a:r>
              <a:rPr lang="en-US" dirty="0" err="1"/>
              <a:t>optimizasyonlar</a:t>
            </a:r>
            <a:r>
              <a:rPr lang="en-US" dirty="0"/>
              <a:t>), </a:t>
            </a:r>
          </a:p>
          <a:p>
            <a:r>
              <a:rPr lang="en-US" dirty="0" err="1"/>
              <a:t>katalitik</a:t>
            </a:r>
            <a:r>
              <a:rPr lang="en-US" dirty="0"/>
              <a:t> </a:t>
            </a:r>
            <a:r>
              <a:rPr lang="en-US" dirty="0" err="1"/>
              <a:t>etkinliğin</a:t>
            </a:r>
            <a:r>
              <a:rPr lang="en-US" dirty="0"/>
              <a:t> </a:t>
            </a:r>
            <a:r>
              <a:rPr lang="en-US" dirty="0" err="1"/>
              <a:t>arttırılması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enzimlerin</a:t>
            </a:r>
            <a:r>
              <a:rPr lang="en-US" dirty="0"/>
              <a:t> </a:t>
            </a:r>
            <a:r>
              <a:rPr lang="en-US" dirty="0" err="1"/>
              <a:t>üç</a:t>
            </a:r>
            <a:r>
              <a:rPr lang="en-US" dirty="0"/>
              <a:t> </a:t>
            </a:r>
            <a:r>
              <a:rPr lang="en-US" dirty="0" err="1"/>
              <a:t>boyutlu</a:t>
            </a:r>
            <a:r>
              <a:rPr lang="en-US" dirty="0"/>
              <a:t> </a:t>
            </a:r>
            <a:r>
              <a:rPr lang="en-US" dirty="0" err="1"/>
              <a:t>yapılarının</a:t>
            </a:r>
            <a:r>
              <a:rPr lang="en-US" dirty="0"/>
              <a:t> </a:t>
            </a:r>
            <a:r>
              <a:rPr lang="en-US" dirty="0" err="1"/>
              <a:t>değiştirilmesi</a:t>
            </a:r>
            <a:r>
              <a:rPr lang="en-US" dirty="0"/>
              <a:t> (protein </a:t>
            </a:r>
            <a:r>
              <a:rPr lang="en-US" dirty="0" err="1"/>
              <a:t>mühendisliği</a:t>
            </a:r>
            <a:r>
              <a:rPr lang="en-US" dirty="0"/>
              <a:t>), </a:t>
            </a:r>
          </a:p>
          <a:p>
            <a:r>
              <a:rPr lang="en-US" dirty="0" err="1"/>
              <a:t>izolasyonları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</a:p>
          <a:p>
            <a:r>
              <a:rPr lang="en-US" dirty="0" err="1"/>
              <a:t>immobilizasyonları</a:t>
            </a:r>
            <a:r>
              <a:rPr lang="en-US" dirty="0"/>
              <a:t> (</a:t>
            </a:r>
            <a:r>
              <a:rPr lang="en-US" dirty="0" err="1"/>
              <a:t>enzimlerin</a:t>
            </a:r>
            <a:r>
              <a:rPr lang="en-US" dirty="0"/>
              <a:t> </a:t>
            </a:r>
            <a:r>
              <a:rPr lang="en-US" dirty="0" err="1"/>
              <a:t>çözünmeyen</a:t>
            </a:r>
            <a:r>
              <a:rPr lang="en-US" dirty="0"/>
              <a:t> </a:t>
            </a:r>
            <a:r>
              <a:rPr lang="en-US" dirty="0" err="1"/>
              <a:t>destek</a:t>
            </a:r>
            <a:r>
              <a:rPr lang="en-US" dirty="0"/>
              <a:t> </a:t>
            </a:r>
            <a:r>
              <a:rPr lang="en-US" dirty="0" err="1"/>
              <a:t>materyaller</a:t>
            </a:r>
            <a:r>
              <a:rPr lang="en-US" dirty="0"/>
              <a:t> </a:t>
            </a:r>
            <a:r>
              <a:rPr lang="en-US" dirty="0" err="1"/>
              <a:t>yardımıyla</a:t>
            </a:r>
            <a:r>
              <a:rPr lang="en-US" dirty="0"/>
              <a:t> </a:t>
            </a:r>
            <a:r>
              <a:rPr lang="en-US" dirty="0" err="1"/>
              <a:t>suda</a:t>
            </a:r>
            <a:r>
              <a:rPr lang="en-US" dirty="0"/>
              <a:t> </a:t>
            </a:r>
            <a:r>
              <a:rPr lang="en-US" dirty="0" err="1"/>
              <a:t>çözünmeyen</a:t>
            </a:r>
            <a:r>
              <a:rPr lang="en-US" dirty="0"/>
              <a:t> hale </a:t>
            </a:r>
            <a:r>
              <a:rPr lang="en-US" dirty="0" err="1"/>
              <a:t>getirilmesi</a:t>
            </a:r>
            <a:r>
              <a:rPr lang="en-US" dirty="0"/>
              <a:t>) </a:t>
            </a:r>
            <a:r>
              <a:rPr lang="en-US" dirty="0" err="1"/>
              <a:t>çalışmalarını</a:t>
            </a:r>
            <a:r>
              <a:rPr lang="en-US" dirty="0"/>
              <a:t> </a:t>
            </a:r>
            <a:r>
              <a:rPr lang="en-US" dirty="0" err="1"/>
              <a:t>kapsar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24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Enzim</a:t>
            </a:r>
            <a:r>
              <a:rPr lang="en-US" dirty="0" smtClean="0"/>
              <a:t> </a:t>
            </a:r>
            <a:r>
              <a:rPr lang="en-US" dirty="0" err="1" smtClean="0"/>
              <a:t>İmmobilizasyonu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</a:pPr>
            <a:r>
              <a:rPr lang="de-DE" dirty="0" err="1">
                <a:latin typeface="Arial" charset="0"/>
              </a:rPr>
              <a:t>Enzimlerin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çözünmeyen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destek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görevi</a:t>
            </a:r>
            <a:r>
              <a:rPr lang="de-DE" dirty="0">
                <a:latin typeface="Arial" charset="0"/>
              </a:rPr>
              <a:t> gören </a:t>
            </a:r>
            <a:r>
              <a:rPr lang="de-DE" dirty="0" err="1">
                <a:latin typeface="Arial" charset="0"/>
              </a:rPr>
              <a:t>materyaller</a:t>
            </a:r>
            <a:r>
              <a:rPr lang="de-DE" dirty="0">
                <a:latin typeface="Arial" charset="0"/>
              </a:rPr>
              <a:t> (</a:t>
            </a:r>
            <a:r>
              <a:rPr lang="de-DE" dirty="0" err="1">
                <a:latin typeface="Arial" charset="0"/>
              </a:rPr>
              <a:t>matriksler</a:t>
            </a:r>
            <a:r>
              <a:rPr lang="de-DE" dirty="0">
                <a:latin typeface="Arial" charset="0"/>
              </a:rPr>
              <a:t>) </a:t>
            </a:r>
            <a:r>
              <a:rPr lang="de-DE" dirty="0" err="1">
                <a:latin typeface="Arial" charset="0"/>
              </a:rPr>
              <a:t>yardımıyla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suda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çözünmeyen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hale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getirilmeleri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immobilizasyondur</a:t>
            </a:r>
            <a:r>
              <a:rPr lang="de-DE" dirty="0">
                <a:latin typeface="Arial" charset="0"/>
              </a:rPr>
              <a:t>. </a:t>
            </a:r>
            <a:endParaRPr lang="tr-TR" dirty="0">
              <a:latin typeface="Arial" charset="0"/>
            </a:endParaRPr>
          </a:p>
          <a:p>
            <a:pPr>
              <a:lnSpc>
                <a:spcPct val="90000"/>
              </a:lnSpc>
            </a:pPr>
            <a:endParaRPr lang="tr-TR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de-DE" dirty="0" err="1">
                <a:latin typeface="Arial" charset="0"/>
              </a:rPr>
              <a:t>Mikrobiyal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hücreler</a:t>
            </a:r>
            <a:r>
              <a:rPr lang="de-DE" dirty="0">
                <a:latin typeface="Arial" charset="0"/>
              </a:rPr>
              <a:t> de </a:t>
            </a:r>
            <a:r>
              <a:rPr lang="de-DE" dirty="0" err="1">
                <a:latin typeface="Arial" charset="0"/>
              </a:rPr>
              <a:t>enzimler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gibi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immobilize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edilir</a:t>
            </a:r>
            <a:r>
              <a:rPr lang="de-DE" dirty="0">
                <a:latin typeface="Arial" charset="0"/>
              </a:rPr>
              <a:t>. </a:t>
            </a:r>
            <a:endParaRPr lang="tr-TR" dirty="0">
              <a:latin typeface="Arial" charset="0"/>
            </a:endParaRPr>
          </a:p>
          <a:p>
            <a:pPr>
              <a:lnSpc>
                <a:spcPct val="90000"/>
              </a:lnSpc>
            </a:pPr>
            <a:endParaRPr lang="tr-TR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de-DE" dirty="0" err="1">
                <a:latin typeface="Arial" charset="0"/>
              </a:rPr>
              <a:t>Tüm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hücrelerin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immobilize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edilmesi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saf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enzimin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gerekli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olmadığı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proseslerde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kullanılan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ucuz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ve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hızlı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bir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metoddur</a:t>
            </a:r>
            <a:r>
              <a:rPr lang="de-DE" dirty="0">
                <a:latin typeface="Arial" charset="0"/>
              </a:rPr>
              <a:t>. </a:t>
            </a:r>
            <a:endParaRPr lang="tr-TR" dirty="0">
              <a:latin typeface="Arial" charset="0"/>
            </a:endParaRPr>
          </a:p>
          <a:p>
            <a:pPr>
              <a:lnSpc>
                <a:spcPct val="90000"/>
              </a:lnSpc>
            </a:pPr>
            <a:endParaRPr lang="tr-TR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de-DE" dirty="0" err="1">
                <a:latin typeface="Arial" charset="0"/>
              </a:rPr>
              <a:t>İmmobilize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hücreler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atıkların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kullanımında</a:t>
            </a:r>
            <a:r>
              <a:rPr lang="de-DE" dirty="0">
                <a:latin typeface="Arial" charset="0"/>
              </a:rPr>
              <a:t>, </a:t>
            </a:r>
            <a:r>
              <a:rPr lang="de-DE" dirty="0" err="1">
                <a:latin typeface="Arial" charset="0"/>
              </a:rPr>
              <a:t>azot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fiksasyonunda</a:t>
            </a:r>
            <a:r>
              <a:rPr lang="de-DE" dirty="0">
                <a:latin typeface="Arial" charset="0"/>
              </a:rPr>
              <a:t>, </a:t>
            </a:r>
            <a:r>
              <a:rPr lang="de-DE" dirty="0" err="1">
                <a:latin typeface="Arial" charset="0"/>
              </a:rPr>
              <a:t>steroid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sentezinde</a:t>
            </a:r>
            <a:r>
              <a:rPr lang="de-DE" dirty="0">
                <a:latin typeface="Arial" charset="0"/>
              </a:rPr>
              <a:t>, </a:t>
            </a:r>
            <a:r>
              <a:rPr lang="de-DE" dirty="0" err="1">
                <a:latin typeface="Arial" charset="0"/>
              </a:rPr>
              <a:t>yarı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sentetik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antibiyotikler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ve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diğer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tıbbi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ürünlerin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eldesinde</a:t>
            </a:r>
            <a:r>
              <a:rPr lang="de-DE" dirty="0">
                <a:latin typeface="Arial" charset="0"/>
              </a:rPr>
              <a:t> </a:t>
            </a:r>
            <a:r>
              <a:rPr lang="de-DE" dirty="0" err="1">
                <a:latin typeface="Arial" charset="0"/>
              </a:rPr>
              <a:t>kullanılır</a:t>
            </a:r>
            <a:r>
              <a:rPr lang="de-DE" dirty="0">
                <a:latin typeface="Arial" charset="0"/>
              </a:rPr>
              <a:t>.</a:t>
            </a:r>
            <a:r>
              <a:rPr lang="tr-TR" dirty="0">
                <a:latin typeface="Arial" charset="0"/>
              </a:rPr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121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Enzim</a:t>
            </a:r>
            <a:r>
              <a:rPr lang="en-US" dirty="0" smtClean="0"/>
              <a:t> </a:t>
            </a:r>
            <a:r>
              <a:rPr lang="en-US" dirty="0" err="1" smtClean="0"/>
              <a:t>İmmobilizasyonu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de-DE" b="1" dirty="0">
                <a:latin typeface="Calibri"/>
                <a:cs typeface="Calibri"/>
              </a:rPr>
              <a:t>Kovalent </a:t>
            </a:r>
            <a:r>
              <a:rPr lang="de-DE" b="1" dirty="0" err="1">
                <a:latin typeface="Calibri"/>
                <a:cs typeface="Calibri"/>
              </a:rPr>
              <a:t>bağlama</a:t>
            </a:r>
            <a:r>
              <a:rPr lang="de-DE" b="1" dirty="0">
                <a:latin typeface="Calibri"/>
                <a:cs typeface="Calibri"/>
              </a:rPr>
              <a:t>: </a:t>
            </a:r>
            <a:r>
              <a:rPr lang="de-DE" dirty="0" err="1">
                <a:latin typeface="Calibri"/>
                <a:cs typeface="Calibri"/>
              </a:rPr>
              <a:t>Enzimler</a:t>
            </a:r>
            <a:r>
              <a:rPr lang="de-DE" dirty="0">
                <a:latin typeface="Calibri"/>
                <a:cs typeface="Calibri"/>
              </a:rPr>
              <a:t> </a:t>
            </a:r>
            <a:r>
              <a:rPr lang="de-DE" dirty="0" err="1">
                <a:latin typeface="Calibri"/>
                <a:cs typeface="Calibri"/>
              </a:rPr>
              <a:t>kimyasal</a:t>
            </a:r>
            <a:r>
              <a:rPr lang="de-DE" dirty="0">
                <a:latin typeface="Calibri"/>
                <a:cs typeface="Calibri"/>
              </a:rPr>
              <a:t> </a:t>
            </a:r>
            <a:r>
              <a:rPr lang="de-DE" dirty="0" err="1">
                <a:latin typeface="Calibri"/>
                <a:cs typeface="Calibri"/>
              </a:rPr>
              <a:t>olarak</a:t>
            </a:r>
            <a:r>
              <a:rPr lang="de-DE" dirty="0">
                <a:latin typeface="Calibri"/>
                <a:cs typeface="Calibri"/>
              </a:rPr>
              <a:t> kovalent </a:t>
            </a:r>
            <a:r>
              <a:rPr lang="de-DE" dirty="0" err="1">
                <a:latin typeface="Calibri"/>
                <a:cs typeface="Calibri"/>
              </a:rPr>
              <a:t>bağlarla</a:t>
            </a:r>
            <a:r>
              <a:rPr lang="de-DE" dirty="0">
                <a:latin typeface="Calibri"/>
                <a:cs typeface="Calibri"/>
              </a:rPr>
              <a:t> </a:t>
            </a:r>
            <a:r>
              <a:rPr lang="de-DE" dirty="0" err="1">
                <a:latin typeface="Calibri"/>
                <a:cs typeface="Calibri"/>
              </a:rPr>
              <a:t>selüloz</a:t>
            </a:r>
            <a:r>
              <a:rPr lang="de-DE" dirty="0">
                <a:latin typeface="Calibri"/>
                <a:cs typeface="Calibri"/>
              </a:rPr>
              <a:t>, </a:t>
            </a:r>
            <a:r>
              <a:rPr lang="de-DE" dirty="0" err="1">
                <a:latin typeface="Calibri"/>
                <a:cs typeface="Calibri"/>
              </a:rPr>
              <a:t>sefadeks</a:t>
            </a:r>
            <a:r>
              <a:rPr lang="de-DE" dirty="0">
                <a:latin typeface="Calibri"/>
                <a:cs typeface="Calibri"/>
              </a:rPr>
              <a:t>, </a:t>
            </a:r>
            <a:r>
              <a:rPr lang="de-DE" dirty="0" err="1">
                <a:latin typeface="Calibri"/>
                <a:cs typeface="Calibri"/>
              </a:rPr>
              <a:t>agaroz</a:t>
            </a:r>
            <a:r>
              <a:rPr lang="de-DE" dirty="0">
                <a:latin typeface="Calibri"/>
                <a:cs typeface="Calibri"/>
              </a:rPr>
              <a:t>, </a:t>
            </a:r>
            <a:r>
              <a:rPr lang="de-DE" dirty="0" err="1">
                <a:latin typeface="Calibri"/>
                <a:cs typeface="Calibri"/>
              </a:rPr>
              <a:t>poliakrilamid</a:t>
            </a:r>
            <a:r>
              <a:rPr lang="de-DE" dirty="0">
                <a:latin typeface="Calibri"/>
                <a:cs typeface="Calibri"/>
              </a:rPr>
              <a:t>, </a:t>
            </a:r>
            <a:r>
              <a:rPr lang="de-DE" dirty="0" err="1">
                <a:latin typeface="Calibri"/>
                <a:cs typeface="Calibri"/>
              </a:rPr>
              <a:t>porlu</a:t>
            </a:r>
            <a:r>
              <a:rPr lang="de-DE" dirty="0">
                <a:latin typeface="Calibri"/>
                <a:cs typeface="Calibri"/>
              </a:rPr>
              <a:t> </a:t>
            </a:r>
            <a:r>
              <a:rPr lang="de-DE" dirty="0" err="1">
                <a:latin typeface="Calibri"/>
                <a:cs typeface="Calibri"/>
              </a:rPr>
              <a:t>seramik</a:t>
            </a:r>
            <a:r>
              <a:rPr lang="de-DE" dirty="0">
                <a:latin typeface="Calibri"/>
                <a:cs typeface="Calibri"/>
              </a:rPr>
              <a:t> </a:t>
            </a:r>
            <a:r>
              <a:rPr lang="de-DE" dirty="0" err="1">
                <a:latin typeface="Calibri"/>
                <a:cs typeface="Calibri"/>
              </a:rPr>
              <a:t>gibi</a:t>
            </a:r>
            <a:r>
              <a:rPr lang="de-DE" dirty="0">
                <a:latin typeface="Calibri"/>
                <a:cs typeface="Calibri"/>
              </a:rPr>
              <a:t> </a:t>
            </a:r>
            <a:r>
              <a:rPr lang="de-DE" dirty="0" err="1">
                <a:latin typeface="Calibri"/>
                <a:cs typeface="Calibri"/>
              </a:rPr>
              <a:t>suda</a:t>
            </a:r>
            <a:r>
              <a:rPr lang="de-DE" dirty="0">
                <a:latin typeface="Calibri"/>
                <a:cs typeface="Calibri"/>
              </a:rPr>
              <a:t> </a:t>
            </a:r>
            <a:r>
              <a:rPr lang="de-DE" dirty="0" err="1">
                <a:latin typeface="Calibri"/>
                <a:cs typeface="Calibri"/>
              </a:rPr>
              <a:t>çözünmeyen</a:t>
            </a:r>
            <a:r>
              <a:rPr lang="de-DE" dirty="0">
                <a:latin typeface="Calibri"/>
                <a:cs typeface="Calibri"/>
              </a:rPr>
              <a:t> </a:t>
            </a:r>
            <a:r>
              <a:rPr lang="de-DE" dirty="0" err="1">
                <a:latin typeface="Calibri"/>
                <a:cs typeface="Calibri"/>
              </a:rPr>
              <a:t>taşıyıcılara</a:t>
            </a:r>
            <a:r>
              <a:rPr lang="de-DE" dirty="0">
                <a:latin typeface="Calibri"/>
                <a:cs typeface="Calibri"/>
              </a:rPr>
              <a:t> </a:t>
            </a:r>
            <a:r>
              <a:rPr lang="de-DE" dirty="0" err="1">
                <a:latin typeface="Calibri"/>
                <a:cs typeface="Calibri"/>
              </a:rPr>
              <a:t>bağlanırlar</a:t>
            </a:r>
            <a:r>
              <a:rPr lang="de-DE" dirty="0">
                <a:latin typeface="Calibri"/>
                <a:cs typeface="Calibri"/>
              </a:rPr>
              <a:t>.</a:t>
            </a:r>
            <a:endParaRPr lang="tr-TR" dirty="0">
              <a:latin typeface="Calibri"/>
              <a:cs typeface="Calibri"/>
            </a:endParaRPr>
          </a:p>
          <a:p>
            <a:pPr>
              <a:lnSpc>
                <a:spcPct val="90000"/>
              </a:lnSpc>
              <a:buNone/>
            </a:pPr>
            <a:endParaRPr lang="de-DE" dirty="0">
              <a:latin typeface="Calibri"/>
              <a:cs typeface="Calibri"/>
            </a:endParaRPr>
          </a:p>
          <a:p>
            <a:pPr>
              <a:lnSpc>
                <a:spcPct val="90000"/>
              </a:lnSpc>
            </a:pPr>
            <a:r>
              <a:rPr lang="de-DE" b="1" dirty="0" err="1">
                <a:latin typeface="Calibri"/>
                <a:cs typeface="Calibri"/>
              </a:rPr>
              <a:t>Çapraz</a:t>
            </a:r>
            <a:r>
              <a:rPr lang="de-DE" b="1" dirty="0">
                <a:latin typeface="Calibri"/>
                <a:cs typeface="Calibri"/>
              </a:rPr>
              <a:t> </a:t>
            </a:r>
            <a:r>
              <a:rPr lang="de-DE" b="1" dirty="0" err="1">
                <a:latin typeface="Calibri"/>
                <a:cs typeface="Calibri"/>
              </a:rPr>
              <a:t>bağlama</a:t>
            </a:r>
            <a:r>
              <a:rPr lang="de-DE" b="1" dirty="0">
                <a:latin typeface="Calibri"/>
                <a:cs typeface="Calibri"/>
              </a:rPr>
              <a:t>: </a:t>
            </a:r>
            <a:r>
              <a:rPr lang="de-DE" dirty="0" err="1">
                <a:latin typeface="Calibri"/>
                <a:cs typeface="Calibri"/>
              </a:rPr>
              <a:t>Enzimler</a:t>
            </a:r>
            <a:r>
              <a:rPr lang="de-DE" dirty="0">
                <a:latin typeface="Calibri"/>
                <a:cs typeface="Calibri"/>
              </a:rPr>
              <a:t> </a:t>
            </a:r>
            <a:r>
              <a:rPr lang="de-DE" dirty="0" err="1">
                <a:latin typeface="Calibri"/>
                <a:cs typeface="Calibri"/>
              </a:rPr>
              <a:t>glutaraldehit</a:t>
            </a:r>
            <a:r>
              <a:rPr lang="de-DE" dirty="0">
                <a:latin typeface="Calibri"/>
                <a:cs typeface="Calibri"/>
              </a:rPr>
              <a:t>, </a:t>
            </a:r>
            <a:r>
              <a:rPr lang="de-DE" dirty="0" err="1">
                <a:latin typeface="Calibri"/>
                <a:cs typeface="Calibri"/>
              </a:rPr>
              <a:t>alifatik</a:t>
            </a:r>
            <a:r>
              <a:rPr lang="de-DE" dirty="0">
                <a:latin typeface="Calibri"/>
                <a:cs typeface="Calibri"/>
              </a:rPr>
              <a:t> </a:t>
            </a:r>
            <a:r>
              <a:rPr lang="de-DE" dirty="0" err="1">
                <a:latin typeface="Calibri"/>
                <a:cs typeface="Calibri"/>
              </a:rPr>
              <a:t>diaminler</a:t>
            </a:r>
            <a:r>
              <a:rPr lang="de-DE" dirty="0">
                <a:latin typeface="Calibri"/>
                <a:cs typeface="Calibri"/>
              </a:rPr>
              <a:t> </a:t>
            </a:r>
            <a:r>
              <a:rPr lang="de-DE" dirty="0" err="1">
                <a:latin typeface="Calibri"/>
                <a:cs typeface="Calibri"/>
              </a:rPr>
              <a:t>gibi</a:t>
            </a:r>
            <a:r>
              <a:rPr lang="de-DE" dirty="0">
                <a:latin typeface="Calibri"/>
                <a:cs typeface="Calibri"/>
              </a:rPr>
              <a:t> </a:t>
            </a:r>
            <a:r>
              <a:rPr lang="de-DE" dirty="0" err="1">
                <a:latin typeface="Calibri"/>
                <a:cs typeface="Calibri"/>
              </a:rPr>
              <a:t>bifonksiyonel</a:t>
            </a:r>
            <a:r>
              <a:rPr lang="de-DE" dirty="0">
                <a:latin typeface="Calibri"/>
                <a:cs typeface="Calibri"/>
              </a:rPr>
              <a:t> </a:t>
            </a:r>
            <a:r>
              <a:rPr lang="de-DE" dirty="0" err="1">
                <a:latin typeface="Calibri"/>
                <a:cs typeface="Calibri"/>
              </a:rPr>
              <a:t>reaktiflerle</a:t>
            </a:r>
            <a:r>
              <a:rPr lang="de-DE" dirty="0">
                <a:latin typeface="Calibri"/>
                <a:cs typeface="Calibri"/>
              </a:rPr>
              <a:t> </a:t>
            </a:r>
            <a:r>
              <a:rPr lang="de-DE" dirty="0" err="1">
                <a:latin typeface="Calibri"/>
                <a:cs typeface="Calibri"/>
              </a:rPr>
              <a:t>çapraz</a:t>
            </a:r>
            <a:r>
              <a:rPr lang="de-DE" dirty="0">
                <a:latin typeface="Calibri"/>
                <a:cs typeface="Calibri"/>
              </a:rPr>
              <a:t> </a:t>
            </a:r>
            <a:r>
              <a:rPr lang="de-DE" dirty="0" err="1">
                <a:latin typeface="Calibri"/>
                <a:cs typeface="Calibri"/>
              </a:rPr>
              <a:t>bağlanırlar</a:t>
            </a:r>
            <a:r>
              <a:rPr lang="de-DE" dirty="0">
                <a:latin typeface="Calibri"/>
                <a:cs typeface="Calibri"/>
              </a:rPr>
              <a:t>. </a:t>
            </a:r>
            <a:r>
              <a:rPr lang="de-DE" dirty="0" err="1">
                <a:latin typeface="Calibri"/>
                <a:cs typeface="Calibri"/>
              </a:rPr>
              <a:t>Bu</a:t>
            </a:r>
            <a:r>
              <a:rPr lang="de-DE" dirty="0">
                <a:latin typeface="Calibri"/>
                <a:cs typeface="Calibri"/>
              </a:rPr>
              <a:t> </a:t>
            </a:r>
            <a:r>
              <a:rPr lang="de-DE" dirty="0" err="1">
                <a:latin typeface="Calibri"/>
                <a:cs typeface="Calibri"/>
              </a:rPr>
              <a:t>reaktifler</a:t>
            </a:r>
            <a:r>
              <a:rPr lang="de-DE" dirty="0">
                <a:latin typeface="Calibri"/>
                <a:cs typeface="Calibri"/>
              </a:rPr>
              <a:t> </a:t>
            </a:r>
            <a:r>
              <a:rPr lang="de-DE" dirty="0" err="1">
                <a:latin typeface="Calibri"/>
                <a:cs typeface="Calibri"/>
              </a:rPr>
              <a:t>enzim</a:t>
            </a:r>
            <a:r>
              <a:rPr lang="de-DE" dirty="0">
                <a:latin typeface="Calibri"/>
                <a:cs typeface="Calibri"/>
              </a:rPr>
              <a:t> </a:t>
            </a:r>
            <a:r>
              <a:rPr lang="de-DE" dirty="0" err="1">
                <a:latin typeface="Calibri"/>
                <a:cs typeface="Calibri"/>
              </a:rPr>
              <a:t>molekülleri</a:t>
            </a:r>
            <a:r>
              <a:rPr lang="de-DE" dirty="0">
                <a:latin typeface="Calibri"/>
                <a:cs typeface="Calibri"/>
              </a:rPr>
              <a:t> </a:t>
            </a:r>
            <a:r>
              <a:rPr lang="de-DE" dirty="0" err="1">
                <a:latin typeface="Calibri"/>
                <a:cs typeface="Calibri"/>
              </a:rPr>
              <a:t>arasında</a:t>
            </a:r>
            <a:r>
              <a:rPr lang="de-DE" dirty="0">
                <a:latin typeface="Calibri"/>
                <a:cs typeface="Calibri"/>
              </a:rPr>
              <a:t> </a:t>
            </a:r>
            <a:r>
              <a:rPr lang="de-DE" dirty="0" err="1">
                <a:latin typeface="Calibri"/>
                <a:cs typeface="Calibri"/>
              </a:rPr>
              <a:t>bağ</a:t>
            </a:r>
            <a:r>
              <a:rPr lang="de-DE" dirty="0">
                <a:latin typeface="Calibri"/>
                <a:cs typeface="Calibri"/>
              </a:rPr>
              <a:t> </a:t>
            </a:r>
            <a:r>
              <a:rPr lang="de-DE" dirty="0" err="1">
                <a:latin typeface="Calibri"/>
                <a:cs typeface="Calibri"/>
              </a:rPr>
              <a:t>oluştururlar</a:t>
            </a:r>
            <a:r>
              <a:rPr lang="de-DE" dirty="0">
                <a:latin typeface="Calibri"/>
                <a:cs typeface="Calibri"/>
              </a:rPr>
              <a:t>. </a:t>
            </a:r>
            <a:r>
              <a:rPr lang="de-DE" dirty="0" err="1">
                <a:latin typeface="Calibri"/>
                <a:cs typeface="Calibri"/>
              </a:rPr>
              <a:t>Glutaraldehit</a:t>
            </a:r>
            <a:r>
              <a:rPr lang="de-DE" dirty="0">
                <a:latin typeface="Calibri"/>
                <a:cs typeface="Calibri"/>
              </a:rPr>
              <a:t> </a:t>
            </a:r>
            <a:r>
              <a:rPr lang="de-DE" dirty="0" err="1">
                <a:latin typeface="Calibri"/>
                <a:cs typeface="Calibri"/>
              </a:rPr>
              <a:t>enzim</a:t>
            </a:r>
            <a:r>
              <a:rPr lang="de-DE" dirty="0">
                <a:latin typeface="Calibri"/>
                <a:cs typeface="Calibri"/>
              </a:rPr>
              <a:t> </a:t>
            </a:r>
            <a:r>
              <a:rPr lang="de-DE" dirty="0" err="1">
                <a:latin typeface="Calibri"/>
                <a:cs typeface="Calibri"/>
              </a:rPr>
              <a:t>moleküllerinin</a:t>
            </a:r>
            <a:r>
              <a:rPr lang="de-DE" dirty="0">
                <a:latin typeface="Calibri"/>
                <a:cs typeface="Calibri"/>
              </a:rPr>
              <a:t> </a:t>
            </a:r>
            <a:r>
              <a:rPr lang="de-DE" dirty="0" err="1">
                <a:latin typeface="Calibri"/>
                <a:cs typeface="Calibri"/>
              </a:rPr>
              <a:t>amino</a:t>
            </a:r>
            <a:r>
              <a:rPr lang="de-DE" dirty="0">
                <a:latin typeface="Calibri"/>
                <a:cs typeface="Calibri"/>
              </a:rPr>
              <a:t> </a:t>
            </a:r>
            <a:r>
              <a:rPr lang="de-DE" dirty="0" err="1">
                <a:latin typeface="Calibri"/>
                <a:cs typeface="Calibri"/>
              </a:rPr>
              <a:t>gruplarından</a:t>
            </a:r>
            <a:r>
              <a:rPr lang="de-DE" dirty="0">
                <a:latin typeface="Calibri"/>
                <a:cs typeface="Calibri"/>
              </a:rPr>
              <a:t>, </a:t>
            </a:r>
            <a:r>
              <a:rPr lang="de-DE" dirty="0" err="1">
                <a:latin typeface="Calibri"/>
                <a:cs typeface="Calibri"/>
              </a:rPr>
              <a:t>diaminler</a:t>
            </a:r>
            <a:r>
              <a:rPr lang="de-DE" dirty="0">
                <a:latin typeface="Calibri"/>
                <a:cs typeface="Calibri"/>
              </a:rPr>
              <a:t> </a:t>
            </a:r>
            <a:r>
              <a:rPr lang="de-DE" dirty="0" err="1">
                <a:latin typeface="Calibri"/>
                <a:cs typeface="Calibri"/>
              </a:rPr>
              <a:t>ise</a:t>
            </a:r>
            <a:r>
              <a:rPr lang="de-DE" dirty="0">
                <a:latin typeface="Calibri"/>
                <a:cs typeface="Calibri"/>
              </a:rPr>
              <a:t> </a:t>
            </a:r>
            <a:r>
              <a:rPr lang="de-DE" dirty="0" err="1">
                <a:latin typeface="Calibri"/>
                <a:cs typeface="Calibri"/>
              </a:rPr>
              <a:t>karboksil</a:t>
            </a:r>
            <a:r>
              <a:rPr lang="de-DE" dirty="0">
                <a:latin typeface="Calibri"/>
                <a:cs typeface="Calibri"/>
              </a:rPr>
              <a:t> </a:t>
            </a:r>
            <a:r>
              <a:rPr lang="de-DE" dirty="0" err="1">
                <a:latin typeface="Calibri"/>
                <a:cs typeface="Calibri"/>
              </a:rPr>
              <a:t>gruplarından</a:t>
            </a:r>
            <a:r>
              <a:rPr lang="de-DE" dirty="0">
                <a:latin typeface="Calibri"/>
                <a:cs typeface="Calibri"/>
              </a:rPr>
              <a:t> </a:t>
            </a:r>
            <a:r>
              <a:rPr lang="de-DE" dirty="0" err="1">
                <a:latin typeface="Calibri"/>
                <a:cs typeface="Calibri"/>
              </a:rPr>
              <a:t>çapraz</a:t>
            </a:r>
            <a:r>
              <a:rPr lang="de-DE" dirty="0">
                <a:latin typeface="Calibri"/>
                <a:cs typeface="Calibri"/>
              </a:rPr>
              <a:t> </a:t>
            </a:r>
            <a:r>
              <a:rPr lang="de-DE" dirty="0" err="1">
                <a:latin typeface="Calibri"/>
                <a:cs typeface="Calibri"/>
              </a:rPr>
              <a:t>bağlarlar</a:t>
            </a:r>
            <a:r>
              <a:rPr lang="de-DE" dirty="0">
                <a:latin typeface="Calibri"/>
                <a:cs typeface="Calibri"/>
              </a:rPr>
              <a:t>.</a:t>
            </a:r>
            <a:endParaRPr lang="tr-TR" dirty="0">
              <a:latin typeface="Calibri"/>
              <a:cs typeface="Calibri"/>
            </a:endParaRPr>
          </a:p>
          <a:p>
            <a:pPr marL="0" indent="0">
              <a:buNone/>
            </a:pPr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3381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Enzim</a:t>
            </a:r>
            <a:r>
              <a:rPr lang="en-US" dirty="0"/>
              <a:t> </a:t>
            </a:r>
            <a:r>
              <a:rPr lang="en-US" dirty="0" err="1"/>
              <a:t>İmmobilizasyonu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</a:pPr>
            <a:r>
              <a:rPr lang="de-DE" b="1" dirty="0" err="1" smtClean="0">
                <a:solidFill>
                  <a:srgbClr val="000000"/>
                </a:solidFill>
                <a:latin typeface="Calibri"/>
                <a:cs typeface="Calibri"/>
              </a:rPr>
              <a:t>Adsorbsiyon</a:t>
            </a:r>
            <a:r>
              <a:rPr lang="de-DE" b="1" dirty="0" smtClean="0">
                <a:solidFill>
                  <a:srgbClr val="000000"/>
                </a:solidFill>
                <a:latin typeface="Calibri"/>
                <a:cs typeface="Calibri"/>
              </a:rPr>
              <a:t>: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de-DE" dirty="0" err="1" smtClean="0">
                <a:solidFill>
                  <a:srgbClr val="000000"/>
                </a:solidFill>
                <a:latin typeface="Calibri"/>
                <a:cs typeface="Calibri"/>
              </a:rPr>
              <a:t>Enzim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  </a:t>
            </a:r>
            <a:r>
              <a:rPr lang="de-DE" dirty="0" err="1" smtClean="0">
                <a:solidFill>
                  <a:srgbClr val="000000"/>
                </a:solidFill>
                <a:latin typeface="Calibri"/>
                <a:cs typeface="Calibri"/>
              </a:rPr>
              <a:t>moleküllerinin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de-DE" dirty="0" err="1" smtClean="0">
                <a:solidFill>
                  <a:srgbClr val="000000"/>
                </a:solidFill>
                <a:latin typeface="Calibri"/>
                <a:cs typeface="Calibri"/>
              </a:rPr>
              <a:t>taşıyıcıların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de-DE" dirty="0" err="1" smtClean="0">
                <a:solidFill>
                  <a:srgbClr val="000000"/>
                </a:solidFill>
                <a:latin typeface="Calibri"/>
                <a:cs typeface="Calibri"/>
              </a:rPr>
              <a:t>yüzeyine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de-DE" dirty="0" err="1" smtClean="0">
                <a:solidFill>
                  <a:srgbClr val="000000"/>
                </a:solidFill>
                <a:latin typeface="Calibri"/>
                <a:cs typeface="Calibri"/>
              </a:rPr>
              <a:t>adsorblanmaları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de-DE" dirty="0" err="1" smtClean="0">
                <a:solidFill>
                  <a:srgbClr val="000000"/>
                </a:solidFill>
                <a:latin typeface="Calibri"/>
                <a:cs typeface="Calibri"/>
              </a:rPr>
              <a:t>esasına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de-DE" dirty="0" err="1" smtClean="0">
                <a:solidFill>
                  <a:srgbClr val="000000"/>
                </a:solidFill>
                <a:latin typeface="Calibri"/>
                <a:cs typeface="Calibri"/>
              </a:rPr>
              <a:t>dayanır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.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Kolay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bir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yöntemdir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.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Agaroz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sefadeks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türevleri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selüloz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türevleri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, metal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tuzları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ve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mineraller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adsorban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olarak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kullanılırlar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.</a:t>
            </a:r>
            <a:endParaRPr lang="tr-TR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80000"/>
              </a:lnSpc>
              <a:buNone/>
            </a:pPr>
            <a:endParaRPr lang="en-GB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80000"/>
              </a:lnSpc>
            </a:pPr>
            <a:r>
              <a:rPr lang="en-GB" b="1" dirty="0" err="1" smtClean="0">
                <a:solidFill>
                  <a:srgbClr val="000000"/>
                </a:solidFill>
                <a:latin typeface="Calibri"/>
                <a:cs typeface="Calibri"/>
              </a:rPr>
              <a:t>Tutuklama</a:t>
            </a:r>
            <a:r>
              <a:rPr lang="en-GB" b="1" dirty="0" smtClean="0">
                <a:solidFill>
                  <a:srgbClr val="000000"/>
                </a:solidFill>
                <a:latin typeface="Calibri"/>
                <a:cs typeface="Calibri"/>
              </a:rPr>
              <a:t>: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Enzimler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yapay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ya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 da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doğal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polimer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kafesleri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içinde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tutuklanırlar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.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Polimer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kafesler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içine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substrat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girer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ve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ürün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dışarı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çıkar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.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Çapraz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bağlı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poliakrilamid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jeller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Ca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alginat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, kappa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karragenan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bu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polimerlerin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örneklerindendir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.</a:t>
            </a:r>
            <a:endParaRPr lang="tr-TR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lnSpc>
                <a:spcPct val="80000"/>
              </a:lnSpc>
              <a:buNone/>
            </a:pP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en-GB" b="1" dirty="0" err="1" smtClean="0">
                <a:solidFill>
                  <a:srgbClr val="000000"/>
                </a:solidFill>
                <a:latin typeface="Calibri"/>
                <a:cs typeface="Calibri"/>
              </a:rPr>
              <a:t>Kapsülleme</a:t>
            </a:r>
            <a:r>
              <a:rPr lang="en-GB" b="1" dirty="0" smtClean="0">
                <a:solidFill>
                  <a:srgbClr val="000000"/>
                </a:solidFill>
                <a:latin typeface="Calibri"/>
                <a:cs typeface="Calibri"/>
              </a:rPr>
              <a:t>: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Enzimler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çeşitli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tipteki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membranlar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içine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latin typeface="Calibri"/>
                <a:cs typeface="Calibri"/>
              </a:rPr>
              <a:t>alınırlar</a:t>
            </a:r>
            <a:r>
              <a:rPr lang="en-GB" dirty="0" smtClean="0">
                <a:solidFill>
                  <a:srgbClr val="000000"/>
                </a:solidFill>
                <a:latin typeface="Calibri"/>
                <a:cs typeface="Calibri"/>
              </a:rPr>
              <a:t>. </a:t>
            </a:r>
            <a:r>
              <a:rPr lang="fr-FR" dirty="0" smtClean="0">
                <a:solidFill>
                  <a:srgbClr val="000000"/>
                </a:solidFill>
                <a:latin typeface="Calibri"/>
                <a:cs typeface="Calibri"/>
              </a:rPr>
              <a:t>Bu </a:t>
            </a:r>
            <a:r>
              <a:rPr lang="fr-FR" dirty="0" err="1" smtClean="0">
                <a:solidFill>
                  <a:srgbClr val="000000"/>
                </a:solidFill>
                <a:latin typeface="Calibri"/>
                <a:cs typeface="Calibri"/>
              </a:rPr>
              <a:t>membranlar</a:t>
            </a:r>
            <a:r>
              <a:rPr lang="fr-FR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fr-FR" dirty="0" err="1" smtClean="0">
                <a:solidFill>
                  <a:srgbClr val="000000"/>
                </a:solidFill>
                <a:latin typeface="Calibri"/>
                <a:cs typeface="Calibri"/>
              </a:rPr>
              <a:t>yarı</a:t>
            </a:r>
            <a:r>
              <a:rPr lang="fr-FR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fr-FR" dirty="0" err="1" smtClean="0">
                <a:solidFill>
                  <a:srgbClr val="000000"/>
                </a:solidFill>
                <a:latin typeface="Calibri"/>
                <a:cs typeface="Calibri"/>
              </a:rPr>
              <a:t>geçirgendir</a:t>
            </a:r>
            <a:r>
              <a:rPr lang="fr-FR" dirty="0" smtClean="0">
                <a:solidFill>
                  <a:srgbClr val="000000"/>
                </a:solidFill>
                <a:latin typeface="Calibri"/>
                <a:cs typeface="Calibri"/>
              </a:rPr>
              <a:t>. </a:t>
            </a:r>
            <a:r>
              <a:rPr lang="fr-FR" dirty="0" err="1" smtClean="0">
                <a:solidFill>
                  <a:srgbClr val="000000"/>
                </a:solidFill>
                <a:latin typeface="Calibri"/>
                <a:cs typeface="Calibri"/>
              </a:rPr>
              <a:t>Düşük</a:t>
            </a:r>
            <a:r>
              <a:rPr lang="fr-FR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fr-FR" dirty="0" err="1" smtClean="0">
                <a:solidFill>
                  <a:srgbClr val="000000"/>
                </a:solidFill>
                <a:latin typeface="Calibri"/>
                <a:cs typeface="Calibri"/>
              </a:rPr>
              <a:t>molekül</a:t>
            </a:r>
            <a:r>
              <a:rPr lang="fr-FR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fr-FR" dirty="0" err="1" smtClean="0">
                <a:solidFill>
                  <a:srgbClr val="000000"/>
                </a:solidFill>
                <a:latin typeface="Calibri"/>
                <a:cs typeface="Calibri"/>
              </a:rPr>
              <a:t>ağırlıklı</a:t>
            </a:r>
            <a:r>
              <a:rPr lang="fr-FR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fr-FR" dirty="0" err="1" smtClean="0">
                <a:solidFill>
                  <a:srgbClr val="000000"/>
                </a:solidFill>
                <a:latin typeface="Calibri"/>
                <a:cs typeface="Calibri"/>
              </a:rPr>
              <a:t>substratı</a:t>
            </a:r>
            <a:r>
              <a:rPr lang="fr-FR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fr-FR" dirty="0" err="1" smtClean="0">
                <a:solidFill>
                  <a:srgbClr val="000000"/>
                </a:solidFill>
                <a:latin typeface="Calibri"/>
                <a:cs typeface="Calibri"/>
              </a:rPr>
              <a:t>ve</a:t>
            </a:r>
            <a:r>
              <a:rPr lang="fr-FR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fr-FR" dirty="0" err="1" smtClean="0">
                <a:solidFill>
                  <a:srgbClr val="000000"/>
                </a:solidFill>
                <a:latin typeface="Calibri"/>
                <a:cs typeface="Calibri"/>
              </a:rPr>
              <a:t>molekülleri</a:t>
            </a:r>
            <a:r>
              <a:rPr lang="fr-FR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fr-FR" dirty="0" err="1" smtClean="0">
                <a:solidFill>
                  <a:srgbClr val="000000"/>
                </a:solidFill>
                <a:latin typeface="Calibri"/>
                <a:cs typeface="Calibri"/>
              </a:rPr>
              <a:t>geçirirler</a:t>
            </a:r>
            <a:r>
              <a:rPr lang="fr-FR" dirty="0" smtClean="0">
                <a:solidFill>
                  <a:srgbClr val="000000"/>
                </a:solidFill>
                <a:latin typeface="Calibri"/>
                <a:cs typeface="Calibri"/>
              </a:rPr>
              <a:t>. </a:t>
            </a:r>
            <a:r>
              <a:rPr lang="de-DE" dirty="0" err="1" smtClean="0">
                <a:solidFill>
                  <a:srgbClr val="000000"/>
                </a:solidFill>
                <a:latin typeface="Calibri"/>
                <a:cs typeface="Calibri"/>
              </a:rPr>
              <a:t>Hegza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de-DE" dirty="0" err="1" smtClean="0">
                <a:solidFill>
                  <a:srgbClr val="000000"/>
                </a:solidFill>
                <a:latin typeface="Calibri"/>
                <a:cs typeface="Calibri"/>
              </a:rPr>
              <a:t>metilen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de-DE" dirty="0" err="1" smtClean="0">
                <a:solidFill>
                  <a:srgbClr val="000000"/>
                </a:solidFill>
                <a:latin typeface="Calibri"/>
                <a:cs typeface="Calibri"/>
              </a:rPr>
              <a:t>diamin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de-DE" dirty="0" err="1" smtClean="0">
                <a:solidFill>
                  <a:srgbClr val="000000"/>
                </a:solidFill>
                <a:latin typeface="Calibri"/>
                <a:cs typeface="Calibri"/>
              </a:rPr>
              <a:t>mikrokapsüllemede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de-DE" dirty="0" err="1" smtClean="0">
                <a:solidFill>
                  <a:srgbClr val="000000"/>
                </a:solidFill>
                <a:latin typeface="Calibri"/>
                <a:cs typeface="Calibri"/>
              </a:rPr>
              <a:t>kullanılar</a:t>
            </a:r>
            <a:r>
              <a:rPr lang="de-DE" dirty="0" smtClean="0">
                <a:solidFill>
                  <a:srgbClr val="000000"/>
                </a:solidFill>
                <a:latin typeface="Calibri"/>
                <a:cs typeface="Calibri"/>
              </a:rPr>
              <a:t>.</a:t>
            </a:r>
            <a:endParaRPr lang="tr-TR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66419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dirty="0" smtClean="0"/>
              <a:t>İmmobilize </a:t>
            </a:r>
            <a:r>
              <a:rPr lang="en-US" sz="2800" dirty="0" err="1" smtClean="0"/>
              <a:t>enzim</a:t>
            </a:r>
            <a:r>
              <a:rPr lang="en-US" sz="2800" dirty="0" smtClean="0"/>
              <a:t> </a:t>
            </a:r>
            <a:r>
              <a:rPr lang="en-US" sz="2800" dirty="0" err="1" smtClean="0"/>
              <a:t>kullanmanın</a:t>
            </a:r>
            <a:r>
              <a:rPr lang="en-US" sz="2800" dirty="0" smtClean="0"/>
              <a:t> </a:t>
            </a:r>
            <a:r>
              <a:rPr lang="en-US" sz="2800" dirty="0" err="1" smtClean="0"/>
              <a:t>avantajları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80000"/>
              </a:lnSpc>
            </a:pPr>
            <a:r>
              <a:rPr lang="tr-TR" dirty="0" smtClean="0">
                <a:solidFill>
                  <a:srgbClr val="000000"/>
                </a:solidFill>
              </a:rPr>
              <a:t>Enzimler </a:t>
            </a:r>
            <a:r>
              <a:rPr lang="tr-TR" dirty="0">
                <a:solidFill>
                  <a:srgbClr val="000000"/>
                </a:solidFill>
              </a:rPr>
              <a:t>tekrar tekrar kullanılırlar. Özellikle üretimi zor ve pahalı enzimler için bu önemlidir.</a:t>
            </a:r>
          </a:p>
          <a:p>
            <a:pPr>
              <a:lnSpc>
                <a:spcPct val="80000"/>
              </a:lnSpc>
            </a:pPr>
            <a:endParaRPr lang="tr-TR" b="1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</a:pPr>
            <a:r>
              <a:rPr lang="tr-TR" dirty="0" smtClean="0">
                <a:solidFill>
                  <a:srgbClr val="000000"/>
                </a:solidFill>
              </a:rPr>
              <a:t>Ürün </a:t>
            </a:r>
            <a:r>
              <a:rPr lang="tr-TR" dirty="0">
                <a:solidFill>
                  <a:srgbClr val="000000"/>
                </a:solidFill>
              </a:rPr>
              <a:t>enzimle </a:t>
            </a:r>
            <a:r>
              <a:rPr lang="tr-TR" dirty="0" err="1">
                <a:solidFill>
                  <a:srgbClr val="000000"/>
                </a:solidFill>
              </a:rPr>
              <a:t>kontamine</a:t>
            </a:r>
            <a:r>
              <a:rPr lang="tr-TR" dirty="0">
                <a:solidFill>
                  <a:srgbClr val="000000"/>
                </a:solidFill>
              </a:rPr>
              <a:t> olmaz, çünkü enzim </a:t>
            </a:r>
            <a:r>
              <a:rPr lang="tr-TR" dirty="0" err="1">
                <a:solidFill>
                  <a:srgbClr val="000000"/>
                </a:solidFill>
              </a:rPr>
              <a:t>matrikste</a:t>
            </a:r>
            <a:r>
              <a:rPr lang="tr-TR" dirty="0">
                <a:solidFill>
                  <a:srgbClr val="000000"/>
                </a:solidFill>
              </a:rPr>
              <a:t> tutulur.</a:t>
            </a:r>
          </a:p>
          <a:p>
            <a:pPr>
              <a:lnSpc>
                <a:spcPct val="80000"/>
              </a:lnSpc>
            </a:pPr>
            <a:endParaRPr lang="tr-TR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</a:pPr>
            <a:r>
              <a:rPr lang="tr-TR" dirty="0" err="1" smtClean="0">
                <a:solidFill>
                  <a:srgbClr val="000000"/>
                </a:solidFill>
              </a:rPr>
              <a:t>Matriks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>
                <a:solidFill>
                  <a:srgbClr val="000000"/>
                </a:solidFill>
              </a:rPr>
              <a:t>enzimi  fiziksel bir  bariyer olarak koruduğundan, enzim ekstrem </a:t>
            </a:r>
            <a:r>
              <a:rPr lang="tr-TR" dirty="0" err="1">
                <a:solidFill>
                  <a:srgbClr val="000000"/>
                </a:solidFill>
              </a:rPr>
              <a:t>pH</a:t>
            </a:r>
            <a:r>
              <a:rPr lang="tr-TR" dirty="0">
                <a:solidFill>
                  <a:srgbClr val="000000"/>
                </a:solidFill>
              </a:rPr>
              <a:t> ve </a:t>
            </a:r>
            <a:r>
              <a:rPr lang="tr-TR" dirty="0" err="1">
                <a:solidFill>
                  <a:srgbClr val="000000"/>
                </a:solidFill>
              </a:rPr>
              <a:t>temparatür</a:t>
            </a:r>
            <a:r>
              <a:rPr lang="tr-TR" dirty="0">
                <a:solidFill>
                  <a:srgbClr val="000000"/>
                </a:solidFill>
              </a:rPr>
              <a:t> gibi etkilere dayanıklı hale gelir.</a:t>
            </a:r>
          </a:p>
          <a:p>
            <a:pPr>
              <a:lnSpc>
                <a:spcPct val="80000"/>
              </a:lnSpc>
            </a:pPr>
            <a:endParaRPr lang="tr-TR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</a:pPr>
            <a:r>
              <a:rPr lang="tr-TR" dirty="0" smtClean="0">
                <a:solidFill>
                  <a:srgbClr val="000000"/>
                </a:solidFill>
              </a:rPr>
              <a:t>Sürekli </a:t>
            </a:r>
            <a:r>
              <a:rPr lang="tr-TR" dirty="0" err="1">
                <a:solidFill>
                  <a:srgbClr val="000000"/>
                </a:solidFill>
              </a:rPr>
              <a:t>fermentasyonlar</a:t>
            </a:r>
            <a:r>
              <a:rPr lang="tr-TR" dirty="0">
                <a:solidFill>
                  <a:srgbClr val="000000"/>
                </a:solidFill>
              </a:rPr>
              <a:t> için enzimi daha kullanışlı hale getirir.</a:t>
            </a:r>
          </a:p>
          <a:p>
            <a:pPr>
              <a:lnSpc>
                <a:spcPct val="80000"/>
              </a:lnSpc>
            </a:pPr>
            <a:endParaRPr lang="tr-TR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</a:pPr>
            <a:r>
              <a:rPr lang="tr-TR" dirty="0" err="1" smtClean="0">
                <a:solidFill>
                  <a:srgbClr val="000000"/>
                </a:solidFill>
              </a:rPr>
              <a:t>İmmobilize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>
                <a:solidFill>
                  <a:srgbClr val="000000"/>
                </a:solidFill>
              </a:rPr>
              <a:t>enzimler çok daha doğru bir şekilde kontrol edilirler.</a:t>
            </a:r>
          </a:p>
          <a:p>
            <a:pPr>
              <a:lnSpc>
                <a:spcPct val="80000"/>
              </a:lnSpc>
            </a:pPr>
            <a:endParaRPr lang="tr-TR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</a:pPr>
            <a:r>
              <a:rPr lang="tr-TR">
                <a:solidFill>
                  <a:srgbClr val="000000"/>
                </a:solidFill>
              </a:rPr>
              <a:t>	</a:t>
            </a:r>
            <a:r>
              <a:rPr lang="tr-TR" smtClean="0">
                <a:solidFill>
                  <a:srgbClr val="000000"/>
                </a:solidFill>
              </a:rPr>
              <a:t>İmmobilize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>
                <a:solidFill>
                  <a:srgbClr val="000000"/>
                </a:solidFill>
              </a:rPr>
              <a:t>hücrelerle bir çok enzim de </a:t>
            </a:r>
            <a:r>
              <a:rPr lang="tr-TR" dirty="0" err="1">
                <a:solidFill>
                  <a:srgbClr val="000000"/>
                </a:solidFill>
              </a:rPr>
              <a:t>immobilize</a:t>
            </a:r>
            <a:r>
              <a:rPr lang="tr-TR" dirty="0">
                <a:solidFill>
                  <a:srgbClr val="000000"/>
                </a:solidFill>
              </a:rPr>
              <a:t> olacağından aynı anda birden fazla reaksiyon gerçekleşebilir.</a:t>
            </a:r>
          </a:p>
          <a:p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2779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584</TotalTime>
  <Words>424</Words>
  <Application>Microsoft Macintosh PowerPoint</Application>
  <PresentationFormat>On-screen Show (4:3)</PresentationFormat>
  <Paragraphs>47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ENZİM İMMOBİLİZASYONU</vt:lpstr>
      <vt:lpstr>Enzim Teknolojsi</vt:lpstr>
      <vt:lpstr>Enzim Teknolojsi</vt:lpstr>
      <vt:lpstr>Enzim İmmobilizasyonu</vt:lpstr>
      <vt:lpstr>Enzim İmmobilizasyonu</vt:lpstr>
      <vt:lpstr>Enzim İmmobilizasyonu</vt:lpstr>
      <vt:lpstr>İmmobilize enzim kullanmanın avantajları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15</cp:revision>
  <dcterms:created xsi:type="dcterms:W3CDTF">2018-05-08T12:08:33Z</dcterms:created>
  <dcterms:modified xsi:type="dcterms:W3CDTF">2018-07-04T14:21:03Z</dcterms:modified>
</cp:coreProperties>
</file>