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71" r:id="rId12"/>
    <p:sldId id="273" r:id="rId13"/>
    <p:sldId id="278" r:id="rId14"/>
    <p:sldId id="277" r:id="rId15"/>
    <p:sldId id="28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2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6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5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4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2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4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6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2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7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SHB229 SİYASET BİLİMİ VE KAMU YÖNETİMİ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Arş. </a:t>
            </a:r>
            <a:r>
              <a:rPr lang="en-US" dirty="0" err="1" smtClean="0"/>
              <a:t>Gör</a:t>
            </a:r>
            <a:r>
              <a:rPr lang="en-US" dirty="0" smtClean="0"/>
              <a:t>. Dr. Burcu </a:t>
            </a:r>
            <a:r>
              <a:rPr lang="en-US" dirty="0" err="1" smtClean="0"/>
              <a:t>Özdemir</a:t>
            </a:r>
            <a:r>
              <a:rPr lang="en-US" dirty="0" smtClean="0"/>
              <a:t> </a:t>
            </a:r>
            <a:r>
              <a:rPr lang="en-US" dirty="0" err="1" smtClean="0"/>
              <a:t>Ocaklı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18. </a:t>
            </a:r>
            <a:r>
              <a:rPr lang="en-US" dirty="0" err="1" smtClean="0"/>
              <a:t>ve</a:t>
            </a:r>
            <a:r>
              <a:rPr lang="en-US" dirty="0" smtClean="0"/>
              <a:t> 19.yy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1789 </a:t>
            </a:r>
            <a:r>
              <a:rPr lang="en-US" dirty="0" err="1" smtClean="0"/>
              <a:t>Fransız</a:t>
            </a:r>
            <a:r>
              <a:rPr lang="en-US" dirty="0" smtClean="0"/>
              <a:t> </a:t>
            </a:r>
            <a:r>
              <a:rPr lang="en-US" dirty="0" err="1" smtClean="0"/>
              <a:t>Devrimi</a:t>
            </a:r>
            <a:endParaRPr lang="en-US" dirty="0" smtClean="0"/>
          </a:p>
          <a:p>
            <a:pPr lvl="1"/>
            <a:r>
              <a:rPr lang="en-US" dirty="0" err="1" smtClean="0"/>
              <a:t>Özgürlük</a:t>
            </a:r>
            <a:r>
              <a:rPr lang="en-US" dirty="0" smtClean="0"/>
              <a:t>, </a:t>
            </a:r>
            <a:r>
              <a:rPr lang="en-US" dirty="0" err="1" smtClean="0"/>
              <a:t>eşitlik</a:t>
            </a:r>
            <a:r>
              <a:rPr lang="en-US" dirty="0" smtClean="0"/>
              <a:t>, </a:t>
            </a:r>
            <a:r>
              <a:rPr lang="en-US" dirty="0" err="1" smtClean="0"/>
              <a:t>kardeşlik</a:t>
            </a:r>
            <a:endParaRPr lang="en-US" dirty="0" smtClean="0"/>
          </a:p>
          <a:p>
            <a:pPr lvl="1"/>
            <a:r>
              <a:rPr lang="en-US" dirty="0" err="1" smtClean="0"/>
              <a:t>İnsan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Yurttaş</a:t>
            </a:r>
            <a:r>
              <a:rPr lang="en-US" dirty="0" smtClean="0"/>
              <a:t> </a:t>
            </a:r>
            <a:r>
              <a:rPr lang="en-US" dirty="0" err="1" smtClean="0"/>
              <a:t>Hakları</a:t>
            </a:r>
            <a:r>
              <a:rPr lang="en-US" dirty="0" smtClean="0"/>
              <a:t> </a:t>
            </a:r>
            <a:r>
              <a:rPr lang="en-US" dirty="0" err="1" smtClean="0"/>
              <a:t>Bildirgesi</a:t>
            </a:r>
            <a:endParaRPr lang="en-US" dirty="0" smtClean="0"/>
          </a:p>
          <a:p>
            <a:r>
              <a:rPr lang="en-US" dirty="0" err="1" smtClean="0"/>
              <a:t>Amerika’da</a:t>
            </a:r>
            <a:endParaRPr lang="en-US" dirty="0" smtClean="0"/>
          </a:p>
          <a:p>
            <a:pPr lvl="1"/>
            <a:r>
              <a:rPr lang="en-US" dirty="0" smtClean="0"/>
              <a:t>1776 </a:t>
            </a:r>
            <a:r>
              <a:rPr lang="en-US" dirty="0" err="1" smtClean="0"/>
              <a:t>Bağımsızlık</a:t>
            </a:r>
            <a:r>
              <a:rPr lang="en-US" dirty="0" smtClean="0"/>
              <a:t> </a:t>
            </a:r>
            <a:r>
              <a:rPr lang="en-US" dirty="0" err="1" smtClean="0"/>
              <a:t>Bildirgesi</a:t>
            </a:r>
            <a:endParaRPr lang="en-US" dirty="0" smtClean="0"/>
          </a:p>
          <a:p>
            <a:pPr lvl="1"/>
            <a:r>
              <a:rPr lang="en-US" dirty="0" smtClean="0"/>
              <a:t>1787 </a:t>
            </a:r>
            <a:r>
              <a:rPr lang="en-US" dirty="0" err="1" smtClean="0"/>
              <a:t>Amerikan</a:t>
            </a:r>
            <a:r>
              <a:rPr lang="en-US" dirty="0" smtClean="0"/>
              <a:t> </a:t>
            </a:r>
            <a:r>
              <a:rPr lang="en-US" dirty="0" err="1" smtClean="0"/>
              <a:t>Anayasası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92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Doğrudan </a:t>
            </a:r>
            <a:r>
              <a:rPr lang="en-US" dirty="0" err="1" smtClean="0"/>
              <a:t>Demokrasi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Halkın</a:t>
            </a:r>
            <a:r>
              <a:rPr lang="en-US" dirty="0" smtClean="0"/>
              <a:t> </a:t>
            </a:r>
            <a:r>
              <a:rPr lang="en-US" dirty="0" err="1" smtClean="0"/>
              <a:t>aracılara</a:t>
            </a:r>
            <a:r>
              <a:rPr lang="en-US" dirty="0" smtClean="0"/>
              <a:t> </a:t>
            </a:r>
            <a:r>
              <a:rPr lang="en-US" dirty="0" err="1" smtClean="0"/>
              <a:t>gerek</a:t>
            </a:r>
            <a:r>
              <a:rPr lang="en-US" dirty="0" smtClean="0"/>
              <a:t> </a:t>
            </a:r>
            <a:r>
              <a:rPr lang="en-US" dirty="0" err="1" smtClean="0"/>
              <a:t>kalmaksızın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kendini</a:t>
            </a:r>
            <a:r>
              <a:rPr lang="en-US" dirty="0" smtClean="0"/>
              <a:t> </a:t>
            </a:r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yönettiği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şekli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Antik</a:t>
            </a:r>
            <a:r>
              <a:rPr lang="en-US" dirty="0" smtClean="0"/>
              <a:t> </a:t>
            </a:r>
            <a:r>
              <a:rPr lang="en-US" dirty="0" err="1" smtClean="0"/>
              <a:t>Yunan</a:t>
            </a:r>
            <a:r>
              <a:rPr lang="en-US" dirty="0" smtClean="0"/>
              <a:t> </a:t>
            </a:r>
            <a:r>
              <a:rPr lang="en-US" dirty="0" err="1" smtClean="0"/>
              <a:t>şehir</a:t>
            </a:r>
            <a:r>
              <a:rPr lang="en-US" dirty="0" smtClean="0"/>
              <a:t> </a:t>
            </a:r>
            <a:r>
              <a:rPr lang="en-US" dirty="0" err="1" smtClean="0"/>
              <a:t>devletleri</a:t>
            </a:r>
            <a:r>
              <a:rPr lang="en-US" dirty="0" smtClean="0"/>
              <a:t> (MÖ. 5. </a:t>
            </a:r>
            <a:r>
              <a:rPr lang="en-US" dirty="0" err="1" smtClean="0"/>
              <a:t>yy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Köleler</a:t>
            </a:r>
            <a:r>
              <a:rPr lang="en-US" dirty="0" smtClean="0"/>
              <a:t>, </a:t>
            </a:r>
            <a:r>
              <a:rPr lang="en-US" dirty="0" err="1" smtClean="0"/>
              <a:t>yabancılar</a:t>
            </a:r>
            <a:r>
              <a:rPr lang="en-US" dirty="0" smtClean="0"/>
              <a:t>, </a:t>
            </a:r>
            <a:r>
              <a:rPr lang="en-US" dirty="0" err="1" smtClean="0"/>
              <a:t>kadınlar</a:t>
            </a:r>
            <a:r>
              <a:rPr lang="en-US" dirty="0" smtClean="0"/>
              <a:t>, 20 </a:t>
            </a:r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altı</a:t>
            </a:r>
            <a:r>
              <a:rPr lang="en-US" dirty="0" smtClean="0"/>
              <a:t> </a:t>
            </a:r>
            <a:r>
              <a:rPr lang="en-US" dirty="0" err="1" smtClean="0"/>
              <a:t>erkekler</a:t>
            </a:r>
            <a:r>
              <a:rPr lang="en-US" dirty="0" smtClean="0"/>
              <a:t> </a:t>
            </a:r>
            <a:r>
              <a:rPr lang="en-US" dirty="0" err="1" smtClean="0"/>
              <a:t>hariç</a:t>
            </a: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Halk </a:t>
            </a:r>
            <a:r>
              <a:rPr lang="en-US" dirty="0" err="1"/>
              <a:t>katılımı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Çoğunluk</a:t>
            </a:r>
            <a:r>
              <a:rPr lang="en-US" dirty="0"/>
              <a:t> </a:t>
            </a:r>
            <a:r>
              <a:rPr lang="en-US" dirty="0" err="1"/>
              <a:t>yönetimi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Siyasal</a:t>
            </a:r>
            <a:r>
              <a:rPr lang="en-US" dirty="0"/>
              <a:t> </a:t>
            </a:r>
            <a:r>
              <a:rPr lang="en-US" dirty="0" err="1" smtClean="0"/>
              <a:t>eşitlik</a:t>
            </a:r>
            <a:endParaRPr lang="en-US" dirty="0" smtClean="0"/>
          </a:p>
          <a:p>
            <a:r>
              <a:rPr lang="en-US" dirty="0" err="1" smtClean="0"/>
              <a:t>Gerçekleşebilmesi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endParaRPr lang="en-US" dirty="0" smtClean="0"/>
          </a:p>
          <a:p>
            <a:pPr lvl="1"/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nüfus</a:t>
            </a:r>
            <a:endParaRPr lang="en-US" dirty="0" smtClean="0"/>
          </a:p>
          <a:p>
            <a:pPr lvl="1"/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homojen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toplum</a:t>
            </a:r>
            <a:endParaRPr lang="en-US" dirty="0" smtClean="0"/>
          </a:p>
          <a:p>
            <a:pPr lvl="1"/>
            <a:r>
              <a:rPr lang="en-US" dirty="0" err="1" smtClean="0"/>
              <a:t>Kaynakların</a:t>
            </a:r>
            <a:r>
              <a:rPr lang="en-US" dirty="0" smtClean="0"/>
              <a:t> </a:t>
            </a:r>
            <a:r>
              <a:rPr lang="en-US" dirty="0" err="1" smtClean="0"/>
              <a:t>eşit</a:t>
            </a:r>
            <a:r>
              <a:rPr lang="en-US" dirty="0" smtClean="0"/>
              <a:t>/</a:t>
            </a:r>
            <a:r>
              <a:rPr lang="en-US" dirty="0" err="1" smtClean="0"/>
              <a:t>eşite</a:t>
            </a:r>
            <a:r>
              <a:rPr lang="en-US" dirty="0" smtClean="0"/>
              <a:t> </a:t>
            </a:r>
            <a:r>
              <a:rPr lang="en-US" dirty="0" err="1" smtClean="0"/>
              <a:t>yakın</a:t>
            </a:r>
            <a:r>
              <a:rPr lang="en-US" dirty="0" smtClean="0"/>
              <a:t> </a:t>
            </a:r>
            <a:r>
              <a:rPr lang="en-US" dirty="0" err="1" smtClean="0"/>
              <a:t>dağılımı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9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Temsili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Nüfusu</a:t>
            </a:r>
            <a:r>
              <a:rPr lang="en-US" dirty="0" smtClean="0"/>
              <a:t> </a:t>
            </a:r>
            <a:r>
              <a:rPr lang="en-US" dirty="0" err="1" smtClean="0"/>
              <a:t>artışı</a:t>
            </a:r>
            <a:endParaRPr lang="en-US" dirty="0" smtClean="0"/>
          </a:p>
          <a:p>
            <a:r>
              <a:rPr lang="en-US" dirty="0" err="1" smtClean="0"/>
              <a:t>Heterojen</a:t>
            </a:r>
            <a:r>
              <a:rPr lang="en-US" dirty="0" smtClean="0"/>
              <a:t> </a:t>
            </a:r>
            <a:r>
              <a:rPr lang="en-US" dirty="0" err="1" smtClean="0"/>
              <a:t>nüfus</a:t>
            </a:r>
            <a:endParaRPr lang="en-US" dirty="0" smtClean="0"/>
          </a:p>
          <a:p>
            <a:r>
              <a:rPr lang="en-US" dirty="0" err="1" smtClean="0"/>
              <a:t>Halkın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adına</a:t>
            </a:r>
            <a:r>
              <a:rPr lang="en-US" dirty="0" smtClean="0"/>
              <a:t> </a:t>
            </a:r>
            <a:r>
              <a:rPr lang="en-US" dirty="0" err="1" smtClean="0"/>
              <a:t>yönetimi</a:t>
            </a:r>
            <a:r>
              <a:rPr lang="en-US" dirty="0" smtClean="0"/>
              <a:t> </a:t>
            </a:r>
            <a:r>
              <a:rPr lang="en-US" dirty="0" err="1" smtClean="0"/>
              <a:t>gerçekleştirmek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</a:t>
            </a:r>
            <a:r>
              <a:rPr lang="en-US" dirty="0" err="1" smtClean="0"/>
              <a:t>temsilcilerine</a:t>
            </a:r>
            <a:r>
              <a:rPr lang="en-US" dirty="0" smtClean="0"/>
              <a:t> </a:t>
            </a:r>
            <a:r>
              <a:rPr lang="en-US" dirty="0" err="1" smtClean="0"/>
              <a:t>vekalet</a:t>
            </a:r>
            <a:r>
              <a:rPr lang="en-US" dirty="0" smtClean="0"/>
              <a:t> </a:t>
            </a:r>
            <a:r>
              <a:rPr lang="en-US" dirty="0" err="1" smtClean="0"/>
              <a:t>verdiği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system</a:t>
            </a:r>
          </a:p>
          <a:p>
            <a:r>
              <a:rPr lang="en-US" dirty="0" smtClean="0"/>
              <a:t>ABD, Kıta </a:t>
            </a:r>
            <a:r>
              <a:rPr lang="en-US" dirty="0" err="1" smtClean="0"/>
              <a:t>Avrupası</a:t>
            </a:r>
            <a:r>
              <a:rPr lang="en-US" dirty="0" smtClean="0"/>
              <a:t> 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Britanya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1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Çoğunlukçu </a:t>
            </a:r>
            <a:r>
              <a:rPr lang="en-US" dirty="0" err="1"/>
              <a:t>Demokrasi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Çoğunluğun</a:t>
            </a:r>
            <a:r>
              <a:rPr lang="en-US" dirty="0" smtClean="0"/>
              <a:t> </a:t>
            </a:r>
            <a:r>
              <a:rPr lang="en-US" dirty="0" err="1" smtClean="0"/>
              <a:t>hakimiyeti</a:t>
            </a:r>
            <a:endParaRPr lang="en-US" dirty="0" smtClean="0"/>
          </a:p>
          <a:p>
            <a:r>
              <a:rPr lang="en-US" dirty="0" smtClean="0"/>
              <a:t>Westminster </a:t>
            </a:r>
            <a:r>
              <a:rPr lang="en-US" dirty="0" err="1" smtClean="0"/>
              <a:t>modeli</a:t>
            </a:r>
            <a:endParaRPr lang="en-US" dirty="0" smtClean="0"/>
          </a:p>
          <a:p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partili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dirty="0" err="1" smtClean="0"/>
              <a:t>İktidar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partinin</a:t>
            </a:r>
            <a:r>
              <a:rPr lang="en-US" dirty="0" smtClean="0"/>
              <a:t> </a:t>
            </a:r>
            <a:r>
              <a:rPr lang="en-US" dirty="0" err="1" smtClean="0"/>
              <a:t>elindedir</a:t>
            </a:r>
            <a:r>
              <a:rPr lang="en-US" dirty="0" smtClean="0"/>
              <a:t>. </a:t>
            </a:r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koalisyon</a:t>
            </a:r>
            <a:r>
              <a:rPr lang="en-US" dirty="0" smtClean="0"/>
              <a:t> </a:t>
            </a:r>
            <a:r>
              <a:rPr lang="en-US" dirty="0" err="1" smtClean="0"/>
              <a:t>görülmez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Parlamenter</a:t>
            </a:r>
            <a:r>
              <a:rPr lang="en-US" dirty="0" smtClean="0"/>
              <a:t> </a:t>
            </a:r>
            <a:r>
              <a:rPr lang="en-US" dirty="0" err="1"/>
              <a:t>Demokrasi</a:t>
            </a:r>
            <a:r>
              <a:rPr lang="en-US" dirty="0"/>
              <a:t> (</a:t>
            </a:r>
            <a:r>
              <a:rPr lang="en-US" dirty="0" err="1"/>
              <a:t>İngiltere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Lordlar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Avam</a:t>
            </a:r>
            <a:r>
              <a:rPr lang="en-US" dirty="0" smtClean="0"/>
              <a:t> </a:t>
            </a:r>
            <a:r>
              <a:rPr lang="en-US" dirty="0" err="1" smtClean="0"/>
              <a:t>kamarası</a:t>
            </a:r>
            <a:endParaRPr lang="en-US" dirty="0" smtClean="0"/>
          </a:p>
          <a:p>
            <a:pPr lvl="1"/>
            <a:r>
              <a:rPr lang="en-US" dirty="0" err="1" smtClean="0"/>
              <a:t>Muhafazakar</a:t>
            </a:r>
            <a:r>
              <a:rPr lang="en-US" dirty="0" smtClean="0"/>
              <a:t> </a:t>
            </a:r>
            <a:r>
              <a:rPr lang="en-US" dirty="0" err="1" smtClean="0"/>
              <a:t>parti</a:t>
            </a:r>
            <a:r>
              <a:rPr lang="en-US" dirty="0" smtClean="0"/>
              <a:t>/</a:t>
            </a:r>
            <a:r>
              <a:rPr lang="en-US" dirty="0" err="1" smtClean="0"/>
              <a:t>İşçi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artisi</a:t>
            </a:r>
            <a:endParaRPr lang="en-US" dirty="0"/>
          </a:p>
          <a:p>
            <a:r>
              <a:rPr lang="en-US" dirty="0" err="1"/>
              <a:t>Başkanlık</a:t>
            </a:r>
            <a:r>
              <a:rPr lang="en-US" dirty="0"/>
              <a:t> </a:t>
            </a:r>
            <a:r>
              <a:rPr lang="en-US" dirty="0" err="1"/>
              <a:t>Demokrasisi</a:t>
            </a:r>
            <a:r>
              <a:rPr lang="en-US" dirty="0"/>
              <a:t> (ABD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Temsilciler</a:t>
            </a:r>
            <a:r>
              <a:rPr lang="en-US" dirty="0" smtClean="0"/>
              <a:t> </a:t>
            </a:r>
            <a:r>
              <a:rPr lang="en-US" dirty="0" err="1" smtClean="0"/>
              <a:t>Meclisi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Senato</a:t>
            </a:r>
            <a:endParaRPr lang="en-US" dirty="0" smtClean="0"/>
          </a:p>
          <a:p>
            <a:pPr lvl="1"/>
            <a:r>
              <a:rPr lang="en-US" dirty="0" err="1" smtClean="0"/>
              <a:t>Cumhuriyetçiler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Demokratlar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63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Çoğulcu </a:t>
            </a:r>
            <a:r>
              <a:rPr lang="en-US" dirty="0" err="1"/>
              <a:t>Demokrasi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Uzlaşmacı</a:t>
            </a:r>
            <a:r>
              <a:rPr lang="en-US" dirty="0" smtClean="0"/>
              <a:t> </a:t>
            </a:r>
            <a:r>
              <a:rPr lang="en-US" dirty="0"/>
              <a:t>(consensus), </a:t>
            </a:r>
            <a:r>
              <a:rPr lang="en-US" dirty="0" err="1"/>
              <a:t>katılımcı</a:t>
            </a:r>
            <a:r>
              <a:rPr lang="en-US" dirty="0"/>
              <a:t>, </a:t>
            </a:r>
            <a:r>
              <a:rPr lang="en-US" dirty="0" err="1"/>
              <a:t>oydaşmacı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da </a:t>
            </a:r>
            <a:r>
              <a:rPr lang="en-US" dirty="0" err="1"/>
              <a:t>bilinir</a:t>
            </a:r>
            <a:r>
              <a:rPr lang="en-US" dirty="0"/>
              <a:t>. </a:t>
            </a:r>
          </a:p>
          <a:p>
            <a:r>
              <a:rPr lang="en-US" dirty="0" err="1"/>
              <a:t>Çoğunluğun</a:t>
            </a:r>
            <a:r>
              <a:rPr lang="en-US" dirty="0"/>
              <a:t> </a:t>
            </a:r>
            <a:r>
              <a:rPr lang="en-US" dirty="0" err="1"/>
              <a:t>yönetmesi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azınlığın</a:t>
            </a:r>
            <a:r>
              <a:rPr lang="en-US" dirty="0"/>
              <a:t> </a:t>
            </a:r>
            <a:r>
              <a:rPr lang="en-US" dirty="0" err="1"/>
              <a:t>muhalefet</a:t>
            </a:r>
            <a:r>
              <a:rPr lang="en-US" dirty="0"/>
              <a:t> </a:t>
            </a:r>
            <a:r>
              <a:rPr lang="en-US" dirty="0" err="1"/>
              <a:t>olması</a:t>
            </a:r>
            <a:endParaRPr lang="en-US" dirty="0"/>
          </a:p>
          <a:p>
            <a:r>
              <a:rPr lang="en-US" dirty="0" err="1"/>
              <a:t>Kapsayıcı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model (</a:t>
            </a:r>
            <a:r>
              <a:rPr lang="en-US" dirty="0" err="1"/>
              <a:t>dışlayıcı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)</a:t>
            </a:r>
          </a:p>
          <a:p>
            <a:r>
              <a:rPr lang="en-US" dirty="0" err="1"/>
              <a:t>Ör</a:t>
            </a:r>
            <a:r>
              <a:rPr lang="en-US" dirty="0"/>
              <a:t>. </a:t>
            </a:r>
            <a:r>
              <a:rPr lang="en-US" dirty="0" err="1"/>
              <a:t>İsviçre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Belçika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74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KAYNAKÇA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Heywood, A., Politics, </a:t>
            </a:r>
            <a:r>
              <a:rPr lang="en-US" dirty="0"/>
              <a:t>4th, Palgrave, 2013</a:t>
            </a:r>
            <a:endParaRPr lang="it-IT" dirty="0" smtClean="0"/>
          </a:p>
          <a:p>
            <a:r>
              <a:rPr lang="it-IT" dirty="0" smtClean="0"/>
              <a:t>Kapani </a:t>
            </a:r>
            <a:r>
              <a:rPr lang="it-IT" dirty="0"/>
              <a:t>,M.(2010).Siyaset bilimine </a:t>
            </a:r>
            <a:r>
              <a:rPr lang="it-IT" dirty="0" smtClean="0"/>
              <a:t>giriş,Bilgi Yayınevi</a:t>
            </a:r>
            <a:r>
              <a:rPr lang="it-IT" dirty="0" smtClean="0"/>
              <a:t>.</a:t>
            </a:r>
          </a:p>
          <a:p>
            <a:r>
              <a:rPr lang="it-IT" dirty="0" smtClean="0"/>
              <a:t>Dursun D. &amp; Altunoğlu, M. (2019). Siyaset Bilimi. Anadolu Üniversitesi Yayınları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02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 err="1" smtClean="0"/>
              <a:t>Hafta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 smtClean="0"/>
              <a:t>Demokrasi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/>
              <a:t>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Etimolojik</a:t>
            </a:r>
            <a:r>
              <a:rPr lang="en-US" dirty="0" smtClean="0"/>
              <a:t> </a:t>
            </a:r>
            <a:r>
              <a:rPr lang="en-US" dirty="0" err="1" smtClean="0"/>
              <a:t>Köken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Demos (</a:t>
            </a:r>
            <a:r>
              <a:rPr lang="en-US" dirty="0" err="1" smtClean="0"/>
              <a:t>halk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Kratia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iktidar,yönetim</a:t>
            </a:r>
            <a:r>
              <a:rPr lang="en-US" dirty="0" smtClean="0"/>
              <a:t>)</a:t>
            </a:r>
          </a:p>
          <a:p>
            <a:r>
              <a:rPr lang="en-US" dirty="0" smtClean="0"/>
              <a:t>Halk </a:t>
            </a:r>
            <a:r>
              <a:rPr lang="en-US" dirty="0" err="1" smtClean="0"/>
              <a:t>yönetimi</a:t>
            </a:r>
            <a:endParaRPr lang="en-US" dirty="0" smtClean="0"/>
          </a:p>
          <a:p>
            <a:r>
              <a:rPr lang="en-US" dirty="0" err="1" smtClean="0"/>
              <a:t>Halkın</a:t>
            </a:r>
            <a:r>
              <a:rPr lang="en-US" dirty="0" smtClean="0"/>
              <a:t> </a:t>
            </a:r>
            <a:r>
              <a:rPr lang="en-US" dirty="0" err="1" smtClean="0"/>
              <a:t>halk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halk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yönetimi</a:t>
            </a:r>
            <a:r>
              <a:rPr lang="en-US" dirty="0" smtClean="0"/>
              <a:t> (Abraham Lincoln)</a:t>
            </a:r>
          </a:p>
          <a:p>
            <a:r>
              <a:rPr lang="en-US" dirty="0" err="1" smtClean="0"/>
              <a:t>Poliarşi</a:t>
            </a:r>
            <a:r>
              <a:rPr lang="en-US" dirty="0" smtClean="0"/>
              <a:t>- </a:t>
            </a:r>
            <a:r>
              <a:rPr lang="en-US" dirty="0" err="1" smtClean="0"/>
              <a:t>çoğun</a:t>
            </a:r>
            <a:r>
              <a:rPr lang="en-US" dirty="0" smtClean="0"/>
              <a:t> </a:t>
            </a:r>
            <a:r>
              <a:rPr lang="en-US" dirty="0" err="1" smtClean="0"/>
              <a:t>yönetimi</a:t>
            </a:r>
            <a:r>
              <a:rPr lang="en-US" dirty="0" smtClean="0"/>
              <a:t> : “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olduğunca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sayıda</a:t>
            </a:r>
            <a:r>
              <a:rPr lang="en-US" dirty="0" smtClean="0"/>
              <a:t> </a:t>
            </a:r>
            <a:r>
              <a:rPr lang="en-US" dirty="0" err="1" smtClean="0"/>
              <a:t>vatandaşın</a:t>
            </a:r>
            <a:r>
              <a:rPr lang="en-US" dirty="0" smtClean="0"/>
              <a:t> </a:t>
            </a:r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zaman </a:t>
            </a:r>
            <a:r>
              <a:rPr lang="en-US" dirty="0" err="1" smtClean="0"/>
              <a:t>boyunca</a:t>
            </a:r>
            <a:r>
              <a:rPr lang="en-US" dirty="0" smtClean="0"/>
              <a:t> </a:t>
            </a:r>
            <a:r>
              <a:rPr lang="en-US" dirty="0" err="1" smtClean="0"/>
              <a:t>arzularına</a:t>
            </a:r>
            <a:r>
              <a:rPr lang="en-US" dirty="0" smtClean="0"/>
              <a:t> </a:t>
            </a:r>
            <a:r>
              <a:rPr lang="en-US" dirty="0" err="1" smtClean="0"/>
              <a:t>cevap</a:t>
            </a:r>
            <a:r>
              <a:rPr lang="en-US" dirty="0" smtClean="0"/>
              <a:t> </a:t>
            </a:r>
            <a:r>
              <a:rPr lang="en-US" dirty="0" err="1" smtClean="0"/>
              <a:t>verebilen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” </a:t>
            </a:r>
            <a:r>
              <a:rPr lang="en-US" dirty="0"/>
              <a:t>(Robert Dahl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83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Demokrasinin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Unsurları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Özgürlük</a:t>
            </a:r>
            <a:r>
              <a:rPr lang="en-US" dirty="0" smtClean="0"/>
              <a:t> : </a:t>
            </a:r>
            <a:r>
              <a:rPr lang="en-US" dirty="0" err="1" smtClean="0"/>
              <a:t>İnsanların</a:t>
            </a:r>
            <a:r>
              <a:rPr lang="en-US" dirty="0" smtClean="0"/>
              <a:t> </a:t>
            </a:r>
            <a:r>
              <a:rPr lang="en-US" dirty="0" err="1" smtClean="0"/>
              <a:t>şiddete</a:t>
            </a:r>
            <a:r>
              <a:rPr lang="en-US" dirty="0" smtClean="0"/>
              <a:t> </a:t>
            </a:r>
            <a:r>
              <a:rPr lang="en-US" dirty="0" err="1" smtClean="0"/>
              <a:t>başvurmadan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başkalarının</a:t>
            </a:r>
            <a:r>
              <a:rPr lang="en-US" dirty="0" smtClean="0"/>
              <a:t> da </a:t>
            </a:r>
            <a:r>
              <a:rPr lang="en-US" dirty="0" err="1" smtClean="0"/>
              <a:t>benzer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özgürlüklerini</a:t>
            </a:r>
            <a:r>
              <a:rPr lang="en-US" dirty="0" smtClean="0"/>
              <a:t> </a:t>
            </a:r>
            <a:r>
              <a:rPr lang="en-US" dirty="0" err="1" smtClean="0"/>
              <a:t>tehdit</a:t>
            </a:r>
            <a:r>
              <a:rPr lang="en-US" dirty="0" smtClean="0"/>
              <a:t> </a:t>
            </a:r>
            <a:r>
              <a:rPr lang="en-US" dirty="0" err="1" smtClean="0"/>
              <a:t>etmeden</a:t>
            </a:r>
            <a:r>
              <a:rPr lang="en-US" dirty="0" smtClean="0"/>
              <a:t> </a:t>
            </a:r>
            <a:r>
              <a:rPr lang="en-US" dirty="0" err="1" smtClean="0"/>
              <a:t>istedikleri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düşünme</a:t>
            </a:r>
            <a:r>
              <a:rPr lang="en-US" dirty="0" smtClean="0"/>
              <a:t>, </a:t>
            </a:r>
            <a:r>
              <a:rPr lang="en-US" dirty="0" err="1" smtClean="0"/>
              <a:t>düşündüklerini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bunlar</a:t>
            </a:r>
            <a:r>
              <a:rPr lang="en-US" dirty="0" smtClean="0"/>
              <a:t> </a:t>
            </a:r>
            <a:r>
              <a:rPr lang="en-US" dirty="0" err="1" smtClean="0"/>
              <a:t>doğrultusunda</a:t>
            </a:r>
            <a:r>
              <a:rPr lang="en-US" dirty="0" smtClean="0"/>
              <a:t> her </a:t>
            </a:r>
            <a:r>
              <a:rPr lang="en-US" dirty="0" err="1" smtClean="0"/>
              <a:t>türlü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,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kurum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faaliyetlere</a:t>
            </a:r>
            <a:r>
              <a:rPr lang="en-US" dirty="0" smtClean="0"/>
              <a:t> </a:t>
            </a:r>
            <a:r>
              <a:rPr lang="en-US" dirty="0" err="1" smtClean="0"/>
              <a:t>katılabilme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Eşitlik:Din</a:t>
            </a:r>
            <a:r>
              <a:rPr lang="en-US" dirty="0" smtClean="0"/>
              <a:t>, </a:t>
            </a:r>
            <a:r>
              <a:rPr lang="en-US" dirty="0" err="1" smtClean="0"/>
              <a:t>dil</a:t>
            </a:r>
            <a:r>
              <a:rPr lang="en-US" dirty="0" smtClean="0"/>
              <a:t>, ırk,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cinsiyet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farklılıklara</a:t>
            </a:r>
            <a:r>
              <a:rPr lang="en-US" dirty="0" smtClean="0"/>
              <a:t> </a:t>
            </a:r>
            <a:r>
              <a:rPr lang="en-US" dirty="0" err="1" smtClean="0"/>
              <a:t>bakılmadan</a:t>
            </a:r>
            <a:r>
              <a:rPr lang="en-US" dirty="0" smtClean="0"/>
              <a:t> </a:t>
            </a:r>
            <a:r>
              <a:rPr lang="en-US" dirty="0" err="1" smtClean="0"/>
              <a:t>kanun</a:t>
            </a:r>
            <a:r>
              <a:rPr lang="en-US" dirty="0" smtClean="0"/>
              <a:t> </a:t>
            </a:r>
            <a:r>
              <a:rPr lang="en-US" dirty="0" err="1" smtClean="0"/>
              <a:t>önünde</a:t>
            </a:r>
            <a:r>
              <a:rPr lang="en-US" dirty="0" smtClean="0"/>
              <a:t> </a:t>
            </a:r>
            <a:r>
              <a:rPr lang="en-US" dirty="0" err="1" smtClean="0"/>
              <a:t>herkesin</a:t>
            </a:r>
            <a:r>
              <a:rPr lang="en-US" dirty="0" smtClean="0"/>
              <a:t> </a:t>
            </a:r>
            <a:r>
              <a:rPr lang="en-US" dirty="0" err="1" smtClean="0"/>
              <a:t>eşit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endParaRPr lang="en-US" dirty="0" smtClean="0"/>
          </a:p>
          <a:p>
            <a:r>
              <a:rPr lang="en-US" dirty="0" err="1" smtClean="0"/>
              <a:t>Meşruiyet</a:t>
            </a:r>
            <a:r>
              <a:rPr lang="en-US" dirty="0" smtClean="0"/>
              <a:t>: </a:t>
            </a:r>
            <a:r>
              <a:rPr lang="en-US" dirty="0" err="1" smtClean="0"/>
              <a:t>Yönetilenlerin</a:t>
            </a:r>
            <a:r>
              <a:rPr lang="en-US" dirty="0" smtClean="0"/>
              <a:t> </a:t>
            </a:r>
            <a:r>
              <a:rPr lang="en-US" dirty="0" err="1" smtClean="0"/>
              <a:t>rızası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45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Güçler</a:t>
            </a:r>
            <a:r>
              <a:rPr lang="en-US" dirty="0" smtClean="0"/>
              <a:t> </a:t>
            </a:r>
            <a:r>
              <a:rPr lang="en-US" dirty="0" err="1" smtClean="0"/>
              <a:t>ayrılığı</a:t>
            </a:r>
            <a:endParaRPr lang="en-US" dirty="0" smtClean="0"/>
          </a:p>
          <a:p>
            <a:r>
              <a:rPr lang="en-US" dirty="0" err="1" smtClean="0"/>
              <a:t>İfade</a:t>
            </a:r>
            <a:r>
              <a:rPr lang="en-US" dirty="0" smtClean="0"/>
              <a:t> </a:t>
            </a:r>
            <a:r>
              <a:rPr lang="en-US" dirty="0" err="1" smtClean="0"/>
              <a:t>özgürlüğü</a:t>
            </a:r>
            <a:endParaRPr lang="en-US" dirty="0" smtClean="0"/>
          </a:p>
          <a:p>
            <a:r>
              <a:rPr lang="en-US" dirty="0" smtClean="0"/>
              <a:t>Oy </a:t>
            </a:r>
            <a:r>
              <a:rPr lang="en-US" dirty="0" err="1" smtClean="0"/>
              <a:t>verme</a:t>
            </a:r>
            <a:r>
              <a:rPr lang="en-US" dirty="0" smtClean="0"/>
              <a:t> </a:t>
            </a:r>
            <a:r>
              <a:rPr lang="en-US" dirty="0" err="1" smtClean="0"/>
              <a:t>hakkı</a:t>
            </a:r>
            <a:endParaRPr lang="en-US" dirty="0" smtClean="0"/>
          </a:p>
          <a:p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liderlerin</a:t>
            </a:r>
            <a:r>
              <a:rPr lang="en-US" dirty="0" smtClean="0"/>
              <a:t> </a:t>
            </a:r>
            <a:r>
              <a:rPr lang="en-US" dirty="0" err="1" smtClean="0"/>
              <a:t>yarışabilme</a:t>
            </a:r>
            <a:r>
              <a:rPr lang="en-US" dirty="0" smtClean="0"/>
              <a:t> </a:t>
            </a:r>
            <a:r>
              <a:rPr lang="en-US" dirty="0" err="1" smtClean="0"/>
              <a:t>hakkı</a:t>
            </a:r>
            <a:endParaRPr lang="en-US" dirty="0" smtClean="0"/>
          </a:p>
          <a:p>
            <a:r>
              <a:rPr lang="en-US" dirty="0" err="1" smtClean="0"/>
              <a:t>Özgür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sesli</a:t>
            </a:r>
            <a:r>
              <a:rPr lang="en-US" dirty="0" smtClean="0"/>
              <a:t> </a:t>
            </a:r>
            <a:r>
              <a:rPr lang="en-US" dirty="0" err="1" smtClean="0"/>
              <a:t>medyanın</a:t>
            </a:r>
            <a:r>
              <a:rPr lang="en-US" dirty="0" smtClean="0"/>
              <a:t> </a:t>
            </a:r>
            <a:r>
              <a:rPr lang="en-US" dirty="0" err="1" smtClean="0"/>
              <a:t>varlığı</a:t>
            </a:r>
            <a:endParaRPr lang="en-US" dirty="0" smtClean="0"/>
          </a:p>
          <a:p>
            <a:r>
              <a:rPr lang="en-US" dirty="0" err="1" smtClean="0"/>
              <a:t>Serbest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seçimler</a:t>
            </a:r>
            <a:endParaRPr lang="en-US" dirty="0" smtClean="0"/>
          </a:p>
          <a:p>
            <a:r>
              <a:rPr lang="en-US" dirty="0"/>
              <a:t>Örgüt </a:t>
            </a:r>
            <a:r>
              <a:rPr lang="en-US" dirty="0" err="1"/>
              <a:t>kurma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katılma</a:t>
            </a:r>
            <a:r>
              <a:rPr lang="en-US" dirty="0"/>
              <a:t> </a:t>
            </a:r>
            <a:r>
              <a:rPr lang="en-US" dirty="0" err="1"/>
              <a:t>özgürlüğü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030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Demokrasinin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Çıkışı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Antik</a:t>
            </a:r>
            <a:r>
              <a:rPr lang="en-US" dirty="0" smtClean="0"/>
              <a:t> </a:t>
            </a:r>
            <a:r>
              <a:rPr lang="en-US" dirty="0" err="1" smtClean="0"/>
              <a:t>Yunan</a:t>
            </a:r>
            <a:r>
              <a:rPr lang="en-US" dirty="0" smtClean="0"/>
              <a:t>- </a:t>
            </a:r>
            <a:r>
              <a:rPr lang="en-US" dirty="0" err="1" smtClean="0"/>
              <a:t>Demokrasinin</a:t>
            </a:r>
            <a:r>
              <a:rPr lang="en-US" dirty="0" smtClean="0"/>
              <a:t> </a:t>
            </a:r>
            <a:r>
              <a:rPr lang="en-US" dirty="0" err="1" smtClean="0"/>
              <a:t>Beşiği</a:t>
            </a:r>
            <a:endParaRPr lang="en-US" dirty="0" smtClean="0"/>
          </a:p>
          <a:p>
            <a:r>
              <a:rPr lang="en-US" dirty="0" err="1" smtClean="0"/>
              <a:t>Antik</a:t>
            </a:r>
            <a:r>
              <a:rPr lang="en-US" dirty="0" smtClean="0"/>
              <a:t> </a:t>
            </a:r>
            <a:r>
              <a:rPr lang="en-US" dirty="0" err="1" smtClean="0"/>
              <a:t>Yunan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, </a:t>
            </a:r>
            <a:r>
              <a:rPr lang="en-US" dirty="0" err="1" smtClean="0"/>
              <a:t>Atina</a:t>
            </a:r>
            <a:r>
              <a:rPr lang="en-US" dirty="0" smtClean="0"/>
              <a:t> </a:t>
            </a:r>
            <a:r>
              <a:rPr lang="en-US" dirty="0" err="1" smtClean="0"/>
              <a:t>demokrasisi</a:t>
            </a:r>
            <a:endParaRPr lang="en-US" dirty="0" smtClean="0"/>
          </a:p>
          <a:p>
            <a:r>
              <a:rPr lang="en-US" dirty="0"/>
              <a:t>Doğrudan </a:t>
            </a:r>
            <a:r>
              <a:rPr lang="en-US" dirty="0" err="1"/>
              <a:t>demokrasinin</a:t>
            </a:r>
            <a:r>
              <a:rPr lang="en-US" dirty="0"/>
              <a:t> ilk </a:t>
            </a:r>
            <a:r>
              <a:rPr lang="en-US" dirty="0" err="1"/>
              <a:t>örneği</a:t>
            </a:r>
            <a:endParaRPr lang="en-US" dirty="0"/>
          </a:p>
          <a:p>
            <a:r>
              <a:rPr lang="en-US" dirty="0" err="1" smtClean="0"/>
              <a:t>Şehir</a:t>
            </a:r>
            <a:r>
              <a:rPr lang="en-US" dirty="0" smtClean="0"/>
              <a:t> </a:t>
            </a:r>
            <a:r>
              <a:rPr lang="en-US" dirty="0" err="1" smtClean="0"/>
              <a:t>devletindeki</a:t>
            </a:r>
            <a:r>
              <a:rPr lang="en-US" dirty="0" smtClean="0"/>
              <a:t> </a:t>
            </a:r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yurttaşlar</a:t>
            </a:r>
            <a:r>
              <a:rPr lang="en-US" dirty="0" smtClean="0"/>
              <a:t> </a:t>
            </a:r>
            <a:r>
              <a:rPr lang="en-US" dirty="0" err="1" smtClean="0"/>
              <a:t>mecliste</a:t>
            </a:r>
            <a:r>
              <a:rPr lang="en-US" dirty="0" smtClean="0"/>
              <a:t> oy </a:t>
            </a:r>
            <a:r>
              <a:rPr lang="en-US" dirty="0" err="1" smtClean="0"/>
              <a:t>verme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fikrini</a:t>
            </a:r>
            <a:r>
              <a:rPr lang="en-US" dirty="0" smtClean="0"/>
              <a:t> </a:t>
            </a:r>
            <a:r>
              <a:rPr lang="en-US" dirty="0" err="1" smtClean="0"/>
              <a:t>söyleme</a:t>
            </a:r>
            <a:r>
              <a:rPr lang="en-US" dirty="0" smtClean="0"/>
              <a:t> </a:t>
            </a:r>
            <a:r>
              <a:rPr lang="en-US" dirty="0" err="1" smtClean="0"/>
              <a:t>hakkına</a:t>
            </a:r>
            <a:r>
              <a:rPr lang="en-US" dirty="0" smtClean="0"/>
              <a:t> </a:t>
            </a:r>
            <a:r>
              <a:rPr lang="en-US" dirty="0" err="1" smtClean="0"/>
              <a:t>sahiptir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köleler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o </a:t>
            </a:r>
            <a:r>
              <a:rPr lang="en-US" dirty="0" err="1" smtClean="0"/>
              <a:t>şehir</a:t>
            </a:r>
            <a:r>
              <a:rPr lang="en-US" dirty="0" smtClean="0"/>
              <a:t> </a:t>
            </a:r>
            <a:r>
              <a:rPr lang="en-US" dirty="0" err="1" smtClean="0"/>
              <a:t>devlette</a:t>
            </a:r>
            <a:r>
              <a:rPr lang="en-US" dirty="0" smtClean="0"/>
              <a:t> </a:t>
            </a:r>
            <a:r>
              <a:rPr lang="en-US" dirty="0" err="1" smtClean="0"/>
              <a:t>doğmayan</a:t>
            </a:r>
            <a:r>
              <a:rPr lang="en-US" dirty="0" smtClean="0"/>
              <a:t> </a:t>
            </a:r>
            <a:r>
              <a:rPr lang="en-US" dirty="0" err="1" smtClean="0"/>
              <a:t>yabancılar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haktan</a:t>
            </a:r>
            <a:r>
              <a:rPr lang="en-US" dirty="0" smtClean="0"/>
              <a:t> </a:t>
            </a:r>
            <a:r>
              <a:rPr lang="en-US" dirty="0" err="1" smtClean="0"/>
              <a:t>mahrum</a:t>
            </a:r>
            <a:endParaRPr lang="en-US" dirty="0" smtClean="0"/>
          </a:p>
          <a:p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erkeklerin</a:t>
            </a:r>
            <a:r>
              <a:rPr lang="en-US" dirty="0" smtClean="0"/>
              <a:t> </a:t>
            </a:r>
            <a:r>
              <a:rPr lang="en-US" dirty="0" err="1" smtClean="0"/>
              <a:t>katılım</a:t>
            </a:r>
            <a:r>
              <a:rPr lang="en-US" dirty="0" smtClean="0"/>
              <a:t> </a:t>
            </a:r>
            <a:r>
              <a:rPr lang="en-US" dirty="0" err="1" smtClean="0"/>
              <a:t>hakkı</a:t>
            </a:r>
            <a:r>
              <a:rPr lang="en-US" dirty="0" smtClean="0"/>
              <a:t> (20 </a:t>
            </a:r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üstü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98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Çağ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İlk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gelişme</a:t>
            </a:r>
            <a:r>
              <a:rPr lang="en-US" dirty="0" smtClean="0"/>
              <a:t> Magna Carta </a:t>
            </a:r>
            <a:r>
              <a:rPr lang="en-US" dirty="0" err="1" smtClean="0"/>
              <a:t>Libertatum</a:t>
            </a:r>
            <a:r>
              <a:rPr lang="en-US" dirty="0" smtClean="0"/>
              <a:t> (1215)</a:t>
            </a:r>
          </a:p>
          <a:p>
            <a:r>
              <a:rPr lang="en-US" dirty="0" err="1" smtClean="0"/>
              <a:t>İngiltere</a:t>
            </a:r>
            <a:r>
              <a:rPr lang="en-US" dirty="0" smtClean="0"/>
              <a:t> </a:t>
            </a:r>
            <a:r>
              <a:rPr lang="en-US" dirty="0" err="1" smtClean="0"/>
              <a:t>Kralı’nın</a:t>
            </a:r>
            <a:r>
              <a:rPr lang="en-US" dirty="0" smtClean="0"/>
              <a:t> </a:t>
            </a:r>
            <a:r>
              <a:rPr lang="en-US" dirty="0" err="1" smtClean="0"/>
              <a:t>yetkilerini</a:t>
            </a:r>
            <a:r>
              <a:rPr lang="en-US" dirty="0" smtClean="0"/>
              <a:t> </a:t>
            </a:r>
            <a:r>
              <a:rPr lang="en-US" dirty="0" err="1" smtClean="0"/>
              <a:t>sınırlandıran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</a:t>
            </a:r>
            <a:endParaRPr lang="en-US" dirty="0" smtClean="0"/>
          </a:p>
          <a:p>
            <a:r>
              <a:rPr lang="en-US" dirty="0" err="1" smtClean="0"/>
              <a:t>Tarihte</a:t>
            </a:r>
            <a:r>
              <a:rPr lang="en-US" dirty="0" smtClean="0"/>
              <a:t> ilk </a:t>
            </a:r>
            <a:r>
              <a:rPr lang="en-US" dirty="0" err="1" smtClean="0"/>
              <a:t>anayasal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endParaRPr lang="en-US" dirty="0" smtClean="0"/>
          </a:p>
          <a:p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Rönesans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Reform </a:t>
            </a:r>
            <a:r>
              <a:rPr lang="en-US" dirty="0" err="1" smtClean="0"/>
              <a:t>hareketlerinin</a:t>
            </a:r>
            <a:r>
              <a:rPr lang="en-US" dirty="0" smtClean="0"/>
              <a:t> </a:t>
            </a:r>
            <a:r>
              <a:rPr lang="en-US" dirty="0" err="1" smtClean="0"/>
              <a:t>demokratikleşmeye</a:t>
            </a:r>
            <a:r>
              <a:rPr lang="en-US" dirty="0" smtClean="0"/>
              <a:t> </a:t>
            </a:r>
            <a:r>
              <a:rPr lang="en-US" dirty="0" err="1" smtClean="0"/>
              <a:t>katkısı</a:t>
            </a:r>
            <a:r>
              <a:rPr lang="en-US" dirty="0" smtClean="0"/>
              <a:t> </a:t>
            </a:r>
            <a:r>
              <a:rPr lang="en-US" dirty="0" err="1" smtClean="0"/>
              <a:t>olmuştur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9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Rönesans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Reform (15. </a:t>
            </a:r>
            <a:r>
              <a:rPr lang="en-US" dirty="0" err="1" smtClean="0"/>
              <a:t>ve</a:t>
            </a:r>
            <a:r>
              <a:rPr lang="en-US" dirty="0" smtClean="0"/>
              <a:t> 16. </a:t>
            </a:r>
            <a:r>
              <a:rPr lang="en-US" dirty="0" err="1" smtClean="0"/>
              <a:t>yy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Skolastik</a:t>
            </a:r>
            <a:r>
              <a:rPr lang="en-US" dirty="0" smtClean="0"/>
              <a:t> </a:t>
            </a:r>
            <a:r>
              <a:rPr lang="en-US" dirty="0" err="1" smtClean="0"/>
              <a:t>düşüncenin</a:t>
            </a:r>
            <a:r>
              <a:rPr lang="en-US" dirty="0" smtClean="0"/>
              <a:t> </a:t>
            </a:r>
            <a:r>
              <a:rPr lang="en-US" dirty="0" err="1" smtClean="0"/>
              <a:t>yıkılarak</a:t>
            </a:r>
            <a:r>
              <a:rPr lang="en-US" dirty="0" smtClean="0"/>
              <a:t> </a:t>
            </a:r>
            <a:r>
              <a:rPr lang="en-US" dirty="0" err="1" smtClean="0"/>
              <a:t>özgür</a:t>
            </a:r>
            <a:r>
              <a:rPr lang="en-US" dirty="0" smtClean="0"/>
              <a:t> </a:t>
            </a:r>
            <a:r>
              <a:rPr lang="en-US" dirty="0" err="1" smtClean="0"/>
              <a:t>düşünceye</a:t>
            </a:r>
            <a:r>
              <a:rPr lang="en-US" dirty="0" smtClean="0"/>
              <a:t> </a:t>
            </a:r>
            <a:r>
              <a:rPr lang="en-US" dirty="0" err="1" smtClean="0"/>
              <a:t>yerini</a:t>
            </a:r>
            <a:r>
              <a:rPr lang="en-US" dirty="0" smtClean="0"/>
              <a:t> </a:t>
            </a:r>
            <a:r>
              <a:rPr lang="en-US" dirty="0" err="1" smtClean="0"/>
              <a:t>bırakması</a:t>
            </a:r>
            <a:endParaRPr lang="en-US" dirty="0" smtClean="0"/>
          </a:p>
          <a:p>
            <a:r>
              <a:rPr lang="en-US" dirty="0" smtClean="0"/>
              <a:t>Din </a:t>
            </a:r>
            <a:r>
              <a:rPr lang="en-US" dirty="0" err="1" smtClean="0"/>
              <a:t>adamlarının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kilisenin</a:t>
            </a:r>
            <a:r>
              <a:rPr lang="en-US" dirty="0" smtClean="0"/>
              <a:t> </a:t>
            </a:r>
            <a:r>
              <a:rPr lang="en-US" dirty="0" err="1" smtClean="0"/>
              <a:t>halk</a:t>
            </a:r>
            <a:r>
              <a:rPr lang="en-US" dirty="0" smtClean="0"/>
              <a:t> </a:t>
            </a:r>
            <a:r>
              <a:rPr lang="en-US" dirty="0" err="1" smtClean="0"/>
              <a:t>üzerindeki</a:t>
            </a:r>
            <a:r>
              <a:rPr lang="en-US" dirty="0" smtClean="0"/>
              <a:t> </a:t>
            </a:r>
            <a:r>
              <a:rPr lang="en-US" dirty="0" err="1" smtClean="0"/>
              <a:t>etkisinin</a:t>
            </a:r>
            <a:r>
              <a:rPr lang="en-US" dirty="0" smtClean="0"/>
              <a:t> </a:t>
            </a:r>
            <a:r>
              <a:rPr lang="en-US" dirty="0" err="1" smtClean="0"/>
              <a:t>azalması</a:t>
            </a:r>
            <a:endParaRPr lang="en-US" dirty="0"/>
          </a:p>
          <a:p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Egemenlik</a:t>
            </a:r>
            <a:r>
              <a:rPr lang="en-US" dirty="0" smtClean="0"/>
              <a:t> </a:t>
            </a:r>
            <a:r>
              <a:rPr lang="en-US" dirty="0" err="1" smtClean="0"/>
              <a:t>kavramlarının</a:t>
            </a:r>
            <a:r>
              <a:rPr lang="en-US" dirty="0" smtClean="0"/>
              <a:t> </a:t>
            </a:r>
            <a:r>
              <a:rPr lang="en-US" dirty="0" err="1" smtClean="0"/>
              <a:t>tartışılmaya</a:t>
            </a:r>
            <a:r>
              <a:rPr lang="en-US" dirty="0" smtClean="0"/>
              <a:t> </a:t>
            </a:r>
            <a:r>
              <a:rPr lang="en-US" dirty="0" err="1" smtClean="0"/>
              <a:t>başlanması</a:t>
            </a:r>
            <a:endParaRPr lang="en-US" dirty="0" smtClean="0"/>
          </a:p>
          <a:p>
            <a:r>
              <a:rPr lang="en-US" dirty="0" smtClean="0"/>
              <a:t>Machiavelli –</a:t>
            </a:r>
            <a:r>
              <a:rPr lang="en-US" dirty="0" err="1" smtClean="0"/>
              <a:t>iktidarın</a:t>
            </a:r>
            <a:r>
              <a:rPr lang="en-US" dirty="0" smtClean="0"/>
              <a:t> </a:t>
            </a:r>
            <a:r>
              <a:rPr lang="en-US" dirty="0" err="1" smtClean="0"/>
              <a:t>meşruluğu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sınırları</a:t>
            </a:r>
            <a:endParaRPr lang="en-US" dirty="0" smtClean="0"/>
          </a:p>
          <a:p>
            <a:r>
              <a:rPr lang="en-US" dirty="0" smtClean="0"/>
              <a:t>Thomas Hobbes –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sözleşme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hakların</a:t>
            </a:r>
            <a:r>
              <a:rPr lang="en-US" dirty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kısmının</a:t>
            </a:r>
            <a:r>
              <a:rPr lang="en-US" dirty="0" smtClean="0"/>
              <a:t> </a:t>
            </a:r>
            <a:r>
              <a:rPr lang="en-US" dirty="0" err="1" smtClean="0"/>
              <a:t>egemene</a:t>
            </a:r>
            <a:r>
              <a:rPr lang="en-US" dirty="0" smtClean="0"/>
              <a:t> (Leviathan) </a:t>
            </a:r>
            <a:r>
              <a:rPr lang="en-US" dirty="0" err="1" smtClean="0"/>
              <a:t>devredilmesi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5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Aydınlanma</a:t>
            </a:r>
            <a:r>
              <a:rPr lang="en-US" dirty="0" smtClean="0"/>
              <a:t> </a:t>
            </a:r>
            <a:r>
              <a:rPr lang="en-US" dirty="0" err="1" smtClean="0"/>
              <a:t>Çağı</a:t>
            </a:r>
            <a:r>
              <a:rPr lang="en-US" dirty="0" smtClean="0"/>
              <a:t> (17. </a:t>
            </a:r>
            <a:r>
              <a:rPr lang="en-US" dirty="0" err="1"/>
              <a:t>v</a:t>
            </a:r>
            <a:r>
              <a:rPr lang="en-US" dirty="0" err="1" smtClean="0"/>
              <a:t>e</a:t>
            </a:r>
            <a:r>
              <a:rPr lang="en-US" dirty="0" smtClean="0"/>
              <a:t> 18. </a:t>
            </a:r>
            <a:r>
              <a:rPr lang="en-US" dirty="0" err="1" smtClean="0"/>
              <a:t>yy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Locke-</a:t>
            </a:r>
          </a:p>
          <a:p>
            <a:pPr lvl="1"/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insanların</a:t>
            </a:r>
            <a:r>
              <a:rPr lang="en-US" dirty="0" smtClean="0"/>
              <a:t> </a:t>
            </a:r>
            <a:r>
              <a:rPr lang="en-US" dirty="0" err="1" smtClean="0"/>
              <a:t>özgürlük</a:t>
            </a:r>
            <a:r>
              <a:rPr lang="en-US" dirty="0" smtClean="0"/>
              <a:t>, </a:t>
            </a:r>
            <a:r>
              <a:rPr lang="en-US" dirty="0" err="1" smtClean="0"/>
              <a:t>eşitlik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güvenliğini</a:t>
            </a:r>
            <a:r>
              <a:rPr lang="en-US" dirty="0" smtClean="0"/>
              <a:t> </a:t>
            </a:r>
            <a:r>
              <a:rPr lang="en-US" dirty="0" err="1" smtClean="0"/>
              <a:t>tehdit</a:t>
            </a:r>
            <a:r>
              <a:rPr lang="en-US" dirty="0" smtClean="0"/>
              <a:t> </a:t>
            </a:r>
            <a:r>
              <a:rPr lang="en-US" dirty="0" err="1" smtClean="0"/>
              <a:t>edebilecek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durumları</a:t>
            </a:r>
            <a:r>
              <a:rPr lang="en-US" dirty="0" smtClean="0"/>
              <a:t> </a:t>
            </a:r>
            <a:r>
              <a:rPr lang="en-US" dirty="0" err="1" smtClean="0"/>
              <a:t>bertaraf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Yasama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yürütmenin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ellerde</a:t>
            </a:r>
            <a:r>
              <a:rPr lang="en-US" dirty="0" smtClean="0"/>
              <a:t> </a:t>
            </a:r>
            <a:r>
              <a:rPr lang="en-US" dirty="0" err="1" smtClean="0"/>
              <a:t>tutulması</a:t>
            </a:r>
            <a:r>
              <a:rPr lang="en-US" dirty="0" smtClean="0"/>
              <a:t> </a:t>
            </a:r>
            <a:r>
              <a:rPr lang="en-US" dirty="0" err="1" smtClean="0"/>
              <a:t>gerektiğini</a:t>
            </a:r>
            <a:r>
              <a:rPr lang="en-US" dirty="0" smtClean="0"/>
              <a:t> </a:t>
            </a:r>
            <a:r>
              <a:rPr lang="en-US" dirty="0" err="1" smtClean="0"/>
              <a:t>vurgulamıştır</a:t>
            </a:r>
            <a:r>
              <a:rPr lang="en-US" dirty="0" smtClean="0"/>
              <a:t> (</a:t>
            </a:r>
            <a:r>
              <a:rPr lang="en-US" dirty="0" err="1" smtClean="0"/>
              <a:t>güçler</a:t>
            </a:r>
            <a:r>
              <a:rPr lang="en-US" dirty="0" smtClean="0"/>
              <a:t> </a:t>
            </a:r>
            <a:r>
              <a:rPr lang="en-US" dirty="0" err="1" smtClean="0"/>
              <a:t>ayrılığı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Montesquieu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güçler</a:t>
            </a:r>
            <a:r>
              <a:rPr lang="en-US" dirty="0" smtClean="0"/>
              <a:t> </a:t>
            </a:r>
            <a:r>
              <a:rPr lang="en-US" dirty="0" err="1" smtClean="0"/>
              <a:t>ayrılığı</a:t>
            </a:r>
            <a:r>
              <a:rPr lang="en-US" dirty="0" smtClean="0"/>
              <a:t> </a:t>
            </a:r>
            <a:r>
              <a:rPr lang="en-US" dirty="0" err="1" smtClean="0"/>
              <a:t>kavramı</a:t>
            </a:r>
            <a:r>
              <a:rPr lang="en-US" dirty="0" smtClean="0"/>
              <a:t> </a:t>
            </a:r>
            <a:r>
              <a:rPr lang="en-US" dirty="0" err="1" smtClean="0"/>
              <a:t>geliştirilmiş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demokrasinin</a:t>
            </a:r>
            <a:r>
              <a:rPr lang="en-US" dirty="0" smtClean="0"/>
              <a:t> </a:t>
            </a:r>
            <a:r>
              <a:rPr lang="en-US" dirty="0" err="1" smtClean="0"/>
              <a:t>vazgeçilmez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özelliği</a:t>
            </a:r>
            <a:r>
              <a:rPr lang="en-US" dirty="0" smtClean="0"/>
              <a:t> </a:t>
            </a:r>
            <a:r>
              <a:rPr lang="en-US" dirty="0" err="1" smtClean="0"/>
              <a:t>haline</a:t>
            </a:r>
            <a:r>
              <a:rPr lang="en-US" dirty="0" smtClean="0"/>
              <a:t> </a:t>
            </a:r>
            <a:r>
              <a:rPr lang="en-US" dirty="0" err="1" smtClean="0"/>
              <a:t>gelmiştir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Jean Jacques Rousseau</a:t>
            </a:r>
          </a:p>
          <a:p>
            <a:pPr lvl="1"/>
            <a:r>
              <a:rPr lang="en-US" dirty="0" err="1" smtClean="0"/>
              <a:t>Eşitlik</a:t>
            </a:r>
            <a:r>
              <a:rPr lang="en-US" dirty="0" smtClean="0"/>
              <a:t>, </a:t>
            </a:r>
            <a:r>
              <a:rPr lang="en-US" dirty="0" err="1" smtClean="0"/>
              <a:t>özgürlük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irade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bireysel</a:t>
            </a:r>
            <a:r>
              <a:rPr lang="en-US" dirty="0" smtClean="0"/>
              <a:t> </a:t>
            </a:r>
            <a:r>
              <a:rPr lang="en-US" dirty="0" err="1" smtClean="0"/>
              <a:t>çıkardan</a:t>
            </a:r>
            <a:r>
              <a:rPr lang="en-US" dirty="0" smtClean="0"/>
              <a:t> </a:t>
            </a:r>
            <a:r>
              <a:rPr lang="en-US" dirty="0" err="1" smtClean="0"/>
              <a:t>ziyade</a:t>
            </a:r>
            <a:r>
              <a:rPr lang="en-US" dirty="0" smtClean="0"/>
              <a:t>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fayda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Çoğunluk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herkes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iyidir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6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2742</TotalTime>
  <Words>593</Words>
  <Application>Microsoft Office PowerPoint</Application>
  <PresentationFormat>Geniş ekran</PresentationFormat>
  <Paragraphs>92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SHB229 SİYASET BİLİMİ VE KAMU YÖNETİMİ</vt:lpstr>
      <vt:lpstr>5. Hafta:</vt:lpstr>
      <vt:lpstr>Demokrasi Nedir?</vt:lpstr>
      <vt:lpstr>Demokrasinin Temel Unsurları</vt:lpstr>
      <vt:lpstr>PowerPoint Sunusu</vt:lpstr>
      <vt:lpstr>Demokrasinin Ortaya Çıkışı</vt:lpstr>
      <vt:lpstr>Orta Çağ</vt:lpstr>
      <vt:lpstr>Rönesans ve Reform (15. ve 16. yy)</vt:lpstr>
      <vt:lpstr>Aydınlanma Çağı (17. ve 18. yy.)</vt:lpstr>
      <vt:lpstr>18. ve 19.yy</vt:lpstr>
      <vt:lpstr>1. Doğrudan Demokrasi</vt:lpstr>
      <vt:lpstr>2. Temsili Demokrasi</vt:lpstr>
      <vt:lpstr>Çoğunlukçu Demokrasi </vt:lpstr>
      <vt:lpstr>Çoğulcu Demokrasi 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SHB229 SİYASET BİLİMİ VE KAMU YÖNETİMİ</dc:title>
  <dc:creator>Burcu</dc:creator>
  <cp:lastModifiedBy>Burcu</cp:lastModifiedBy>
  <cp:revision>118</cp:revision>
  <dcterms:created xsi:type="dcterms:W3CDTF">2020-10-17T08:52:25Z</dcterms:created>
  <dcterms:modified xsi:type="dcterms:W3CDTF">2020-11-28T14:17:19Z</dcterms:modified>
</cp:coreProperties>
</file>