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90" r:id="rId2"/>
    <p:sldId id="291" r:id="rId3"/>
    <p:sldId id="292" r:id="rId4"/>
    <p:sldId id="293" r:id="rId5"/>
    <p:sldId id="294" r:id="rId6"/>
    <p:sldId id="295" r:id="rId7"/>
    <p:sldId id="296" r:id="rId8"/>
    <p:sldId id="297" r:id="rId9"/>
    <p:sldId id="298" r:id="rId10"/>
    <p:sldId id="299" r:id="rId11"/>
    <p:sldId id="300" r:id="rId12"/>
    <p:sldId id="301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3" d="100"/>
          <a:sy n="93" d="100"/>
        </p:scale>
        <p:origin x="4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11/23/2018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tr.wikipedia.org/w/index.php?title=Rekabet_%C3%BCst%C3%BCnl%C3%BC%C4%9F%C3%BC&amp;action=edit&amp;redlink=1" TargetMode="Externa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hyperlink" Target="https://tr.wikipedia.org/wiki/Uluslararas%C4%B1_Denizcilik_%C3%96rg%C3%BCt%C3%BC" TargetMode="External"/><Relationship Id="rId18" Type="http://schemas.openxmlformats.org/officeDocument/2006/relationships/hyperlink" Target="https://tr.wikipedia.org/wiki/UNESCO" TargetMode="External"/><Relationship Id="rId26" Type="http://schemas.openxmlformats.org/officeDocument/2006/relationships/hyperlink" Target="https://tr.wikipedia.org/wiki/D%C3%BCnya_Bankas%C4%B1" TargetMode="External"/><Relationship Id="rId3" Type="http://schemas.openxmlformats.org/officeDocument/2006/relationships/hyperlink" Target="https://tr.wikipedia.org/wiki/G%C4%B1da_ve_Tar%C4%B1m_%C3%96rg%C3%BCt%C3%BC" TargetMode="External"/><Relationship Id="rId21" Type="http://schemas.openxmlformats.org/officeDocument/2006/relationships/hyperlink" Target="https://tr.wikipedia.org/wiki/Birle%C5%9Fmi%C5%9F_Milletler_End%C3%BCstriyel_Geli%C5%9Fme_%C3%96rg%C3%BCt%C3%BC" TargetMode="External"/><Relationship Id="rId34" Type="http://schemas.openxmlformats.org/officeDocument/2006/relationships/hyperlink" Target="https://tr.wikipedia.org/wiki/D%C3%BCnya_Meteoroloji_%C3%96rg%C3%BCt%C3%BC" TargetMode="External"/><Relationship Id="rId7" Type="http://schemas.openxmlformats.org/officeDocument/2006/relationships/hyperlink" Target="https://tr.wikipedia.org/wiki/Uluslararas%C4%B1_Sivil_Havac%C4%B1l%C4%B1k_%C3%96rg%C3%BCt%C3%BC" TargetMode="External"/><Relationship Id="rId12" Type="http://schemas.openxmlformats.org/officeDocument/2006/relationships/hyperlink" Target="https://tr.wikipedia.org/wiki/IMO" TargetMode="External"/><Relationship Id="rId17" Type="http://schemas.openxmlformats.org/officeDocument/2006/relationships/hyperlink" Target="https://tr.wikipedia.org/wiki/Uluslararas%C4%B1_Telekom%C3%BCnikasyon_Birli%C4%9Fi" TargetMode="External"/><Relationship Id="rId25" Type="http://schemas.openxmlformats.org/officeDocument/2006/relationships/hyperlink" Target="https://tr.wikipedia.org/wiki/D%C3%BCnya_Posta_Birli%C4%9Fi" TargetMode="External"/><Relationship Id="rId33" Type="http://schemas.openxmlformats.org/officeDocument/2006/relationships/hyperlink" Target="https://tr.wikipedia.org/wiki/WMO" TargetMode="External"/><Relationship Id="rId2" Type="http://schemas.openxmlformats.org/officeDocument/2006/relationships/hyperlink" Target="https://tr.wikipedia.org/wiki/FAO" TargetMode="External"/><Relationship Id="rId16" Type="http://schemas.openxmlformats.org/officeDocument/2006/relationships/hyperlink" Target="https://tr.wikipedia.org/wiki/ITU" TargetMode="External"/><Relationship Id="rId20" Type="http://schemas.openxmlformats.org/officeDocument/2006/relationships/hyperlink" Target="https://tr.wikipedia.org/wiki/UNIDO" TargetMode="External"/><Relationship Id="rId29" Type="http://schemas.openxmlformats.org/officeDocument/2006/relationships/hyperlink" Target="https://tr.wikipedia.org/wiki/WHO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tr.wikipedia.org/wiki/ICAO" TargetMode="External"/><Relationship Id="rId11" Type="http://schemas.openxmlformats.org/officeDocument/2006/relationships/hyperlink" Target="https://tr.wikipedia.org/wiki/Uluslararas%C4%B1_%C3%87al%C4%B1%C5%9Fma_%C3%96rg%C3%BCt%C3%BC" TargetMode="External"/><Relationship Id="rId24" Type="http://schemas.openxmlformats.org/officeDocument/2006/relationships/hyperlink" Target="https://tr.wikipedia.org/wiki/UPU" TargetMode="External"/><Relationship Id="rId32" Type="http://schemas.openxmlformats.org/officeDocument/2006/relationships/hyperlink" Target="https://tr.wikipedia.org/wiki/D%C3%BCnya_Fikri_M%C3%BClkiyet_%C3%96rg%C3%BCt%C3%BC" TargetMode="External"/><Relationship Id="rId5" Type="http://schemas.openxmlformats.org/officeDocument/2006/relationships/hyperlink" Target="https://tr.wikipedia.org/wiki/Uluslararas%C4%B1_Atom_Enerjisi_Kurumu" TargetMode="External"/><Relationship Id="rId15" Type="http://schemas.openxmlformats.org/officeDocument/2006/relationships/hyperlink" Target="https://tr.wikipedia.org/wiki/Uluslararas%C4%B1_Para_Fonu" TargetMode="External"/><Relationship Id="rId23" Type="http://schemas.openxmlformats.org/officeDocument/2006/relationships/hyperlink" Target="https://tr.wikipedia.org/w/index.php?title=D%C3%BCnya_Turizm_%C3%96rg%C3%BCt%C3%BC&amp;action=edit&amp;redlink=1" TargetMode="External"/><Relationship Id="rId28" Type="http://schemas.openxmlformats.org/officeDocument/2006/relationships/hyperlink" Target="https://tr.wikipedia.org/wiki/D%C3%BCnya_G%C4%B1da_Program%C4%B1" TargetMode="External"/><Relationship Id="rId10" Type="http://schemas.openxmlformats.org/officeDocument/2006/relationships/hyperlink" Target="https://tr.wikipedia.org/wiki/ILO" TargetMode="External"/><Relationship Id="rId19" Type="http://schemas.openxmlformats.org/officeDocument/2006/relationships/hyperlink" Target="https://tr.wikipedia.org/wiki/Birle%C5%9Fmi%C5%9F_Milletler_E%C4%9Fitim,_Bilim_ve_K%C3%BClt%C3%BCr_%C3%96rg%C3%BCt%C3%BC" TargetMode="External"/><Relationship Id="rId31" Type="http://schemas.openxmlformats.org/officeDocument/2006/relationships/hyperlink" Target="https://tr.wikipedia.org/wiki/WIPO" TargetMode="External"/><Relationship Id="rId4" Type="http://schemas.openxmlformats.org/officeDocument/2006/relationships/hyperlink" Target="https://tr.wikipedia.org/wiki/IAEA" TargetMode="External"/><Relationship Id="rId9" Type="http://schemas.openxmlformats.org/officeDocument/2006/relationships/hyperlink" Target="https://tr.wikipedia.org/wiki/Uluslararas%C4%B1_Tar%C4%B1msal_Kalk%C4%B1nma_Fonu" TargetMode="External"/><Relationship Id="rId14" Type="http://schemas.openxmlformats.org/officeDocument/2006/relationships/hyperlink" Target="https://tr.wikipedia.org/wiki/IMF" TargetMode="External"/><Relationship Id="rId22" Type="http://schemas.openxmlformats.org/officeDocument/2006/relationships/hyperlink" Target="https://tr.wikipedia.org/w/index.php?title=UNWTO&amp;action=edit&amp;redlink=1" TargetMode="External"/><Relationship Id="rId27" Type="http://schemas.openxmlformats.org/officeDocument/2006/relationships/hyperlink" Target="https://tr.wikipedia.org/wiki/WFP" TargetMode="External"/><Relationship Id="rId30" Type="http://schemas.openxmlformats.org/officeDocument/2006/relationships/hyperlink" Target="https://tr.wikipedia.org/wiki/D%C3%BCnya_Sa%C4%9Fl%C4%B1k_%C3%96rg%C3%BCt%C3%BC" TargetMode="External"/><Relationship Id="rId8" Type="http://schemas.openxmlformats.org/officeDocument/2006/relationships/hyperlink" Target="https://tr.wikipedia.org/wiki/IFAD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.tr/url?sa=t&amp;rct=j&amp;q=&amp;esrc=s&amp;source=web&amp;cd=2&amp;cad=rja&amp;uact=8&amp;ved=0ahUKEwj7hP-R9rjLAhUBjywKHRvTBg0QFggfMAE&amp;url=http%3A%2F%2Fwww.weforum.org%2F&amp;usg=AFQjCNH0opqdUgnVmKXzWmsjr4tKCWCQGw&amp;sig2=s7hdhZZ6f5JHJdKrq2iAWg&amp;bvm=bv.116573086,d.bGg" TargetMode="External"/><Relationship Id="rId2" Type="http://schemas.openxmlformats.org/officeDocument/2006/relationships/hyperlink" Target="https://www.google.com.tr/url?sa=t&amp;rct=j&amp;q=&amp;esrc=s&amp;source=web&amp;cd=1&amp;cad=rja&amp;uact=8&amp;ved=0ahUKEwiLl6OZ9bjLAhUEiCwKHVjoA-8QFggaMAA&amp;url=http%3A%2F%2Fwww.wcoomd.org%2F&amp;usg=AFQjCNFuRCkfsPotDi25MWzGAyikdAD0gQ&amp;sig2=rfVT74cTmLCG3-YcBv03Vg&amp;bvm=bv.116573086,d.bGg" TargetMode="Externa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88369" y="322487"/>
            <a:ext cx="11219379" cy="1230419"/>
          </a:xfrm>
        </p:spPr>
        <p:txBody>
          <a:bodyPr>
            <a:normAutofit fontScale="90000"/>
          </a:bodyPr>
          <a:lstStyle/>
          <a:p>
            <a:pPr algn="ctr"/>
            <a:r>
              <a:rPr lang="tr-TR" sz="2800" b="1" dirty="0"/>
              <a:t>ULUSLARARASI TARIMSAL PAZARLAMAYA YARDIMCI KURULUSLAR, CEVRESEL FAKTÖRLER VE REKABET</a:t>
            </a:r>
            <a:r>
              <a:rPr lang="tr-TR" sz="2800" dirty="0"/>
              <a:t/>
            </a:r>
            <a:br>
              <a:rPr lang="tr-TR" sz="2800" dirty="0"/>
            </a:b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3048000" y="1889604"/>
            <a:ext cx="6096000" cy="3078792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449580">
              <a:lnSpc>
                <a:spcPct val="107000"/>
              </a:lnSpc>
              <a:spcAft>
                <a:spcPts val="800"/>
              </a:spcAft>
            </a:pP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3.1.</a:t>
            </a: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ULUSLARARASI TARIMSAL PAZARLAMAYA YARDIMCI KURULUŞLAR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>
              <a:lnSpc>
                <a:spcPct val="107000"/>
              </a:lnSpc>
              <a:spcAft>
                <a:spcPts val="800"/>
              </a:spcAft>
            </a:pP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3.1</a:t>
            </a: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.1.Ulusal Kuruluşlar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>
              <a:lnSpc>
                <a:spcPct val="107000"/>
              </a:lnSpc>
              <a:spcAft>
                <a:spcPts val="80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3.1.1.1. Gıda, Tarım ve Hayvancılık Bakanlığı (GTHB)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>
              <a:lnSpc>
                <a:spcPct val="107000"/>
              </a:lnSpc>
              <a:spcAft>
                <a:spcPts val="80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3.1.1.2. Ekonomi Bakanlığı (EB)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>
              <a:lnSpc>
                <a:spcPct val="107000"/>
              </a:lnSpc>
              <a:spcAft>
                <a:spcPts val="80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3.1.1.2.1.Ekonomi Bakanlığı Dış Ticaret Temsilcilikleri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>
              <a:lnSpc>
                <a:spcPct val="107000"/>
              </a:lnSpc>
              <a:spcAft>
                <a:spcPts val="800"/>
              </a:spcAft>
            </a:pP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3.1.1.3.Türkiye İhracatçılar Meclisi (TİM)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>
              <a:lnSpc>
                <a:spcPct val="107000"/>
              </a:lnSpc>
              <a:spcAft>
                <a:spcPts val="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3.1.1.4.İhracatçı Birlikleri (İB)</a:t>
            </a:r>
            <a:endParaRPr lang="tr-T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93448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88369" y="322487"/>
            <a:ext cx="11219379" cy="1230419"/>
          </a:xfrm>
        </p:spPr>
        <p:txBody>
          <a:bodyPr>
            <a:normAutofit fontScale="90000"/>
          </a:bodyPr>
          <a:lstStyle/>
          <a:p>
            <a:pPr algn="ctr"/>
            <a:r>
              <a:rPr lang="tr-TR" sz="2800" b="1" dirty="0"/>
              <a:t>ULUSLARARASI TARIMSAL PAZARLAMAYA YARDIMCI KURULUSLAR, CEVRESEL FAKTÖRLER VE REKABET</a:t>
            </a:r>
            <a:r>
              <a:rPr lang="tr-TR" sz="2800" dirty="0"/>
              <a:t/>
            </a:r>
            <a:br>
              <a:rPr lang="tr-TR" sz="2800" dirty="0"/>
            </a:b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955497" y="1592472"/>
            <a:ext cx="10582381" cy="2286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ts val="1680"/>
              </a:lnSpc>
              <a:spcBef>
                <a:spcPts val="600"/>
              </a:spcBef>
              <a:spcAft>
                <a:spcPts val="0"/>
              </a:spcAft>
            </a:pPr>
            <a:r>
              <a:rPr lang="tr-TR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Rekabet stratejisi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bir işletmenin içinde yer aldığı sektör ya da sanayi dalını rekabet açısından çözümlemesi; ardından sektördeki rakiplerine karşı </a:t>
            </a:r>
            <a:r>
              <a:rPr lang="tr-TR" dirty="0">
                <a:solidFill>
                  <a:srgbClr val="0563C1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2" tooltip="Rekabet üstünlüğü (sayfa mevcut değil)"/>
              </a:rPr>
              <a:t>rekabet üstünlüğü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sağlamak ve böylelikle işletme hedeflerine ulaşmak için yapmak istedikleri ya da yaptıklarıdır. </a:t>
            </a:r>
            <a:endParaRPr lang="tr-TR" dirty="0"/>
          </a:p>
          <a:p>
            <a:pPr indent="450215" algn="just">
              <a:lnSpc>
                <a:spcPts val="1680"/>
              </a:lnSpc>
              <a:spcBef>
                <a:spcPts val="600"/>
              </a:spcBef>
              <a:spcAft>
                <a:spcPts val="0"/>
              </a:spcAft>
            </a:pPr>
            <a:r>
              <a:rPr lang="tr-TR" i="1" dirty="0">
                <a:latin typeface="Times New Roman" panose="02020603050405020304" pitchFamily="18" charset="0"/>
              </a:rPr>
              <a:t>Esnek üretim sistemi</a:t>
            </a:r>
            <a:r>
              <a:rPr lang="tr-TR" dirty="0">
                <a:latin typeface="Times New Roman" panose="02020603050405020304" pitchFamily="18" charset="0"/>
              </a:rPr>
              <a:t> denildiğinde, yetenekli bilgisayar, numerik kontrollü makineler ile robotlar ve otomatik malzeme taşıyıcılarının bilgisayar desteğinde entegrasyonundan oluşmuş değişik ürün ve parçayı aynı anda üretebilen sistemdir.</a:t>
            </a:r>
            <a:endParaRPr lang="tr-TR" dirty="0"/>
          </a:p>
          <a:p>
            <a:pPr indent="450215" algn="just">
              <a:lnSpc>
                <a:spcPts val="1680"/>
              </a:lnSpc>
              <a:spcBef>
                <a:spcPts val="600"/>
              </a:spcBef>
              <a:spcAft>
                <a:spcPts val="0"/>
              </a:spcAft>
            </a:pPr>
            <a:r>
              <a:rPr lang="tr-TR" i="1" dirty="0">
                <a:latin typeface="Times New Roman" panose="02020603050405020304" pitchFamily="18" charset="0"/>
              </a:rPr>
              <a:t>Yalın üretim sistemi</a:t>
            </a:r>
            <a:r>
              <a:rPr lang="tr-TR" dirty="0">
                <a:latin typeface="Times New Roman" panose="02020603050405020304" pitchFamily="18" charset="0"/>
              </a:rPr>
              <a:t> ise, yapısında gereksiz unsur taşımayan, hata, maliyet, stok, işçilik, ürün geliştirme süresi, üretim alanı fire, müşteri memnuyetsizliği,  gibi unsurların en aza indirildiği bir üretim sistemidir </a:t>
            </a:r>
            <a:endParaRPr lang="tr-TR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Küresel Rekabet Endeksi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dünya ülkelerinin, rekabetçilik puanlarına göre sıralanmış bir listesidir.</a:t>
            </a:r>
            <a:endParaRPr lang="tr-T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06074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88369" y="322487"/>
            <a:ext cx="11219379" cy="1230419"/>
          </a:xfrm>
        </p:spPr>
        <p:txBody>
          <a:bodyPr>
            <a:normAutofit fontScale="90000"/>
          </a:bodyPr>
          <a:lstStyle/>
          <a:p>
            <a:pPr algn="ctr"/>
            <a:r>
              <a:rPr lang="tr-TR" sz="2800" b="1" dirty="0"/>
              <a:t>ULUSLARARASI TARIMSAL PAZARLAMAYA YARDIMCI KURULUSLAR, CEVRESEL FAKTÖRLER VE REKABET</a:t>
            </a:r>
            <a:r>
              <a:rPr lang="tr-TR" sz="2800" dirty="0"/>
              <a:t/>
            </a:r>
            <a:br>
              <a:rPr lang="tr-TR" sz="2800" dirty="0"/>
            </a:b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1726060" y="1706227"/>
            <a:ext cx="8989886" cy="3945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>
              <a:lnSpc>
                <a:spcPct val="107000"/>
              </a:lnSpc>
              <a:spcAft>
                <a:spcPts val="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3.3.2. Uluslararası rekabet kanunları ve faydaları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Rekabet Kanunlarının faydalarını şu şekilde sıralamak mümkündür: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1)Kişilerin temel hak ve özgürlüğü olan fırsat eşitliği ve girişimcilik özgürlüğü sağlanabilmektedir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2)Uluslararası tüketicilerin korunması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3)Rekabet etkinliğinin artırılması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4)Tüketici isteklerinin en az maliyetle temini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5)Uluslararası tüketicilerin daha ucuz ve kaliteli mal bulabilmeleri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6)İşletmelerin teknolojik yönden ilerlenmesinin teşviki 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7) Küçük işletmelerin rekabeti sağlayabilecek birleşmelerle büyük işletmelerin oluşması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8) Ulusal sınırlarda rekabet politikaları, bölgesel kalkınma politikaları gibi gelişmelerin sağlanması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9)İşletmelerin uluslararası pazarlardaki stratejilerinde hukuksal bilgi ve davranış sağlaması</a:t>
            </a:r>
            <a:endParaRPr lang="tr-T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34689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88369" y="322487"/>
            <a:ext cx="11219379" cy="1230419"/>
          </a:xfrm>
        </p:spPr>
        <p:txBody>
          <a:bodyPr>
            <a:normAutofit fontScale="90000"/>
          </a:bodyPr>
          <a:lstStyle/>
          <a:p>
            <a:pPr algn="ctr"/>
            <a:r>
              <a:rPr lang="tr-TR" sz="2800" b="1" dirty="0"/>
              <a:t>ULUSLARARASI TARIMSAL PAZARLAMAYA YARDIMCI KURULUSLAR, CEVRESEL FAKTÖRLER VE REKABET</a:t>
            </a:r>
            <a:r>
              <a:rPr lang="tr-TR" sz="2800" dirty="0"/>
              <a:t/>
            </a:r>
            <a:br>
              <a:rPr lang="tr-TR" sz="2800" dirty="0"/>
            </a:b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3048000" y="2488038"/>
            <a:ext cx="6096000" cy="1881925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449580">
              <a:lnSpc>
                <a:spcPct val="107000"/>
              </a:lnSpc>
              <a:spcAft>
                <a:spcPts val="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3.3.3. Uluslararası rekabet gücü yakla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</a:t>
            </a: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ımları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1.Ülke </a:t>
            </a:r>
            <a:r>
              <a:rPr lang="tr-TR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rekabet gücü yaklaşımı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tr-TR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Rekabetçi üstünlük teorisi yaklaşımı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</a:t>
            </a:r>
            <a:r>
              <a:rPr lang="tr-TR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Çifte elmas yaklaşımı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</a:t>
            </a:r>
            <a:r>
              <a:rPr lang="tr-TR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Dokuz faktör modeli yaklaşımı</a:t>
            </a:r>
            <a:endParaRPr lang="tr-T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89352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88369" y="322487"/>
            <a:ext cx="11219379" cy="1230419"/>
          </a:xfrm>
        </p:spPr>
        <p:txBody>
          <a:bodyPr>
            <a:normAutofit fontScale="90000"/>
          </a:bodyPr>
          <a:lstStyle/>
          <a:p>
            <a:pPr algn="ctr"/>
            <a:r>
              <a:rPr lang="tr-TR" sz="2800" b="1" dirty="0"/>
              <a:t>ULUSLARARASI TARIMSAL PAZARLAMAYA YARDIMCI KURULUSLAR, CEVRESEL FAKTÖRLER VE REKABET</a:t>
            </a:r>
            <a:r>
              <a:rPr lang="tr-TR" sz="2800" dirty="0"/>
              <a:t/>
            </a:r>
            <a:br>
              <a:rPr lang="tr-TR" sz="2800" dirty="0"/>
            </a:b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1900719" y="1444011"/>
            <a:ext cx="10510463" cy="41502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AKDENİZ İHRACATÇI BİRLİKLERİ (BİRLİK SAYISI: 8) 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ANTALYA İHRACATÇILAR BİRLİĞİ (BİRLİK SAYISI: 1) 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DENİZLİ İHRACATÇILAR BİRLİĞİ (BİRLİK SAYISI: 1) 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DOĞU ANADOLU İHRACATÇILAR BİRLİĞİ (BİRLİK SAYISI: 1)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DOĞU KARADENİZ İHRACATÇILAR BİRLİĞİ (BİRLİK SAYISI: 1)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EGE İHRACATÇI BİRLİKLERİ (BİRLİK SAYISI: 12) 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GÜNEYDOĞU ANADOLU İHRACATÇI BİRLİKLERİ (BİRLİK SAYISI: 4) 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İSTANBUL İHRACATÇI BİRLİKLERİ (BİRLİK SAYISI: 7) 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İSTANBUL MADEN VE METALLER İHRACATÇI BİRLİKLERİ (BİRLİK SAYISI: 6) 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İSTANBUL TEKSTİL VE KONFEKSİYON İHRACATÇI BİRLİKLERİ (BİRLİK SAYISI: 4) 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KARADENİZ İHRACATÇI BİRLİKLERİ (BİRLİK SAYISI: 2) 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ORTA ANADOLU İHRACATÇI BİRLİKLERİ (BİRLİK SAYISI: 8 )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ULUDAĞ İHRACATÇI BİRLİKLERİ (BİRLİK SAYISI: 5) </a:t>
            </a:r>
            <a:endParaRPr lang="tr-T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25515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88369" y="322487"/>
            <a:ext cx="11219379" cy="1230419"/>
          </a:xfrm>
        </p:spPr>
        <p:txBody>
          <a:bodyPr>
            <a:normAutofit fontScale="90000"/>
          </a:bodyPr>
          <a:lstStyle/>
          <a:p>
            <a:pPr algn="ctr"/>
            <a:r>
              <a:rPr lang="tr-TR" sz="2800" b="1" dirty="0"/>
              <a:t>ULUSLARARASI TARIMSAL PAZARLAMAYA YARDIMCI KURULUSLAR, CEVRESEL FAKTÖRLER VE REKABET</a:t>
            </a:r>
            <a:r>
              <a:rPr lang="tr-TR" sz="2800" dirty="0"/>
              <a:t/>
            </a:r>
            <a:br>
              <a:rPr lang="tr-TR" sz="2800" dirty="0"/>
            </a:b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3047999" y="1547652"/>
            <a:ext cx="7472737" cy="28736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3.1.1.5. İhracatı Geliştirme Etüt Merkezi Ve Verdiği Hizmetler (İGEME)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3.1.1.6. Gümrük ve Ticaret Bakanlığı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>
              <a:lnSpc>
                <a:spcPct val="107000"/>
              </a:lnSpc>
              <a:spcAft>
                <a:spcPts val="80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3.1.1.7. Küçük ve Orta Ölçekli İşletmeleri Geliştirme ve Destekleme İdaresi Bakanlığı( KOSGEB) 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3.1.1.8 Türkiye İhracat Kredi Bankası A.Ş. (TÜRK EXİMBANK)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>
              <a:lnSpc>
                <a:spcPct val="107000"/>
              </a:lnSpc>
              <a:spcAft>
                <a:spcPts val="80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3.1.1.9. Türkiye Odalar, Borsalar ve Birliği (TOBB) 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>
              <a:lnSpc>
                <a:spcPct val="107000"/>
              </a:lnSpc>
              <a:spcAft>
                <a:spcPts val="80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3.1.1.10. Dış Ekonomik İlişkiler Kurulu- İş Konseyleri (DEİK)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3.1.1.11.Türk Dış Ticaret Vakfı</a:t>
            </a:r>
            <a:endParaRPr lang="tr-T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32146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88369" y="322487"/>
            <a:ext cx="11219379" cy="1230419"/>
          </a:xfrm>
        </p:spPr>
        <p:txBody>
          <a:bodyPr>
            <a:normAutofit fontScale="90000"/>
          </a:bodyPr>
          <a:lstStyle/>
          <a:p>
            <a:pPr algn="ctr"/>
            <a:r>
              <a:rPr lang="tr-TR" sz="2800" b="1" dirty="0"/>
              <a:t>ULUSLARARASI TARIMSAL PAZARLAMAYA YARDIMCI KURULUSLAR, CEVRESEL FAKTÖRLER VE REKABET</a:t>
            </a:r>
            <a:r>
              <a:rPr lang="tr-TR" sz="2800" dirty="0"/>
              <a:t/>
            </a:r>
            <a:br>
              <a:rPr lang="tr-TR" sz="2800" dirty="0"/>
            </a:b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3048000" y="1549063"/>
            <a:ext cx="6096000" cy="3759875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3.1.2. Uluslarası Kuruluşlar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>
              <a:lnSpc>
                <a:spcPts val="168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3.1.2.1. Birleşmiş Milletler Gıda ve Tarım Örgütü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(</a:t>
            </a:r>
            <a:r>
              <a:rPr lang="tr-TR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Food</a:t>
            </a:r>
            <a:r>
              <a:rPr lang="tr-TR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and </a:t>
            </a:r>
            <a:r>
              <a:rPr lang="tr-TR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Agriculture</a:t>
            </a:r>
            <a:r>
              <a:rPr lang="tr-TR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Organization</a:t>
            </a:r>
            <a:r>
              <a:rPr lang="tr-TR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),(FAO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3.1.2.2. Dünya Ticaret Örgütü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World Trade Organization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(DTÖ)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3.1.2.3. Dünya Bankası (World Bank,(WB)) (DB)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Uluslararası Yeniden Yapılanma ve Kalkınma Bankası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Uluslararası Kalkınma Birliği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Uluslararası Finans Kurumu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Çok taraflı Yatırımlar Garanti Ajansı 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Uluslararası Yatırım Anlaşmazlıkları Çözüm Merkezi</a:t>
            </a:r>
            <a:endParaRPr lang="tr-T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73920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88369" y="322487"/>
            <a:ext cx="11219379" cy="1230419"/>
          </a:xfrm>
        </p:spPr>
        <p:txBody>
          <a:bodyPr>
            <a:normAutofit fontScale="90000"/>
          </a:bodyPr>
          <a:lstStyle/>
          <a:p>
            <a:pPr algn="ctr"/>
            <a:r>
              <a:rPr lang="tr-TR" sz="2800" b="1" dirty="0"/>
              <a:t>ULUSLARARASI TARIMSAL PAZARLAMAYA YARDIMCI KURULUSLAR, CEVRESEL FAKTÖRLER VE REKABET</a:t>
            </a:r>
            <a:r>
              <a:rPr lang="tr-TR" sz="2800" dirty="0"/>
              <a:t/>
            </a:r>
            <a:br>
              <a:rPr lang="tr-TR" sz="2800" dirty="0"/>
            </a:b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1931542" y="1321484"/>
            <a:ext cx="10993347" cy="52666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>
              <a:lnSpc>
                <a:spcPct val="107000"/>
              </a:lnSpc>
              <a:spcAft>
                <a:spcPts val="80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3.1.2.4. Uluslararası Para Fonu (UPF)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(IMF, 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International Monetary Fund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),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3.1.2.5. Birleşmiş Milletler (BM)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(UN, United Nations)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tr-TR" sz="1600" dirty="0" smtClean="0">
                <a:solidFill>
                  <a:srgbClr val="0563C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2" tooltip="FAO"/>
              </a:rPr>
              <a:t>FAO</a:t>
            </a:r>
            <a:r>
              <a:rPr lang="tr-TR" sz="1600" dirty="0" smtClean="0">
                <a:solidFill>
                  <a:srgbClr val="0563C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 smtClean="0">
                <a:solidFill>
                  <a:srgbClr val="0563C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3" tooltip="Gıda ve Tarım Örgütü"/>
              </a:rPr>
              <a:t>Gıda </a:t>
            </a:r>
            <a:r>
              <a:rPr lang="tr-TR" sz="1600" dirty="0">
                <a:solidFill>
                  <a:srgbClr val="0563C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3" tooltip="Gıda ve Tarım Örgütü"/>
              </a:rPr>
              <a:t>ve Tarım Örgütü</a:t>
            </a:r>
            <a:endParaRPr lang="tr-TR" sz="1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tr-TR" sz="1600" dirty="0" smtClean="0">
                <a:solidFill>
                  <a:srgbClr val="0563C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4" tooltip="IAEA"/>
              </a:rPr>
              <a:t>IAEA</a:t>
            </a:r>
            <a:r>
              <a:rPr lang="tr-TR" sz="1600" dirty="0" smtClean="0">
                <a:solidFill>
                  <a:srgbClr val="0563C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 smtClean="0">
                <a:solidFill>
                  <a:srgbClr val="0563C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5" tooltip="Uluslararası Atom Enerjisi Kurumu"/>
              </a:rPr>
              <a:t>Uluslararası </a:t>
            </a:r>
            <a:r>
              <a:rPr lang="tr-TR" sz="1600" dirty="0">
                <a:solidFill>
                  <a:srgbClr val="0563C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5" tooltip="Uluslararası Atom Enerjisi Kurumu"/>
              </a:rPr>
              <a:t>Atom Enerjisi Kurumu</a:t>
            </a:r>
            <a:endParaRPr lang="tr-TR" sz="1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tr-TR" sz="1600" dirty="0" smtClean="0">
                <a:solidFill>
                  <a:srgbClr val="0563C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6" tooltip="ICAO"/>
              </a:rPr>
              <a:t>ICAO</a:t>
            </a:r>
            <a:r>
              <a:rPr lang="tr-TR" sz="1600" dirty="0" smtClean="0">
                <a:solidFill>
                  <a:srgbClr val="0563C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 smtClean="0">
                <a:solidFill>
                  <a:srgbClr val="0563C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7" tooltip="Uluslararası Sivil Havacılık Örgütü"/>
              </a:rPr>
              <a:t>Uluslararası </a:t>
            </a:r>
            <a:r>
              <a:rPr lang="tr-TR" sz="1600" dirty="0">
                <a:solidFill>
                  <a:srgbClr val="0563C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7" tooltip="Uluslararası Sivil Havacılık Örgütü"/>
              </a:rPr>
              <a:t>Sivil Havacılık Örgütü</a:t>
            </a:r>
            <a:endParaRPr lang="tr-TR" sz="1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tr-TR" sz="1600" dirty="0" smtClean="0">
                <a:solidFill>
                  <a:srgbClr val="0563C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8" tooltip="IFAD"/>
              </a:rPr>
              <a:t>IFAD</a:t>
            </a:r>
            <a:r>
              <a:rPr lang="tr-TR" sz="1600" dirty="0" smtClean="0">
                <a:solidFill>
                  <a:srgbClr val="0563C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 smtClean="0">
                <a:solidFill>
                  <a:srgbClr val="0563C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9" tooltip="Uluslararası Tarımsal Kalkınma Fonu"/>
              </a:rPr>
              <a:t>Uluslararası </a:t>
            </a:r>
            <a:r>
              <a:rPr lang="tr-TR" sz="1600" dirty="0">
                <a:solidFill>
                  <a:srgbClr val="0563C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9" tooltip="Uluslararası Tarımsal Kalkınma Fonu"/>
              </a:rPr>
              <a:t>Tarımsal Kalkınma Fonu</a:t>
            </a:r>
            <a:endParaRPr lang="tr-TR" sz="1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tr-TR" sz="1600" dirty="0" smtClean="0">
                <a:solidFill>
                  <a:srgbClr val="0563C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10" tooltip="ILO"/>
              </a:rPr>
              <a:t>ILO</a:t>
            </a:r>
            <a:r>
              <a:rPr lang="tr-TR" sz="1600" dirty="0" smtClean="0">
                <a:solidFill>
                  <a:srgbClr val="0563C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 smtClean="0">
                <a:solidFill>
                  <a:srgbClr val="0563C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11" tooltip="Uluslararası Çalışma Örgütü"/>
              </a:rPr>
              <a:t>Uluslararası </a:t>
            </a:r>
            <a:r>
              <a:rPr lang="tr-TR" sz="1600" dirty="0">
                <a:solidFill>
                  <a:srgbClr val="0563C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11" tooltip="Uluslararası Çalışma Örgütü"/>
              </a:rPr>
              <a:t>Çalışma Örgütü</a:t>
            </a:r>
            <a:endParaRPr lang="tr-TR" sz="1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tr-TR" sz="1600" dirty="0" smtClean="0">
                <a:solidFill>
                  <a:srgbClr val="0563C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12" tooltip="IMO"/>
              </a:rPr>
              <a:t>IMO</a:t>
            </a:r>
            <a:r>
              <a:rPr lang="tr-TR" sz="1600" dirty="0" smtClean="0">
                <a:solidFill>
                  <a:srgbClr val="0563C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 smtClean="0">
                <a:solidFill>
                  <a:srgbClr val="0563C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13" tooltip="Uluslararası Denizcilik Örgütü"/>
              </a:rPr>
              <a:t>Uluslararası </a:t>
            </a:r>
            <a:r>
              <a:rPr lang="tr-TR" sz="1600" dirty="0">
                <a:solidFill>
                  <a:srgbClr val="0563C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13" tooltip="Uluslararası Denizcilik Örgütü"/>
              </a:rPr>
              <a:t>Denizcilik Örgütü</a:t>
            </a:r>
            <a:endParaRPr lang="tr-TR" sz="1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tr-TR" sz="1600" dirty="0" smtClean="0">
                <a:solidFill>
                  <a:srgbClr val="0563C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14" tooltip="IMF"/>
              </a:rPr>
              <a:t>IMF</a:t>
            </a:r>
            <a:r>
              <a:rPr lang="tr-TR" sz="1600" dirty="0" smtClean="0">
                <a:solidFill>
                  <a:srgbClr val="0563C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 smtClean="0">
                <a:solidFill>
                  <a:srgbClr val="0563C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15" tooltip="Uluslararası Para Fonu"/>
              </a:rPr>
              <a:t>Uluslararası </a:t>
            </a:r>
            <a:r>
              <a:rPr lang="tr-TR" sz="1600" dirty="0">
                <a:solidFill>
                  <a:srgbClr val="0563C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15" tooltip="Uluslararası Para Fonu"/>
              </a:rPr>
              <a:t>Para Fonu</a:t>
            </a:r>
            <a:endParaRPr lang="tr-TR" sz="1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tr-TR" sz="1600" dirty="0" smtClean="0">
                <a:solidFill>
                  <a:srgbClr val="0563C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16" tooltip="ITU"/>
              </a:rPr>
              <a:t>ITU</a:t>
            </a:r>
            <a:r>
              <a:rPr lang="tr-TR" sz="1600" dirty="0" smtClean="0">
                <a:solidFill>
                  <a:srgbClr val="0563C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 smtClean="0">
                <a:solidFill>
                  <a:srgbClr val="0563C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17" tooltip="Uluslararası Telekomünikasyon Birliği"/>
              </a:rPr>
              <a:t>Uluslararası </a:t>
            </a:r>
            <a:r>
              <a:rPr lang="tr-TR" sz="1600" dirty="0">
                <a:solidFill>
                  <a:srgbClr val="0563C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17" tooltip="Uluslararası Telekomünikasyon Birliği"/>
              </a:rPr>
              <a:t>Telekomünikasyon Birliği</a:t>
            </a:r>
            <a:endParaRPr lang="tr-TR" sz="1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tr-TR" sz="1600" dirty="0" smtClean="0">
                <a:solidFill>
                  <a:srgbClr val="0563C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18" tooltip="UNESCO"/>
              </a:rPr>
              <a:t>UNESCO</a:t>
            </a:r>
            <a:r>
              <a:rPr lang="tr-TR" sz="1600" dirty="0" smtClean="0">
                <a:solidFill>
                  <a:srgbClr val="0563C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 smtClean="0">
                <a:solidFill>
                  <a:srgbClr val="0563C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19" tooltip="Birleşmiş Milletler Eğitim, Bilim ve Kültür Örgütü"/>
              </a:rPr>
              <a:t>Birleşmiş </a:t>
            </a:r>
            <a:r>
              <a:rPr lang="tr-TR" sz="1600" dirty="0">
                <a:solidFill>
                  <a:srgbClr val="0563C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19" tooltip="Birleşmiş Milletler Eğitim, Bilim ve Kültür Örgütü"/>
              </a:rPr>
              <a:t>Milletler Eğitim, Bilim ve Kültür Örgütü</a:t>
            </a:r>
            <a:endParaRPr lang="tr-TR" sz="1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tr-TR" sz="1600" dirty="0" smtClean="0">
                <a:solidFill>
                  <a:srgbClr val="0563C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20" tooltip="UNIDO"/>
              </a:rPr>
              <a:t>UNIDO</a:t>
            </a:r>
            <a:r>
              <a:rPr lang="tr-TR" sz="1600" dirty="0" smtClean="0">
                <a:solidFill>
                  <a:srgbClr val="0563C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 smtClean="0">
                <a:solidFill>
                  <a:srgbClr val="0563C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21" tooltip="Birleşmiş Milletler Endüstriyel Gelişme Örgütü"/>
              </a:rPr>
              <a:t>Birleşmiş </a:t>
            </a:r>
            <a:r>
              <a:rPr lang="tr-TR" sz="1600" dirty="0">
                <a:solidFill>
                  <a:srgbClr val="0563C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21" tooltip="Birleşmiş Milletler Endüstriyel Gelişme Örgütü"/>
              </a:rPr>
              <a:t>Milletler Endüstriyel Gelişme Örgütü</a:t>
            </a:r>
            <a:endParaRPr lang="tr-TR" sz="1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tr-TR" sz="1600" dirty="0" smtClean="0">
                <a:solidFill>
                  <a:srgbClr val="0563C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22" tooltip="UNWTO (sayfa mevcut değil)"/>
              </a:rPr>
              <a:t>UNWTO</a:t>
            </a:r>
            <a:r>
              <a:rPr lang="tr-TR" sz="1600" dirty="0" smtClean="0">
                <a:solidFill>
                  <a:srgbClr val="0563C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 smtClean="0">
                <a:solidFill>
                  <a:srgbClr val="0563C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23" tooltip="Dünya Turizm Örgütü (sayfa mevcut değil)"/>
              </a:rPr>
              <a:t>Dünya </a:t>
            </a:r>
            <a:r>
              <a:rPr lang="tr-TR" sz="1600" dirty="0">
                <a:solidFill>
                  <a:srgbClr val="0563C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23" tooltip="Dünya Turizm Örgütü (sayfa mevcut değil)"/>
              </a:rPr>
              <a:t>Turizm Örgütü</a:t>
            </a:r>
            <a:endParaRPr lang="tr-TR" sz="1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tr-TR" sz="1600" dirty="0" smtClean="0">
                <a:solidFill>
                  <a:srgbClr val="0563C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24" tooltip="UPU"/>
              </a:rPr>
              <a:t>UPU</a:t>
            </a:r>
            <a:r>
              <a:rPr lang="tr-TR" sz="1600" dirty="0" smtClean="0">
                <a:solidFill>
                  <a:srgbClr val="0563C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 smtClean="0">
                <a:solidFill>
                  <a:srgbClr val="0563C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25" tooltip="Dünya Posta Birliği"/>
              </a:rPr>
              <a:t>Dünya </a:t>
            </a:r>
            <a:r>
              <a:rPr lang="tr-TR" sz="1600" dirty="0">
                <a:solidFill>
                  <a:srgbClr val="0563C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25" tooltip="Dünya Posta Birliği"/>
              </a:rPr>
              <a:t>Posta Birliği</a:t>
            </a:r>
            <a:endParaRPr lang="tr-TR" sz="1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tr-TR" sz="1600" dirty="0" smtClean="0">
                <a:solidFill>
                  <a:srgbClr val="0563C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26" tooltip="Dünya Bankası"/>
              </a:rPr>
              <a:t>WB</a:t>
            </a:r>
            <a:r>
              <a:rPr lang="tr-TR" sz="1600" dirty="0" smtClean="0">
                <a:solidFill>
                  <a:srgbClr val="0563C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 smtClean="0">
                <a:solidFill>
                  <a:srgbClr val="0563C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26" tooltip="Dünya Bankası"/>
              </a:rPr>
              <a:t>Dünya </a:t>
            </a:r>
            <a:r>
              <a:rPr lang="tr-TR" sz="1600" dirty="0">
                <a:solidFill>
                  <a:srgbClr val="0563C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26" tooltip="Dünya Bankası"/>
              </a:rPr>
              <a:t>Bankası</a:t>
            </a:r>
            <a:endParaRPr lang="tr-TR" sz="1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tr-TR" sz="1600" dirty="0" smtClean="0">
                <a:solidFill>
                  <a:srgbClr val="0563C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27" tooltip="WFP"/>
              </a:rPr>
              <a:t>WFP</a:t>
            </a:r>
            <a:r>
              <a:rPr lang="tr-TR" sz="1600" dirty="0" smtClean="0">
                <a:solidFill>
                  <a:srgbClr val="0563C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 smtClean="0">
                <a:solidFill>
                  <a:srgbClr val="0563C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28" tooltip="Dünya Gıda Programı"/>
              </a:rPr>
              <a:t>Dünya </a:t>
            </a:r>
            <a:r>
              <a:rPr lang="tr-TR" sz="1600" dirty="0">
                <a:solidFill>
                  <a:srgbClr val="0563C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28" tooltip="Dünya Gıda Programı"/>
              </a:rPr>
              <a:t>Gıda Programı</a:t>
            </a:r>
            <a:endParaRPr lang="tr-TR" sz="1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tr-TR" sz="1600" dirty="0" smtClean="0">
                <a:solidFill>
                  <a:srgbClr val="0563C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29" tooltip="WHO"/>
              </a:rPr>
              <a:t>WHO</a:t>
            </a:r>
            <a:r>
              <a:rPr lang="tr-TR" sz="1600" dirty="0" smtClean="0">
                <a:solidFill>
                  <a:srgbClr val="0563C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 smtClean="0">
                <a:solidFill>
                  <a:srgbClr val="0563C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30" tooltip="Dünya Sağlık Örgütü"/>
              </a:rPr>
              <a:t>Dünya </a:t>
            </a:r>
            <a:r>
              <a:rPr lang="tr-TR" sz="1600" dirty="0">
                <a:solidFill>
                  <a:srgbClr val="0563C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30" tooltip="Dünya Sağlık Örgütü"/>
              </a:rPr>
              <a:t>Sağlık Örgütü</a:t>
            </a:r>
            <a:endParaRPr lang="tr-TR" sz="1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tr-TR" sz="1600" dirty="0" smtClean="0">
                <a:solidFill>
                  <a:srgbClr val="0563C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31" tooltip="WIPO"/>
              </a:rPr>
              <a:t>WIPO</a:t>
            </a:r>
            <a:r>
              <a:rPr lang="tr-TR" sz="1600" dirty="0" smtClean="0">
                <a:solidFill>
                  <a:srgbClr val="0563C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 smtClean="0">
                <a:solidFill>
                  <a:srgbClr val="0563C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32" tooltip="Dünya Fikri Mülkiyet Örgütü"/>
              </a:rPr>
              <a:t>Dünya </a:t>
            </a:r>
            <a:r>
              <a:rPr lang="tr-TR" sz="1600" dirty="0">
                <a:solidFill>
                  <a:srgbClr val="0563C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32" tooltip="Dünya Fikri Mülkiyet Örgütü"/>
              </a:rPr>
              <a:t>Fikri Mülkiyet Örgütü</a:t>
            </a:r>
            <a:endParaRPr lang="tr-TR" sz="1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tr-TR" sz="1600" dirty="0" smtClean="0">
                <a:solidFill>
                  <a:srgbClr val="0563C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33" tooltip="WMO"/>
              </a:rPr>
              <a:t>WMO</a:t>
            </a:r>
            <a:r>
              <a:rPr lang="tr-TR" sz="1600" dirty="0" smtClean="0">
                <a:solidFill>
                  <a:srgbClr val="0563C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 smtClean="0">
                <a:solidFill>
                  <a:srgbClr val="0563C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34" tooltip="Dünya Meteoroloji Örgütü"/>
              </a:rPr>
              <a:t>Dünya </a:t>
            </a:r>
            <a:r>
              <a:rPr lang="tr-TR" sz="1600" dirty="0">
                <a:solidFill>
                  <a:srgbClr val="0563C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34" tooltip="Dünya Meteoroloji Örgütü"/>
              </a:rPr>
              <a:t>Meteoroloji Örgütü</a:t>
            </a:r>
            <a:endParaRPr lang="tr-TR" sz="1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60398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88369" y="322487"/>
            <a:ext cx="11219379" cy="1230419"/>
          </a:xfrm>
        </p:spPr>
        <p:txBody>
          <a:bodyPr>
            <a:normAutofit fontScale="90000"/>
          </a:bodyPr>
          <a:lstStyle/>
          <a:p>
            <a:pPr algn="ctr"/>
            <a:r>
              <a:rPr lang="tr-TR" sz="2800" b="1" dirty="0"/>
              <a:t>ULUSLARARASI TARIMSAL PAZARLAMAYA YARDIMCI KURULUSLAR, CEVRESEL FAKTÖRLER VE REKABET</a:t>
            </a:r>
            <a:r>
              <a:rPr lang="tr-TR" sz="2800" dirty="0"/>
              <a:t/>
            </a:r>
            <a:br>
              <a:rPr lang="tr-TR" sz="2800" dirty="0"/>
            </a:b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2328809" y="1651263"/>
            <a:ext cx="6096000" cy="1870512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tr-TR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3.1.2.6. Uluslararası Ticaret merkezi (UTM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(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ITC, İnternational Trade Center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>
              <a:lnSpc>
                <a:spcPct val="107000"/>
              </a:lnSpc>
              <a:spcAft>
                <a:spcPts val="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3.1.2.7.Dünya Gümrük Örgütü (DGÖ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(WCO, 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World 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Customs Organization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>
              <a:lnSpc>
                <a:spcPct val="107000"/>
              </a:lnSpc>
              <a:spcAft>
                <a:spcPts val="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3.1.2.8. Dünya Ekonomik Formu (DEF)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(WEF, 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World Economic Forum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tr-T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72119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88369" y="322487"/>
            <a:ext cx="11219379" cy="1230419"/>
          </a:xfrm>
        </p:spPr>
        <p:txBody>
          <a:bodyPr>
            <a:normAutofit fontScale="90000"/>
          </a:bodyPr>
          <a:lstStyle/>
          <a:p>
            <a:pPr algn="ctr"/>
            <a:r>
              <a:rPr lang="tr-TR" sz="2800" b="1" dirty="0"/>
              <a:t>ULUSLARARASI TARIMSAL PAZARLAMAYA YARDIMCI KURULUSLAR, CEVRESEL FAKTÖRLER VE REKABET</a:t>
            </a:r>
            <a:r>
              <a:rPr lang="tr-TR" sz="2800" dirty="0"/>
              <a:t/>
            </a:r>
            <a:br>
              <a:rPr lang="tr-TR" sz="2800" dirty="0"/>
            </a:b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3068548" y="1552906"/>
            <a:ext cx="6096000" cy="5039328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449580">
              <a:lnSpc>
                <a:spcPct val="107000"/>
              </a:lnSpc>
              <a:spcAft>
                <a:spcPts val="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3.2. ULUSLARARASI TARIMSAL PAZARLAMAYI ETKİLEYEN CEVRESEL FAKTÖRLER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>
              <a:lnSpc>
                <a:spcPct val="107000"/>
              </a:lnSpc>
              <a:spcAft>
                <a:spcPts val="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3.2.1. Demografik Çevre Faktörleri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3.2.1.1.Nüfusun Miktarı ve Artma Eğilimi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80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3.2.1.2. Nüfusun Yaş ve Cinsiyete Göre Dağılımı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3.2.1. 3.Nüfusun Eğitim Durumu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3.2.1. 4. Aile Yapısı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>
              <a:lnSpc>
                <a:spcPct val="107000"/>
              </a:lnSpc>
              <a:spcAft>
                <a:spcPts val="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3.2.1.5. Nüfusun Coğrafik Dağılımındaki Değişmeler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>
              <a:lnSpc>
                <a:spcPct val="107000"/>
              </a:lnSpc>
              <a:spcAft>
                <a:spcPts val="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3.2.2. Ekonomik Çevre Faktörleri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3.2.2.1. Milli Gelir ve İstihdam Düzeyindeki Artış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3.2.2.2. Tasarruflar, Borçlar ve Kredi Kullanma İmkânları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3.2.2.3. Harcama Eğilimleri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3.2.2.4. Enflasyonist ve Deflasyonist Eğilimler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3.2.2.5. Hükümetlerin Uyguladıkları Ekonomi Politikaları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3.2.2.6. Dış Ticaret ve Ödemeler Dengesi</a:t>
            </a:r>
            <a:endParaRPr lang="tr-T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13619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88369" y="322487"/>
            <a:ext cx="11219379" cy="1230419"/>
          </a:xfrm>
        </p:spPr>
        <p:txBody>
          <a:bodyPr>
            <a:normAutofit fontScale="90000"/>
          </a:bodyPr>
          <a:lstStyle/>
          <a:p>
            <a:pPr algn="ctr"/>
            <a:r>
              <a:rPr lang="tr-TR" sz="2800" b="1" dirty="0"/>
              <a:t>ULUSLARARASI TARIMSAL PAZARLAMAYA YARDIMCI KURULUSLAR, CEVRESEL FAKTÖRLER VE REKABET</a:t>
            </a:r>
            <a:r>
              <a:rPr lang="tr-TR" sz="2800" dirty="0"/>
              <a:t/>
            </a:r>
            <a:br>
              <a:rPr lang="tr-TR" sz="2800" dirty="0"/>
            </a:b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2626759" y="1392371"/>
            <a:ext cx="6096000" cy="5244513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449580">
              <a:lnSpc>
                <a:spcPct val="107000"/>
              </a:lnSpc>
              <a:spcAft>
                <a:spcPts val="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3.2.3. Doğal Çevre Faktörleri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3.2.3.1. Hammadde Kıtlığı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3.2.3.2. Enerji Masraflarının Artışı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3.2.3.3. Çevre Kirliliği Düzeyindeki Artış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3.2.3.4. Hükümetlerin Değişen Rolleri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>
              <a:lnSpc>
                <a:spcPct val="107000"/>
              </a:lnSpc>
              <a:spcAft>
                <a:spcPts val="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3.2.4. Teknolojik Çevre Faktörleri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49580" algn="just">
              <a:lnSpc>
                <a:spcPct val="107000"/>
              </a:lnSpc>
              <a:spcAft>
                <a:spcPts val="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3.2.4.1. Teknolojik Değişme Hızı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3.2.4.2. Yenilik Fırsatları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3.2.4.3. Araştırma ve Geliştirme Bütçelerindeki Değişmeler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3.2.4.4. Teknolojik Değişmeler ile İlgili Düzenlemeler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>
              <a:lnSpc>
                <a:spcPct val="107000"/>
              </a:lnSpc>
              <a:spcAft>
                <a:spcPts val="80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3.2.5. Yasal Ve Politik Çevre Faktörleri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80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3.2.5.1. İş Hayatını ve İşletme Faaliyetlerini Düzenleyen Yasalar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80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3.2.5.2. Özel Çıkar Grupları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80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3.2.6. Sosyal ve Kültürel Çevre Faktörleri</a:t>
            </a:r>
            <a:endParaRPr lang="tr-T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66263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88369" y="322487"/>
            <a:ext cx="11219379" cy="1230419"/>
          </a:xfrm>
        </p:spPr>
        <p:txBody>
          <a:bodyPr>
            <a:normAutofit fontScale="90000"/>
          </a:bodyPr>
          <a:lstStyle/>
          <a:p>
            <a:pPr algn="ctr"/>
            <a:r>
              <a:rPr lang="tr-TR" sz="2800" b="1" dirty="0"/>
              <a:t>ULUSLARARASI TARIMSAL PAZARLAMAYA YARDIMCI KURULUSLAR, CEVRESEL FAKTÖRLER VE REKABET</a:t>
            </a:r>
            <a:r>
              <a:rPr lang="tr-TR" sz="2800" dirty="0"/>
              <a:t/>
            </a:r>
            <a:br>
              <a:rPr lang="tr-TR" sz="2800" dirty="0"/>
            </a:b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2801420" y="1505523"/>
            <a:ext cx="8459055" cy="51943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spcAft>
                <a:spcPts val="0"/>
              </a:spcAft>
            </a:pPr>
            <a:r>
              <a:rPr lang="tr-TR" b="1" dirty="0">
                <a:latin typeface="Times New Roman" panose="02020603050405020304" pitchFamily="18" charset="0"/>
              </a:rPr>
              <a:t>3.3. ULUSLARARASI REKABET</a:t>
            </a:r>
            <a:endParaRPr lang="tr-TR" dirty="0"/>
          </a:p>
          <a:p>
            <a:pPr indent="449580">
              <a:lnSpc>
                <a:spcPct val="107000"/>
              </a:lnSpc>
              <a:spcAft>
                <a:spcPts val="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3.3.1. Uluslararası Rekabet Gücü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Rekabet çeşitli yönlerden ele alınarak sağlanabilir. Örneğin; kalite yönünden kalite rekabeti, teknolojik yönden teknoloji rekabeti vb. olarak ele alınabilir. Genelde kalite ve fiyat rekabeti ön plana çıkmaktadır.  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Rekabet gücü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ülkelerin serbest ve yerleşmiş pazar koşulları altında vatandaşların reel gelirlerini arttırmaya çalışırken, aynı anda ürettiği ürün ve hizmetleri uluslararası pazarlara sunabilmesi ve başarılı olabilmesidir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Rekabet gücünü bazı faktörler etkilemektedir. </a:t>
            </a:r>
            <a:r>
              <a:rPr lang="tr-TR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Bunlar: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1)Maliyetler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2)Verimlilik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3)Karlılık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4)Rekabetçi bir iç piyasa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5)Ticaret politikası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6)Kamu sektörü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7)Makroekonomik politikalar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</a:rPr>
              <a:t>8)Devletlerin rolü</a:t>
            </a:r>
            <a:endParaRPr lang="tr-TR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94377011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vre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TM04033919[[fn=Devre]]</Template>
  <TotalTime>369</TotalTime>
  <Words>896</Words>
  <Application>Microsoft Office PowerPoint</Application>
  <PresentationFormat>Geniş ekran</PresentationFormat>
  <Paragraphs>131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8" baseType="lpstr">
      <vt:lpstr>Arial</vt:lpstr>
      <vt:lpstr>Calibri</vt:lpstr>
      <vt:lpstr>Times New Roman</vt:lpstr>
      <vt:lpstr>Trebuchet MS</vt:lpstr>
      <vt:lpstr>Tw Cen MT</vt:lpstr>
      <vt:lpstr>Devre</vt:lpstr>
      <vt:lpstr>ULUSLARARASI TARIMSAL PAZARLAMAYA YARDIMCI KURULUSLAR, CEVRESEL FAKTÖRLER VE REKABET </vt:lpstr>
      <vt:lpstr>ULUSLARARASI TARIMSAL PAZARLAMAYA YARDIMCI KURULUSLAR, CEVRESEL FAKTÖRLER VE REKABET </vt:lpstr>
      <vt:lpstr>ULUSLARARASI TARIMSAL PAZARLAMAYA YARDIMCI KURULUSLAR, CEVRESEL FAKTÖRLER VE REKABET </vt:lpstr>
      <vt:lpstr>ULUSLARARASI TARIMSAL PAZARLAMAYA YARDIMCI KURULUSLAR, CEVRESEL FAKTÖRLER VE REKABET </vt:lpstr>
      <vt:lpstr>ULUSLARARASI TARIMSAL PAZARLAMAYA YARDIMCI KURULUSLAR, CEVRESEL FAKTÖRLER VE REKABET </vt:lpstr>
      <vt:lpstr>ULUSLARARASI TARIMSAL PAZARLAMAYA YARDIMCI KURULUSLAR, CEVRESEL FAKTÖRLER VE REKABET </vt:lpstr>
      <vt:lpstr>ULUSLARARASI TARIMSAL PAZARLAMAYA YARDIMCI KURULUSLAR, CEVRESEL FAKTÖRLER VE REKABET </vt:lpstr>
      <vt:lpstr>ULUSLARARASI TARIMSAL PAZARLAMAYA YARDIMCI KURULUSLAR, CEVRESEL FAKTÖRLER VE REKABET </vt:lpstr>
      <vt:lpstr>ULUSLARARASI TARIMSAL PAZARLAMAYA YARDIMCI KURULUSLAR, CEVRESEL FAKTÖRLER VE REKABET </vt:lpstr>
      <vt:lpstr>ULUSLARARASI TARIMSAL PAZARLAMAYA YARDIMCI KURULUSLAR, CEVRESEL FAKTÖRLER VE REKABET </vt:lpstr>
      <vt:lpstr>ULUSLARARASI TARIMSAL PAZARLAMAYA YARDIMCI KURULUSLAR, CEVRESEL FAKTÖRLER VE REKABET </vt:lpstr>
      <vt:lpstr>ULUSLARARASI TARIMSAL PAZARLAMAYA YARDIMCI KURULUSLAR, CEVRESEL FAKTÖRLER VE REKABET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Ekonomi, Tarım ekonomisi ve üretim ekonomisi Nedir?</dc:title>
  <dc:creator>halil fidan</dc:creator>
  <cp:lastModifiedBy>halil fidan</cp:lastModifiedBy>
  <cp:revision>132</cp:revision>
  <dcterms:created xsi:type="dcterms:W3CDTF">2018-11-16T06:39:51Z</dcterms:created>
  <dcterms:modified xsi:type="dcterms:W3CDTF">2018-11-23T08:11:38Z</dcterms:modified>
</cp:coreProperties>
</file>