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90" r:id="rId4"/>
    <p:sldId id="273" r:id="rId5"/>
    <p:sldId id="274" r:id="rId6"/>
    <p:sldId id="275" r:id="rId7"/>
    <p:sldId id="276" r:id="rId8"/>
    <p:sldId id="277" r:id="rId9"/>
    <p:sldId id="278" r:id="rId10"/>
    <p:sldId id="279" r:id="rId11"/>
    <p:sldId id="280" r:id="rId12"/>
    <p:sldId id="281" r:id="rId13"/>
    <p:sldId id="283" r:id="rId14"/>
    <p:sldId id="284" r:id="rId15"/>
    <p:sldId id="288" r:id="rId16"/>
    <p:sldId id="285" r:id="rId17"/>
    <p:sldId id="286" r:id="rId18"/>
    <p:sldId id="287" r:id="rId19"/>
    <p:sldId id="289" r:id="rId20"/>
    <p:sldId id="282"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94660"/>
  </p:normalViewPr>
  <p:slideViewPr>
    <p:cSldViewPr snapToGrid="0">
      <p:cViewPr varScale="1">
        <p:scale>
          <a:sx n="86" d="100"/>
          <a:sy n="86" d="100"/>
        </p:scale>
        <p:origin x="10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5734E-4B84-4243-BA9F-ACE46ACB6EEF}" type="datetimeFigureOut">
              <a:rPr lang="tr-TR" smtClean="0"/>
              <a:t>14 Kas 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B7A05-5407-41CA-A440-FB1C2B081E43}" type="slidenum">
              <a:rPr lang="tr-TR" smtClean="0"/>
              <a:t>‹#›</a:t>
            </a:fld>
            <a:endParaRPr lang="tr-TR"/>
          </a:p>
        </p:txBody>
      </p:sp>
    </p:spTree>
    <p:extLst>
      <p:ext uri="{BB962C8B-B14F-4D97-AF65-F5344CB8AC3E}">
        <p14:creationId xmlns:p14="http://schemas.microsoft.com/office/powerpoint/2010/main" val="183888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19B7A05-5407-41CA-A440-FB1C2B081E43}" type="slidenum">
              <a:rPr lang="tr-TR" smtClean="0"/>
              <a:t>3</a:t>
            </a:fld>
            <a:endParaRPr lang="tr-TR"/>
          </a:p>
        </p:txBody>
      </p:sp>
    </p:spTree>
    <p:extLst>
      <p:ext uri="{BB962C8B-B14F-4D97-AF65-F5344CB8AC3E}">
        <p14:creationId xmlns:p14="http://schemas.microsoft.com/office/powerpoint/2010/main" val="258086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C39F86-4192-A403-3E8D-59666EC03AF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831B7B8-476E-907D-2778-634819FB5A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46C2C12-DA8E-C393-F92C-A28338A2A13D}"/>
              </a:ext>
            </a:extLst>
          </p:cNvPr>
          <p:cNvSpPr>
            <a:spLocks noGrp="1"/>
          </p:cNvSpPr>
          <p:nvPr>
            <p:ph type="dt" sz="half" idx="10"/>
          </p:nvPr>
        </p:nvSpPr>
        <p:spPr/>
        <p:txBody>
          <a:bodyPr/>
          <a:lstStyle/>
          <a:p>
            <a:fld id="{DA209BFD-227C-4012-854A-F4810D2B5439}" type="datetimeFigureOut">
              <a:rPr lang="tr-TR" smtClean="0"/>
              <a:t>14 Kas 2023</a:t>
            </a:fld>
            <a:endParaRPr lang="tr-TR"/>
          </a:p>
        </p:txBody>
      </p:sp>
      <p:sp>
        <p:nvSpPr>
          <p:cNvPr id="5" name="Alt Bilgi Yer Tutucusu 4">
            <a:extLst>
              <a:ext uri="{FF2B5EF4-FFF2-40B4-BE49-F238E27FC236}">
                <a16:creationId xmlns:a16="http://schemas.microsoft.com/office/drawing/2014/main" id="{6A1B002B-8C03-7056-37F9-841E9254ABB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A9D4AD-30E5-498B-BDA9-45BE742C0E45}"/>
              </a:ext>
            </a:extLst>
          </p:cNvPr>
          <p:cNvSpPr>
            <a:spLocks noGrp="1"/>
          </p:cNvSpPr>
          <p:nvPr>
            <p:ph type="sldNum" sz="quarter" idx="12"/>
          </p:nvPr>
        </p:nvSpPr>
        <p:spPr/>
        <p:txBody>
          <a:bodyPr/>
          <a:lstStyle/>
          <a:p>
            <a:fld id="{3C103D81-C152-40D4-AD6D-B751B2602F0B}" type="slidenum">
              <a:rPr lang="tr-TR" smtClean="0"/>
              <a:t>‹#›</a:t>
            </a:fld>
            <a:endParaRPr lang="tr-TR"/>
          </a:p>
        </p:txBody>
      </p:sp>
    </p:spTree>
    <p:extLst>
      <p:ext uri="{BB962C8B-B14F-4D97-AF65-F5344CB8AC3E}">
        <p14:creationId xmlns:p14="http://schemas.microsoft.com/office/powerpoint/2010/main" val="2295882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A31D24-F996-F805-38D0-8ECCD4BD08C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0069F87-B3A8-688B-4327-3FF57AD5D36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321A855-66B7-BF44-0F12-2CB384151940}"/>
              </a:ext>
            </a:extLst>
          </p:cNvPr>
          <p:cNvSpPr>
            <a:spLocks noGrp="1"/>
          </p:cNvSpPr>
          <p:nvPr>
            <p:ph type="dt" sz="half" idx="10"/>
          </p:nvPr>
        </p:nvSpPr>
        <p:spPr/>
        <p:txBody>
          <a:bodyPr/>
          <a:lstStyle/>
          <a:p>
            <a:fld id="{DA209BFD-227C-4012-854A-F4810D2B5439}" type="datetimeFigureOut">
              <a:rPr lang="tr-TR" smtClean="0"/>
              <a:t>14 Kas 2023</a:t>
            </a:fld>
            <a:endParaRPr lang="tr-TR"/>
          </a:p>
        </p:txBody>
      </p:sp>
      <p:sp>
        <p:nvSpPr>
          <p:cNvPr id="5" name="Alt Bilgi Yer Tutucusu 4">
            <a:extLst>
              <a:ext uri="{FF2B5EF4-FFF2-40B4-BE49-F238E27FC236}">
                <a16:creationId xmlns:a16="http://schemas.microsoft.com/office/drawing/2014/main" id="{62147E0F-A6B3-4CB6-7F8F-F9B6B47F1BF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75D296B-179C-22E4-384F-FC27448C8264}"/>
              </a:ext>
            </a:extLst>
          </p:cNvPr>
          <p:cNvSpPr>
            <a:spLocks noGrp="1"/>
          </p:cNvSpPr>
          <p:nvPr>
            <p:ph type="sldNum" sz="quarter" idx="12"/>
          </p:nvPr>
        </p:nvSpPr>
        <p:spPr/>
        <p:txBody>
          <a:bodyPr/>
          <a:lstStyle/>
          <a:p>
            <a:fld id="{3C103D81-C152-40D4-AD6D-B751B2602F0B}" type="slidenum">
              <a:rPr lang="tr-TR" smtClean="0"/>
              <a:t>‹#›</a:t>
            </a:fld>
            <a:endParaRPr lang="tr-TR"/>
          </a:p>
        </p:txBody>
      </p:sp>
    </p:spTree>
    <p:extLst>
      <p:ext uri="{BB962C8B-B14F-4D97-AF65-F5344CB8AC3E}">
        <p14:creationId xmlns:p14="http://schemas.microsoft.com/office/powerpoint/2010/main" val="307002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ED0B7C6-3CD9-5C7F-3319-9564D0C0907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C88F316-9E4D-2FF4-0F3C-9A309A4DC72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AC2A863-36AD-4D54-04C8-2E0DCDB4FD23}"/>
              </a:ext>
            </a:extLst>
          </p:cNvPr>
          <p:cNvSpPr>
            <a:spLocks noGrp="1"/>
          </p:cNvSpPr>
          <p:nvPr>
            <p:ph type="dt" sz="half" idx="10"/>
          </p:nvPr>
        </p:nvSpPr>
        <p:spPr/>
        <p:txBody>
          <a:bodyPr/>
          <a:lstStyle/>
          <a:p>
            <a:fld id="{DA209BFD-227C-4012-854A-F4810D2B5439}" type="datetimeFigureOut">
              <a:rPr lang="tr-TR" smtClean="0"/>
              <a:t>14 Kas 2023</a:t>
            </a:fld>
            <a:endParaRPr lang="tr-TR"/>
          </a:p>
        </p:txBody>
      </p:sp>
      <p:sp>
        <p:nvSpPr>
          <p:cNvPr id="5" name="Alt Bilgi Yer Tutucusu 4">
            <a:extLst>
              <a:ext uri="{FF2B5EF4-FFF2-40B4-BE49-F238E27FC236}">
                <a16:creationId xmlns:a16="http://schemas.microsoft.com/office/drawing/2014/main" id="{43F81163-FD6A-9F3C-5A0E-8A212C783CA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3B46057-B8BF-3629-CB83-0669858A9FF5}"/>
              </a:ext>
            </a:extLst>
          </p:cNvPr>
          <p:cNvSpPr>
            <a:spLocks noGrp="1"/>
          </p:cNvSpPr>
          <p:nvPr>
            <p:ph type="sldNum" sz="quarter" idx="12"/>
          </p:nvPr>
        </p:nvSpPr>
        <p:spPr/>
        <p:txBody>
          <a:bodyPr/>
          <a:lstStyle/>
          <a:p>
            <a:fld id="{3C103D81-C152-40D4-AD6D-B751B2602F0B}" type="slidenum">
              <a:rPr lang="tr-TR" smtClean="0"/>
              <a:t>‹#›</a:t>
            </a:fld>
            <a:endParaRPr lang="tr-TR"/>
          </a:p>
        </p:txBody>
      </p:sp>
    </p:spTree>
    <p:extLst>
      <p:ext uri="{BB962C8B-B14F-4D97-AF65-F5344CB8AC3E}">
        <p14:creationId xmlns:p14="http://schemas.microsoft.com/office/powerpoint/2010/main" val="69064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8123D7-C45C-42E4-E5D5-3B3D97A81A9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50BCA7F-AF92-91FA-AFF5-948613B68EE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28BB0A-CB1F-6B6C-5B88-1CD0C5A26793}"/>
              </a:ext>
            </a:extLst>
          </p:cNvPr>
          <p:cNvSpPr>
            <a:spLocks noGrp="1"/>
          </p:cNvSpPr>
          <p:nvPr>
            <p:ph type="dt" sz="half" idx="10"/>
          </p:nvPr>
        </p:nvSpPr>
        <p:spPr/>
        <p:txBody>
          <a:bodyPr/>
          <a:lstStyle/>
          <a:p>
            <a:fld id="{DA209BFD-227C-4012-854A-F4810D2B5439}" type="datetimeFigureOut">
              <a:rPr lang="tr-TR" smtClean="0"/>
              <a:t>14 Kas 2023</a:t>
            </a:fld>
            <a:endParaRPr lang="tr-TR"/>
          </a:p>
        </p:txBody>
      </p:sp>
      <p:sp>
        <p:nvSpPr>
          <p:cNvPr id="5" name="Alt Bilgi Yer Tutucusu 4">
            <a:extLst>
              <a:ext uri="{FF2B5EF4-FFF2-40B4-BE49-F238E27FC236}">
                <a16:creationId xmlns:a16="http://schemas.microsoft.com/office/drawing/2014/main" id="{1CA64E04-F5F5-2EBC-8437-11E812E82B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8086BC6-D75D-A2C5-2053-D629F17D30C7}"/>
              </a:ext>
            </a:extLst>
          </p:cNvPr>
          <p:cNvSpPr>
            <a:spLocks noGrp="1"/>
          </p:cNvSpPr>
          <p:nvPr>
            <p:ph type="sldNum" sz="quarter" idx="12"/>
          </p:nvPr>
        </p:nvSpPr>
        <p:spPr/>
        <p:txBody>
          <a:bodyPr/>
          <a:lstStyle/>
          <a:p>
            <a:fld id="{3C103D81-C152-40D4-AD6D-B751B2602F0B}" type="slidenum">
              <a:rPr lang="tr-TR" smtClean="0"/>
              <a:t>‹#›</a:t>
            </a:fld>
            <a:endParaRPr lang="tr-TR"/>
          </a:p>
        </p:txBody>
      </p:sp>
    </p:spTree>
    <p:extLst>
      <p:ext uri="{BB962C8B-B14F-4D97-AF65-F5344CB8AC3E}">
        <p14:creationId xmlns:p14="http://schemas.microsoft.com/office/powerpoint/2010/main" val="169618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ED4C93-9FAA-F332-ABE9-028C8888038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F7B833C-30D2-97AC-2298-3C1290A72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6B4C7AE-3237-D200-28D2-C7DC4E661586}"/>
              </a:ext>
            </a:extLst>
          </p:cNvPr>
          <p:cNvSpPr>
            <a:spLocks noGrp="1"/>
          </p:cNvSpPr>
          <p:nvPr>
            <p:ph type="dt" sz="half" idx="10"/>
          </p:nvPr>
        </p:nvSpPr>
        <p:spPr/>
        <p:txBody>
          <a:bodyPr/>
          <a:lstStyle/>
          <a:p>
            <a:fld id="{DA209BFD-227C-4012-854A-F4810D2B5439}" type="datetimeFigureOut">
              <a:rPr lang="tr-TR" smtClean="0"/>
              <a:t>14 Kas 2023</a:t>
            </a:fld>
            <a:endParaRPr lang="tr-TR"/>
          </a:p>
        </p:txBody>
      </p:sp>
      <p:sp>
        <p:nvSpPr>
          <p:cNvPr id="5" name="Alt Bilgi Yer Tutucusu 4">
            <a:extLst>
              <a:ext uri="{FF2B5EF4-FFF2-40B4-BE49-F238E27FC236}">
                <a16:creationId xmlns:a16="http://schemas.microsoft.com/office/drawing/2014/main" id="{68C3AE9E-93AA-CC63-55EE-FEA5483BF36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508E7B9-CC36-6CDE-4064-4D41B1061E3C}"/>
              </a:ext>
            </a:extLst>
          </p:cNvPr>
          <p:cNvSpPr>
            <a:spLocks noGrp="1"/>
          </p:cNvSpPr>
          <p:nvPr>
            <p:ph type="sldNum" sz="quarter" idx="12"/>
          </p:nvPr>
        </p:nvSpPr>
        <p:spPr/>
        <p:txBody>
          <a:bodyPr/>
          <a:lstStyle/>
          <a:p>
            <a:fld id="{3C103D81-C152-40D4-AD6D-B751B2602F0B}" type="slidenum">
              <a:rPr lang="tr-TR" smtClean="0"/>
              <a:t>‹#›</a:t>
            </a:fld>
            <a:endParaRPr lang="tr-TR"/>
          </a:p>
        </p:txBody>
      </p:sp>
    </p:spTree>
    <p:extLst>
      <p:ext uri="{BB962C8B-B14F-4D97-AF65-F5344CB8AC3E}">
        <p14:creationId xmlns:p14="http://schemas.microsoft.com/office/powerpoint/2010/main" val="86341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7F9035-0B2E-D183-F96E-DD7D32B38D0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D77F68E-644B-64A0-87D0-2B69822B17E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8AFA4A0-5C4E-4423-EC26-7F8512935F8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502B3C8-E5C2-CE6C-FA20-1EB7E4904E87}"/>
              </a:ext>
            </a:extLst>
          </p:cNvPr>
          <p:cNvSpPr>
            <a:spLocks noGrp="1"/>
          </p:cNvSpPr>
          <p:nvPr>
            <p:ph type="dt" sz="half" idx="10"/>
          </p:nvPr>
        </p:nvSpPr>
        <p:spPr/>
        <p:txBody>
          <a:bodyPr/>
          <a:lstStyle/>
          <a:p>
            <a:fld id="{DA209BFD-227C-4012-854A-F4810D2B5439}" type="datetimeFigureOut">
              <a:rPr lang="tr-TR" smtClean="0"/>
              <a:t>14 Kas 2023</a:t>
            </a:fld>
            <a:endParaRPr lang="tr-TR"/>
          </a:p>
        </p:txBody>
      </p:sp>
      <p:sp>
        <p:nvSpPr>
          <p:cNvPr id="6" name="Alt Bilgi Yer Tutucusu 5">
            <a:extLst>
              <a:ext uri="{FF2B5EF4-FFF2-40B4-BE49-F238E27FC236}">
                <a16:creationId xmlns:a16="http://schemas.microsoft.com/office/drawing/2014/main" id="{C15EC882-72AD-4807-7979-4486D28539B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D841B0F-17FB-E505-1E08-EF7282FAC3C9}"/>
              </a:ext>
            </a:extLst>
          </p:cNvPr>
          <p:cNvSpPr>
            <a:spLocks noGrp="1"/>
          </p:cNvSpPr>
          <p:nvPr>
            <p:ph type="sldNum" sz="quarter" idx="12"/>
          </p:nvPr>
        </p:nvSpPr>
        <p:spPr/>
        <p:txBody>
          <a:bodyPr/>
          <a:lstStyle/>
          <a:p>
            <a:fld id="{3C103D81-C152-40D4-AD6D-B751B2602F0B}" type="slidenum">
              <a:rPr lang="tr-TR" smtClean="0"/>
              <a:t>‹#›</a:t>
            </a:fld>
            <a:endParaRPr lang="tr-TR"/>
          </a:p>
        </p:txBody>
      </p:sp>
    </p:spTree>
    <p:extLst>
      <p:ext uri="{BB962C8B-B14F-4D97-AF65-F5344CB8AC3E}">
        <p14:creationId xmlns:p14="http://schemas.microsoft.com/office/powerpoint/2010/main" val="258569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A4152A-40DE-6A11-8FA4-0EA3C668361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8E61A71-6C65-BC48-EDEB-4709E22DB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77AF66E-057B-B8C1-2A9E-FD3C06A1224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74B62D9-8383-994A-C06F-0E3C031DFD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B5897C1-54B0-396E-D194-F1CE7187939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EBE75A1-3EAF-53AC-E743-1A43B57CEE9A}"/>
              </a:ext>
            </a:extLst>
          </p:cNvPr>
          <p:cNvSpPr>
            <a:spLocks noGrp="1"/>
          </p:cNvSpPr>
          <p:nvPr>
            <p:ph type="dt" sz="half" idx="10"/>
          </p:nvPr>
        </p:nvSpPr>
        <p:spPr/>
        <p:txBody>
          <a:bodyPr/>
          <a:lstStyle/>
          <a:p>
            <a:fld id="{DA209BFD-227C-4012-854A-F4810D2B5439}" type="datetimeFigureOut">
              <a:rPr lang="tr-TR" smtClean="0"/>
              <a:t>14 Kas 2023</a:t>
            </a:fld>
            <a:endParaRPr lang="tr-TR"/>
          </a:p>
        </p:txBody>
      </p:sp>
      <p:sp>
        <p:nvSpPr>
          <p:cNvPr id="8" name="Alt Bilgi Yer Tutucusu 7">
            <a:extLst>
              <a:ext uri="{FF2B5EF4-FFF2-40B4-BE49-F238E27FC236}">
                <a16:creationId xmlns:a16="http://schemas.microsoft.com/office/drawing/2014/main" id="{5C2CAE03-A4C8-3C76-0B49-99292E09B50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4F90D90-F9B7-305B-A100-D4273B4F07C9}"/>
              </a:ext>
            </a:extLst>
          </p:cNvPr>
          <p:cNvSpPr>
            <a:spLocks noGrp="1"/>
          </p:cNvSpPr>
          <p:nvPr>
            <p:ph type="sldNum" sz="quarter" idx="12"/>
          </p:nvPr>
        </p:nvSpPr>
        <p:spPr/>
        <p:txBody>
          <a:bodyPr/>
          <a:lstStyle/>
          <a:p>
            <a:fld id="{3C103D81-C152-40D4-AD6D-B751B2602F0B}" type="slidenum">
              <a:rPr lang="tr-TR" smtClean="0"/>
              <a:t>‹#›</a:t>
            </a:fld>
            <a:endParaRPr lang="tr-TR"/>
          </a:p>
        </p:txBody>
      </p:sp>
    </p:spTree>
    <p:extLst>
      <p:ext uri="{BB962C8B-B14F-4D97-AF65-F5344CB8AC3E}">
        <p14:creationId xmlns:p14="http://schemas.microsoft.com/office/powerpoint/2010/main" val="35600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86F166-C398-1E18-6F30-31179DB4BB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8A1E4F6-2006-7F53-92BA-69BEBD94D218}"/>
              </a:ext>
            </a:extLst>
          </p:cNvPr>
          <p:cNvSpPr>
            <a:spLocks noGrp="1"/>
          </p:cNvSpPr>
          <p:nvPr>
            <p:ph type="dt" sz="half" idx="10"/>
          </p:nvPr>
        </p:nvSpPr>
        <p:spPr/>
        <p:txBody>
          <a:bodyPr/>
          <a:lstStyle/>
          <a:p>
            <a:fld id="{DA209BFD-227C-4012-854A-F4810D2B5439}" type="datetimeFigureOut">
              <a:rPr lang="tr-TR" smtClean="0"/>
              <a:t>14 Kas 2023</a:t>
            </a:fld>
            <a:endParaRPr lang="tr-TR"/>
          </a:p>
        </p:txBody>
      </p:sp>
      <p:sp>
        <p:nvSpPr>
          <p:cNvPr id="4" name="Alt Bilgi Yer Tutucusu 3">
            <a:extLst>
              <a:ext uri="{FF2B5EF4-FFF2-40B4-BE49-F238E27FC236}">
                <a16:creationId xmlns:a16="http://schemas.microsoft.com/office/drawing/2014/main" id="{5934D264-DF5F-4F6A-1408-920E491BAC6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AEC3F87-5617-1151-647B-B502EA44EF9A}"/>
              </a:ext>
            </a:extLst>
          </p:cNvPr>
          <p:cNvSpPr>
            <a:spLocks noGrp="1"/>
          </p:cNvSpPr>
          <p:nvPr>
            <p:ph type="sldNum" sz="quarter" idx="12"/>
          </p:nvPr>
        </p:nvSpPr>
        <p:spPr/>
        <p:txBody>
          <a:bodyPr/>
          <a:lstStyle/>
          <a:p>
            <a:fld id="{3C103D81-C152-40D4-AD6D-B751B2602F0B}" type="slidenum">
              <a:rPr lang="tr-TR" smtClean="0"/>
              <a:t>‹#›</a:t>
            </a:fld>
            <a:endParaRPr lang="tr-TR"/>
          </a:p>
        </p:txBody>
      </p:sp>
    </p:spTree>
    <p:extLst>
      <p:ext uri="{BB962C8B-B14F-4D97-AF65-F5344CB8AC3E}">
        <p14:creationId xmlns:p14="http://schemas.microsoft.com/office/powerpoint/2010/main" val="280664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44E5E0F-2A75-84C2-E798-249FED11AAB9}"/>
              </a:ext>
            </a:extLst>
          </p:cNvPr>
          <p:cNvSpPr>
            <a:spLocks noGrp="1"/>
          </p:cNvSpPr>
          <p:nvPr>
            <p:ph type="dt" sz="half" idx="10"/>
          </p:nvPr>
        </p:nvSpPr>
        <p:spPr/>
        <p:txBody>
          <a:bodyPr/>
          <a:lstStyle/>
          <a:p>
            <a:fld id="{DA209BFD-227C-4012-854A-F4810D2B5439}" type="datetimeFigureOut">
              <a:rPr lang="tr-TR" smtClean="0"/>
              <a:t>14 Kas 2023</a:t>
            </a:fld>
            <a:endParaRPr lang="tr-TR"/>
          </a:p>
        </p:txBody>
      </p:sp>
      <p:sp>
        <p:nvSpPr>
          <p:cNvPr id="3" name="Alt Bilgi Yer Tutucusu 2">
            <a:extLst>
              <a:ext uri="{FF2B5EF4-FFF2-40B4-BE49-F238E27FC236}">
                <a16:creationId xmlns:a16="http://schemas.microsoft.com/office/drawing/2014/main" id="{03FF033D-F0C4-BCF5-9C38-C84ABD6FCAA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79C3801-4942-7840-EF69-82AADD5D803A}"/>
              </a:ext>
            </a:extLst>
          </p:cNvPr>
          <p:cNvSpPr>
            <a:spLocks noGrp="1"/>
          </p:cNvSpPr>
          <p:nvPr>
            <p:ph type="sldNum" sz="quarter" idx="12"/>
          </p:nvPr>
        </p:nvSpPr>
        <p:spPr/>
        <p:txBody>
          <a:bodyPr/>
          <a:lstStyle/>
          <a:p>
            <a:fld id="{3C103D81-C152-40D4-AD6D-B751B2602F0B}" type="slidenum">
              <a:rPr lang="tr-TR" smtClean="0"/>
              <a:t>‹#›</a:t>
            </a:fld>
            <a:endParaRPr lang="tr-TR"/>
          </a:p>
        </p:txBody>
      </p:sp>
    </p:spTree>
    <p:extLst>
      <p:ext uri="{BB962C8B-B14F-4D97-AF65-F5344CB8AC3E}">
        <p14:creationId xmlns:p14="http://schemas.microsoft.com/office/powerpoint/2010/main" val="288964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A22480-7A1C-6827-5FAE-F49A84207BD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91CBAA1-7C0A-5BD1-BC35-4AA82CAD60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4C779F8-5DDD-2673-B3B4-EB26B3F4D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86FFE24-630A-CA57-9C23-13BDFA3BD962}"/>
              </a:ext>
            </a:extLst>
          </p:cNvPr>
          <p:cNvSpPr>
            <a:spLocks noGrp="1"/>
          </p:cNvSpPr>
          <p:nvPr>
            <p:ph type="dt" sz="half" idx="10"/>
          </p:nvPr>
        </p:nvSpPr>
        <p:spPr/>
        <p:txBody>
          <a:bodyPr/>
          <a:lstStyle/>
          <a:p>
            <a:fld id="{DA209BFD-227C-4012-854A-F4810D2B5439}" type="datetimeFigureOut">
              <a:rPr lang="tr-TR" smtClean="0"/>
              <a:t>14 Kas 2023</a:t>
            </a:fld>
            <a:endParaRPr lang="tr-TR"/>
          </a:p>
        </p:txBody>
      </p:sp>
      <p:sp>
        <p:nvSpPr>
          <p:cNvPr id="6" name="Alt Bilgi Yer Tutucusu 5">
            <a:extLst>
              <a:ext uri="{FF2B5EF4-FFF2-40B4-BE49-F238E27FC236}">
                <a16:creationId xmlns:a16="http://schemas.microsoft.com/office/drawing/2014/main" id="{271FD62D-DA15-B54E-56FA-9FB1B23B2B2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3B9AE3C-444A-5967-5526-FF3C9D2FE722}"/>
              </a:ext>
            </a:extLst>
          </p:cNvPr>
          <p:cNvSpPr>
            <a:spLocks noGrp="1"/>
          </p:cNvSpPr>
          <p:nvPr>
            <p:ph type="sldNum" sz="quarter" idx="12"/>
          </p:nvPr>
        </p:nvSpPr>
        <p:spPr/>
        <p:txBody>
          <a:bodyPr/>
          <a:lstStyle/>
          <a:p>
            <a:fld id="{3C103D81-C152-40D4-AD6D-B751B2602F0B}" type="slidenum">
              <a:rPr lang="tr-TR" smtClean="0"/>
              <a:t>‹#›</a:t>
            </a:fld>
            <a:endParaRPr lang="tr-TR"/>
          </a:p>
        </p:txBody>
      </p:sp>
    </p:spTree>
    <p:extLst>
      <p:ext uri="{BB962C8B-B14F-4D97-AF65-F5344CB8AC3E}">
        <p14:creationId xmlns:p14="http://schemas.microsoft.com/office/powerpoint/2010/main" val="298725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EEFE72-39CC-844E-02FC-606130518D7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B2143FB-55C2-E968-22C9-14279DF722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F04CA6A-6B76-A7AF-6260-D6ADFDA56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1C15DAE-40A4-282C-207C-65DBD89334E7}"/>
              </a:ext>
            </a:extLst>
          </p:cNvPr>
          <p:cNvSpPr>
            <a:spLocks noGrp="1"/>
          </p:cNvSpPr>
          <p:nvPr>
            <p:ph type="dt" sz="half" idx="10"/>
          </p:nvPr>
        </p:nvSpPr>
        <p:spPr/>
        <p:txBody>
          <a:bodyPr/>
          <a:lstStyle/>
          <a:p>
            <a:fld id="{DA209BFD-227C-4012-854A-F4810D2B5439}" type="datetimeFigureOut">
              <a:rPr lang="tr-TR" smtClean="0"/>
              <a:t>14 Kas 2023</a:t>
            </a:fld>
            <a:endParaRPr lang="tr-TR"/>
          </a:p>
        </p:txBody>
      </p:sp>
      <p:sp>
        <p:nvSpPr>
          <p:cNvPr id="6" name="Alt Bilgi Yer Tutucusu 5">
            <a:extLst>
              <a:ext uri="{FF2B5EF4-FFF2-40B4-BE49-F238E27FC236}">
                <a16:creationId xmlns:a16="http://schemas.microsoft.com/office/drawing/2014/main" id="{D728BF8A-2213-D782-D674-481A7DA9428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03F5A6A-0CD5-3A69-D18F-4EC16EC5E288}"/>
              </a:ext>
            </a:extLst>
          </p:cNvPr>
          <p:cNvSpPr>
            <a:spLocks noGrp="1"/>
          </p:cNvSpPr>
          <p:nvPr>
            <p:ph type="sldNum" sz="quarter" idx="12"/>
          </p:nvPr>
        </p:nvSpPr>
        <p:spPr/>
        <p:txBody>
          <a:bodyPr/>
          <a:lstStyle/>
          <a:p>
            <a:fld id="{3C103D81-C152-40D4-AD6D-B751B2602F0B}" type="slidenum">
              <a:rPr lang="tr-TR" smtClean="0"/>
              <a:t>‹#›</a:t>
            </a:fld>
            <a:endParaRPr lang="tr-TR"/>
          </a:p>
        </p:txBody>
      </p:sp>
    </p:spTree>
    <p:extLst>
      <p:ext uri="{BB962C8B-B14F-4D97-AF65-F5344CB8AC3E}">
        <p14:creationId xmlns:p14="http://schemas.microsoft.com/office/powerpoint/2010/main" val="152573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777DBAE-ABE6-DAE0-6AE6-15070F3F2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88C1AA0-47E7-5A1C-577D-00AFDEB09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5C20D0A-B025-F2F4-3155-526AA3F762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09BFD-227C-4012-854A-F4810D2B5439}" type="datetimeFigureOut">
              <a:rPr lang="tr-TR" smtClean="0"/>
              <a:t>14 Kas 2023</a:t>
            </a:fld>
            <a:endParaRPr lang="tr-TR"/>
          </a:p>
        </p:txBody>
      </p:sp>
      <p:sp>
        <p:nvSpPr>
          <p:cNvPr id="5" name="Alt Bilgi Yer Tutucusu 4">
            <a:extLst>
              <a:ext uri="{FF2B5EF4-FFF2-40B4-BE49-F238E27FC236}">
                <a16:creationId xmlns:a16="http://schemas.microsoft.com/office/drawing/2014/main" id="{469D0130-C1BD-841D-6E59-39626A3C1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02290A8-06DB-9B67-C246-3469A52BA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03D81-C152-40D4-AD6D-B751B2602F0B}" type="slidenum">
              <a:rPr lang="tr-TR" smtClean="0"/>
              <a:t>‹#›</a:t>
            </a:fld>
            <a:endParaRPr lang="tr-TR"/>
          </a:p>
        </p:txBody>
      </p:sp>
    </p:spTree>
    <p:extLst>
      <p:ext uri="{BB962C8B-B14F-4D97-AF65-F5344CB8AC3E}">
        <p14:creationId xmlns:p14="http://schemas.microsoft.com/office/powerpoint/2010/main" val="1015539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Başlık 1">
            <a:extLst>
              <a:ext uri="{FF2B5EF4-FFF2-40B4-BE49-F238E27FC236}">
                <a16:creationId xmlns:a16="http://schemas.microsoft.com/office/drawing/2014/main" id="{E4860C3F-ED5B-1733-DA59-0DF49626FACE}"/>
              </a:ext>
            </a:extLst>
          </p:cNvPr>
          <p:cNvSpPr>
            <a:spLocks noGrp="1"/>
          </p:cNvSpPr>
          <p:nvPr>
            <p:ph type="ctrTitle"/>
          </p:nvPr>
        </p:nvSpPr>
        <p:spPr>
          <a:xfrm>
            <a:off x="1333135" y="986351"/>
            <a:ext cx="9767847" cy="3100843"/>
          </a:xfrm>
        </p:spPr>
        <p:txBody>
          <a:bodyPr anchor="b">
            <a:normAutofit/>
          </a:bodyPr>
          <a:lstStyle/>
          <a:p>
            <a:r>
              <a:rPr lang="tr-TR" sz="5200" b="1" dirty="0">
                <a:solidFill>
                  <a:srgbClr val="7030A0"/>
                </a:solidFill>
              </a:rPr>
              <a:t>İş Hayatını İyileştirmek ve Tükenmişliği Azaltmak için Eczacılık Yüksek Öğreniminde İletişim</a:t>
            </a:r>
          </a:p>
        </p:txBody>
      </p:sp>
      <p:sp>
        <p:nvSpPr>
          <p:cNvPr id="3" name="Alt Başlık 2">
            <a:extLst>
              <a:ext uri="{FF2B5EF4-FFF2-40B4-BE49-F238E27FC236}">
                <a16:creationId xmlns:a16="http://schemas.microsoft.com/office/drawing/2014/main" id="{8A871234-A3F1-EF2C-4C27-3EF66D3D37D0}"/>
              </a:ext>
            </a:extLst>
          </p:cNvPr>
          <p:cNvSpPr>
            <a:spLocks noGrp="1"/>
          </p:cNvSpPr>
          <p:nvPr>
            <p:ph type="subTitle" idx="1"/>
          </p:nvPr>
        </p:nvSpPr>
        <p:spPr>
          <a:xfrm>
            <a:off x="3500731" y="4910103"/>
            <a:ext cx="5188034" cy="682079"/>
          </a:xfrm>
        </p:spPr>
        <p:txBody>
          <a:bodyPr>
            <a:normAutofit fontScale="85000" lnSpcReduction="20000"/>
          </a:bodyPr>
          <a:lstStyle/>
          <a:p>
            <a:r>
              <a:rPr lang="tr-TR" b="1" i="1" dirty="0">
                <a:solidFill>
                  <a:srgbClr val="7030A0"/>
                </a:solidFill>
              </a:rPr>
              <a:t>ŞEVVAL DEMİR</a:t>
            </a:r>
          </a:p>
          <a:p>
            <a:r>
              <a:rPr lang="tr-TR" b="1" i="1" dirty="0">
                <a:solidFill>
                  <a:srgbClr val="7030A0"/>
                </a:solidFill>
              </a:rPr>
              <a:t>19030079</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7038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Metin kutusu 3">
            <a:extLst>
              <a:ext uri="{FF2B5EF4-FFF2-40B4-BE49-F238E27FC236}">
                <a16:creationId xmlns:a16="http://schemas.microsoft.com/office/drawing/2014/main" id="{21D03B15-9DE2-9AE4-FAC3-D2893D2DAC39}"/>
              </a:ext>
            </a:extLst>
          </p:cNvPr>
          <p:cNvSpPr txBox="1"/>
          <p:nvPr/>
        </p:nvSpPr>
        <p:spPr>
          <a:xfrm>
            <a:off x="180974" y="430279"/>
            <a:ext cx="11829745" cy="5509200"/>
          </a:xfrm>
          <a:prstGeom prst="rect">
            <a:avLst/>
          </a:prstGeom>
          <a:noFill/>
        </p:spPr>
        <p:txBody>
          <a:bodyPr wrap="square">
            <a:spAutoFit/>
          </a:bodyPr>
          <a:lstStyle/>
          <a:p>
            <a:r>
              <a:rPr lang="tr-TR" sz="2200" dirty="0">
                <a:latin typeface="Arial" panose="020B0604020202020204" pitchFamily="34" charset="0"/>
                <a:cs typeface="Arial" panose="020B0604020202020204" pitchFamily="34" charset="0"/>
              </a:rPr>
              <a:t>Görüşülen sekiz kişiden dördünün erkek, dördünün kadın olduğu belirlendi; dördü kamu araştırma üniversitelerinde, üçü özel öğretim kurumlarında ders veriyordu ve biri özel bir araştırma üniversitesinde çalışıyordu. Dört katılımcı sosyal eczacılıktan, ikisi klinik uygulamadan ve ikisi de temel bilimlerdendi.</a:t>
            </a:r>
          </a:p>
          <a:p>
            <a:endParaRPr lang="tr-TR" sz="2200" dirty="0">
              <a:latin typeface="Arial" panose="020B0604020202020204" pitchFamily="34" charset="0"/>
              <a:cs typeface="Arial" panose="020B0604020202020204" pitchFamily="34" charset="0"/>
            </a:endParaRPr>
          </a:p>
          <a:p>
            <a:r>
              <a:rPr lang="tr-TR" sz="2200" b="0" i="0" dirty="0">
                <a:solidFill>
                  <a:srgbClr val="000000"/>
                </a:solidFill>
                <a:effectLst/>
                <a:latin typeface="Arial" panose="020B0604020202020204" pitchFamily="34" charset="0"/>
                <a:cs typeface="Arial" panose="020B0604020202020204" pitchFamily="34" charset="0"/>
              </a:rPr>
              <a:t>Denetleyicilerden gelen rehberlikle ilgili olarak katılımcılar, özellikle terfi ve görev süresiyle ilgili olmak üzere, hedefe ulaşma yöntemleri konusunda netlik aramışlardır. İş-yaşam dengesini korurken organizasyonda başarıya nasıl ulaşılacağı konusunda tavsiyeye ihtiyaç duyulduğunu açıklamışlardır.</a:t>
            </a:r>
          </a:p>
          <a:p>
            <a:endParaRPr lang="tr-TR" sz="2200" dirty="0">
              <a:solidFill>
                <a:srgbClr val="000000"/>
              </a:solidFill>
              <a:latin typeface="Arial" panose="020B0604020202020204" pitchFamily="34" charset="0"/>
              <a:cs typeface="Arial" panose="020B0604020202020204" pitchFamily="34" charset="0"/>
            </a:endParaRPr>
          </a:p>
          <a:p>
            <a:r>
              <a:rPr lang="tr-TR" sz="2200" b="0" i="0" dirty="0">
                <a:solidFill>
                  <a:srgbClr val="000000"/>
                </a:solidFill>
                <a:effectLst/>
                <a:latin typeface="Arial" panose="020B0604020202020204" pitchFamily="34" charset="0"/>
                <a:cs typeface="Arial" panose="020B0604020202020204" pitchFamily="34" charset="0"/>
              </a:rPr>
              <a:t>Katılımcılar kitle iletişiminin yararını kabul ederken denetçilerin yardım talebi olmadan rehberliği başlatmasını tercih etmişlerdir. Katılımcılar ayrıca rehberlik için akranlarına da başvurmuş, ancak bu genellikle öğle yemeğinde veya işbirliği sırasında resmi olmayan, meslektaşlara yönelik, samimi tartışmalar şeklinde olmuştur. Gayri resmi akran mentorluğu, onlara bireysel olarak samimi bir ilgi ve tavsiye vermenin ve koçluğun ötesinde bir şey olarak tanımlandı.</a:t>
            </a:r>
            <a:endParaRPr lang="tr-T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56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Metin kutusu 3">
            <a:extLst>
              <a:ext uri="{FF2B5EF4-FFF2-40B4-BE49-F238E27FC236}">
                <a16:creationId xmlns:a16="http://schemas.microsoft.com/office/drawing/2014/main" id="{853EF0FE-63B1-805C-CF3D-17E10ED838CE}"/>
              </a:ext>
            </a:extLst>
          </p:cNvPr>
          <p:cNvSpPr txBox="1"/>
          <p:nvPr/>
        </p:nvSpPr>
        <p:spPr>
          <a:xfrm>
            <a:off x="280136" y="614089"/>
            <a:ext cx="11873846" cy="4708981"/>
          </a:xfrm>
          <a:prstGeom prst="rect">
            <a:avLst/>
          </a:prstGeom>
          <a:noFill/>
        </p:spPr>
        <p:txBody>
          <a:bodyPr wrap="square">
            <a:spAutoFit/>
          </a:bodyPr>
          <a:lstStyle/>
          <a:p>
            <a:r>
              <a:rPr lang="tr-TR" sz="2000" b="1" i="1" dirty="0">
                <a:highlight>
                  <a:srgbClr val="FFFF00"/>
                </a:highlight>
                <a:latin typeface="Arial" panose="020B0604020202020204" pitchFamily="34" charset="0"/>
                <a:cs typeface="Arial" panose="020B0604020202020204" pitchFamily="34" charset="0"/>
              </a:rPr>
              <a:t>Değer güvencesi </a:t>
            </a:r>
            <a:r>
              <a:rPr lang="tr-TR" sz="2000" dirty="0">
                <a:latin typeface="Arial" panose="020B0604020202020204" pitchFamily="34" charset="0"/>
                <a:cs typeface="Arial" panose="020B0604020202020204" pitchFamily="34" charset="0"/>
              </a:rPr>
              <a:t>ikinci ana temayı oluşturmuştur. Katılımcılar, denetçilerin belirli bir çabanın nasıl sonuç verdiğini sorarak kişisel olarak ilgilendikleri örnekleri anlattılar. </a:t>
            </a:r>
            <a:r>
              <a:rPr lang="tr-TR" sz="2000" b="1" i="1" dirty="0">
                <a:latin typeface="Arial" panose="020B0604020202020204" pitchFamily="34" charset="0"/>
                <a:cs typeface="Arial" panose="020B0604020202020204" pitchFamily="34" charset="0"/>
              </a:rPr>
              <a:t>Başarıların ve önemli haberlerin üst kademelere </a:t>
            </a:r>
            <a:r>
              <a:rPr lang="tr-TR" sz="2000" dirty="0">
                <a:latin typeface="Arial" panose="020B0604020202020204" pitchFamily="34" charset="0"/>
                <a:cs typeface="Arial" panose="020B0604020202020204" pitchFamily="34" charset="0"/>
              </a:rPr>
              <a:t>(örneğin dekanlar, üniversite yetkilileri) iletilmesi de değer güvencesi olarak görülüyordu. Bunun tersine, katılımcılar, bazı denetçilerin sıkı çalışma veya iyi yapılmış bir iş için herkesi iltifat etmek amacıyla nasıl standart bir dile başvurduklarını anlattılar. İletişimin tek biçimi genel basmakalıp sözler olduğunda, bu durum öğretim üyesinin katkılarını ortadan kaldırmaya veya kişiliksizleştirmeye eğilimli olarak görülmüş. Akranlardan gelen değer güvencesi örnekleri arasında </a:t>
            </a:r>
            <a:r>
              <a:rPr lang="tr-TR" sz="2000" b="1" i="1" dirty="0">
                <a:latin typeface="Arial" panose="020B0604020202020204" pitchFamily="34" charset="0"/>
                <a:cs typeface="Arial" panose="020B0604020202020204" pitchFamily="34" charset="0"/>
              </a:rPr>
              <a:t>arkadaşlığın genişletilmesi, dostluk ve işbirliği teklifleri </a:t>
            </a:r>
            <a:r>
              <a:rPr lang="tr-TR" sz="2000" dirty="0">
                <a:latin typeface="Arial" panose="020B0604020202020204" pitchFamily="34" charset="0"/>
                <a:cs typeface="Arial" panose="020B0604020202020204" pitchFamily="34" charset="0"/>
              </a:rPr>
              <a:t>yer alıyordu.</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Görüşmeler boyunca yapılan yorumlar, değer güvencesi eksikliğinden kaynaklanan bir alt tema olarak ortaya çıkan tükenmişlik ile ilgili olduğu görülmüştür. Katılımcılar, sağlıklı rekabet ile aşağılayıcı rekabet arasındaki farka dikkat çekerek akranlar arasındaki rekabeti; amirlerin sıklıkla belirli görevlerin ve deneyimlerin bilgiçlik gerektirdiğini varsaydığını, oysa akranların aynı deneyimlerin birbirleriyle paylaşıldığında tatmin olduğunu anlatmışlardır.</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98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Her birinin bileklerini ve bir Circle formu için birbirine bağlı olan eller">
            <a:extLst>
              <a:ext uri="{FF2B5EF4-FFF2-40B4-BE49-F238E27FC236}">
                <a16:creationId xmlns:a16="http://schemas.microsoft.com/office/drawing/2014/main" id="{1E43D1B8-3927-A710-2B91-9A9595E3D329}"/>
              </a:ext>
            </a:extLst>
          </p:cNvPr>
          <p:cNvPicPr>
            <a:picLocks noChangeAspect="1"/>
          </p:cNvPicPr>
          <p:nvPr/>
        </p:nvPicPr>
        <p:blipFill rotWithShape="1">
          <a:blip r:embed="rId3"/>
          <a:srcRect l="22050" r="1841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Metin kutusu 3">
            <a:extLst>
              <a:ext uri="{FF2B5EF4-FFF2-40B4-BE49-F238E27FC236}">
                <a16:creationId xmlns:a16="http://schemas.microsoft.com/office/drawing/2014/main" id="{912B7CDB-6DF0-D33E-7110-4CDD8AE6E6BA}"/>
              </a:ext>
            </a:extLst>
          </p:cNvPr>
          <p:cNvSpPr txBox="1"/>
          <p:nvPr/>
        </p:nvSpPr>
        <p:spPr>
          <a:xfrm>
            <a:off x="5957887" y="1285875"/>
            <a:ext cx="5924548" cy="5062538"/>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dirty="0" err="1"/>
              <a:t>Yön</a:t>
            </a:r>
            <a:r>
              <a:rPr lang="en-US" sz="2000" dirty="0"/>
              <a:t> </a:t>
            </a:r>
            <a:r>
              <a:rPr lang="en-US" sz="2000" dirty="0" err="1"/>
              <a:t>veren</a:t>
            </a:r>
            <a:r>
              <a:rPr lang="en-US" sz="2000" dirty="0"/>
              <a:t> </a:t>
            </a:r>
            <a:r>
              <a:rPr lang="en-US" sz="2000" dirty="0" err="1"/>
              <a:t>dile</a:t>
            </a:r>
            <a:r>
              <a:rPr lang="en-US" sz="2000" dirty="0"/>
              <a:t> </a:t>
            </a:r>
            <a:r>
              <a:rPr lang="en-US" sz="2000" dirty="0" err="1"/>
              <a:t>duyulan</a:t>
            </a:r>
            <a:r>
              <a:rPr lang="en-US" sz="2000" dirty="0"/>
              <a:t> </a:t>
            </a:r>
            <a:r>
              <a:rPr lang="en-US" sz="2000" dirty="0" err="1"/>
              <a:t>ihtiyaç</a:t>
            </a:r>
            <a:r>
              <a:rPr lang="en-US" sz="2000" dirty="0"/>
              <a:t>, </a:t>
            </a:r>
            <a:r>
              <a:rPr lang="en-US" sz="2000" dirty="0" err="1"/>
              <a:t>rehberliğin</a:t>
            </a:r>
            <a:r>
              <a:rPr lang="en-US" sz="2000" dirty="0"/>
              <a:t> </a:t>
            </a:r>
            <a:r>
              <a:rPr lang="en-US" sz="2000" dirty="0" err="1"/>
              <a:t>toplumsal</a:t>
            </a:r>
            <a:r>
              <a:rPr lang="en-US" sz="2000" dirty="0"/>
              <a:t> </a:t>
            </a:r>
            <a:r>
              <a:rPr lang="en-US" sz="2000" dirty="0" err="1"/>
              <a:t>olarak</a:t>
            </a:r>
            <a:r>
              <a:rPr lang="en-US" sz="2000" dirty="0"/>
              <a:t> </a:t>
            </a:r>
            <a:r>
              <a:rPr lang="en-US" sz="2000" dirty="0" err="1"/>
              <a:t>sağlanmasına</a:t>
            </a:r>
            <a:r>
              <a:rPr lang="en-US" sz="2000" dirty="0"/>
              <a:t> </a:t>
            </a:r>
            <a:r>
              <a:rPr lang="en-US" sz="2000" dirty="0" err="1"/>
              <a:t>duyulan</a:t>
            </a:r>
            <a:r>
              <a:rPr lang="en-US" sz="2000" dirty="0"/>
              <a:t> </a:t>
            </a:r>
            <a:r>
              <a:rPr lang="en-US" sz="2000" dirty="0" err="1"/>
              <a:t>ihtiyaçla</a:t>
            </a:r>
            <a:r>
              <a:rPr lang="en-US" sz="2000" dirty="0"/>
              <a:t> </a:t>
            </a:r>
            <a:r>
              <a:rPr lang="en-US" sz="2000" dirty="0" err="1"/>
              <a:t>orantılıdır</a:t>
            </a:r>
            <a:r>
              <a:rPr lang="en-US" sz="2000" dirty="0"/>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b="0" i="0" dirty="0" err="1">
                <a:effectLst/>
              </a:rPr>
              <a:t>Empatik</a:t>
            </a:r>
            <a:r>
              <a:rPr lang="en-US" sz="2000" b="0" i="0" dirty="0">
                <a:effectLst/>
              </a:rPr>
              <a:t> </a:t>
            </a:r>
            <a:r>
              <a:rPr lang="en-US" sz="2000" b="0" i="0" dirty="0" err="1">
                <a:effectLst/>
              </a:rPr>
              <a:t>dilin</a:t>
            </a:r>
            <a:r>
              <a:rPr lang="en-US" sz="2000" b="0" i="0" dirty="0">
                <a:effectLst/>
              </a:rPr>
              <a:t> </a:t>
            </a:r>
            <a:r>
              <a:rPr lang="en-US" sz="2000" b="0" i="0" dirty="0" err="1">
                <a:effectLst/>
              </a:rPr>
              <a:t>boyutu</a:t>
            </a:r>
            <a:r>
              <a:rPr lang="en-US" sz="2000" b="0" i="0" dirty="0">
                <a:effectLst/>
              </a:rPr>
              <a:t> </a:t>
            </a:r>
            <a:r>
              <a:rPr lang="en-US" sz="2000" b="0" i="0" dirty="0" err="1">
                <a:effectLst/>
              </a:rPr>
              <a:t>ile</a:t>
            </a:r>
            <a:r>
              <a:rPr lang="en-US" sz="2000" b="0" i="0" dirty="0">
                <a:effectLst/>
              </a:rPr>
              <a:t> </a:t>
            </a:r>
            <a:r>
              <a:rPr lang="en-US" sz="2000" b="0" i="0" dirty="0" err="1">
                <a:effectLst/>
              </a:rPr>
              <a:t>değer</a:t>
            </a:r>
            <a:r>
              <a:rPr lang="en-US" sz="2000" b="0" i="0" dirty="0">
                <a:effectLst/>
              </a:rPr>
              <a:t> </a:t>
            </a:r>
            <a:r>
              <a:rPr lang="en-US" sz="2000" b="0" i="0" dirty="0" err="1">
                <a:effectLst/>
              </a:rPr>
              <a:t>güvencesinin</a:t>
            </a:r>
            <a:r>
              <a:rPr lang="en-US" sz="2000" b="0" i="0" dirty="0">
                <a:effectLst/>
              </a:rPr>
              <a:t> </a:t>
            </a:r>
            <a:r>
              <a:rPr lang="en-US" sz="2000" b="0" i="0" dirty="0" err="1">
                <a:effectLst/>
              </a:rPr>
              <a:t>sosyal</a:t>
            </a:r>
            <a:r>
              <a:rPr lang="en-US" sz="2000" b="0" i="0" dirty="0">
                <a:effectLst/>
              </a:rPr>
              <a:t> </a:t>
            </a:r>
            <a:r>
              <a:rPr lang="en-US" sz="2000" b="0" i="0" dirty="0" err="1">
                <a:effectLst/>
              </a:rPr>
              <a:t>sağlanması</a:t>
            </a:r>
            <a:r>
              <a:rPr lang="en-US" sz="2000" b="0" i="0" dirty="0">
                <a:effectLst/>
              </a:rPr>
              <a:t> </a:t>
            </a:r>
            <a:r>
              <a:rPr lang="en-US" sz="2000" b="0" i="0" dirty="0" err="1">
                <a:effectLst/>
              </a:rPr>
              <a:t>arasında</a:t>
            </a:r>
            <a:r>
              <a:rPr lang="en-US" sz="2000" b="0" i="0" dirty="0">
                <a:effectLst/>
              </a:rPr>
              <a:t> da </a:t>
            </a:r>
            <a:r>
              <a:rPr lang="en-US" sz="2000" b="0" i="0" dirty="0" err="1">
                <a:effectLst/>
              </a:rPr>
              <a:t>benzerlikler</a:t>
            </a:r>
            <a:r>
              <a:rPr lang="en-US" sz="2000" b="0" i="0" dirty="0">
                <a:effectLst/>
              </a:rPr>
              <a:t> </a:t>
            </a:r>
            <a:r>
              <a:rPr lang="en-US" sz="2000" b="0" i="0" dirty="0" err="1">
                <a:effectLst/>
              </a:rPr>
              <a:t>vardı</a:t>
            </a:r>
            <a:r>
              <a:rPr lang="en-US" sz="2000" b="0" i="0" dirty="0">
                <a:effectLst/>
              </a:rPr>
              <a:t>. </a:t>
            </a:r>
            <a:r>
              <a:rPr lang="en-US" sz="2000" b="0" i="0" dirty="0" err="1">
                <a:effectLst/>
              </a:rPr>
              <a:t>Katılımcılar</a:t>
            </a:r>
            <a:r>
              <a:rPr lang="en-US" sz="2000" b="0" i="0" dirty="0">
                <a:effectLst/>
              </a:rPr>
              <a:t> </a:t>
            </a:r>
            <a:r>
              <a:rPr lang="en-US" sz="2000" b="0" i="0" dirty="0" err="1">
                <a:effectLst/>
              </a:rPr>
              <a:t>pratik</a:t>
            </a:r>
            <a:r>
              <a:rPr lang="en-US" sz="2000" b="0" i="0" dirty="0">
                <a:effectLst/>
              </a:rPr>
              <a:t> </a:t>
            </a:r>
            <a:r>
              <a:rPr lang="en-US" sz="2000" b="0" i="0" dirty="0" err="1">
                <a:effectLst/>
              </a:rPr>
              <a:t>olması</a:t>
            </a:r>
            <a:r>
              <a:rPr lang="en-US" sz="2000" b="0" i="0" dirty="0">
                <a:effectLst/>
              </a:rPr>
              <a:t> </a:t>
            </a:r>
            <a:r>
              <a:rPr lang="en-US" sz="2000" b="0" i="0" dirty="0" err="1">
                <a:effectLst/>
              </a:rPr>
              <a:t>için</a:t>
            </a:r>
            <a:r>
              <a:rPr lang="en-US" sz="2000" b="0" i="0" dirty="0">
                <a:effectLst/>
              </a:rPr>
              <a:t> </a:t>
            </a:r>
            <a:r>
              <a:rPr lang="en-US" sz="2000" b="0" i="0" dirty="0" err="1">
                <a:effectLst/>
              </a:rPr>
              <a:t>empatik</a:t>
            </a:r>
            <a:r>
              <a:rPr lang="en-US" sz="2000" b="0" i="0" dirty="0">
                <a:effectLst/>
              </a:rPr>
              <a:t> </a:t>
            </a:r>
            <a:r>
              <a:rPr lang="en-US" sz="2000" b="0" i="0" dirty="0" err="1">
                <a:effectLst/>
              </a:rPr>
              <a:t>bir</a:t>
            </a:r>
            <a:r>
              <a:rPr lang="en-US" sz="2000" b="0" i="0" dirty="0">
                <a:effectLst/>
              </a:rPr>
              <a:t> </a:t>
            </a:r>
            <a:r>
              <a:rPr lang="en-US" sz="2000" b="0" i="0" dirty="0" err="1">
                <a:effectLst/>
              </a:rPr>
              <a:t>dil</a:t>
            </a:r>
            <a:r>
              <a:rPr lang="en-US" sz="2000" b="0" i="0" dirty="0">
                <a:effectLst/>
              </a:rPr>
              <a:t> </a:t>
            </a:r>
            <a:r>
              <a:rPr lang="en-US" sz="2000" b="0" i="0" dirty="0" err="1">
                <a:effectLst/>
              </a:rPr>
              <a:t>tercih</a:t>
            </a:r>
            <a:r>
              <a:rPr lang="en-US" sz="2000" b="0" i="0" dirty="0">
                <a:effectLst/>
              </a:rPr>
              <a:t> </a:t>
            </a:r>
            <a:r>
              <a:rPr lang="en-US" sz="2000" b="0" i="0" dirty="0" err="1">
                <a:effectLst/>
              </a:rPr>
              <a:t>ettiler</a:t>
            </a:r>
            <a:r>
              <a:rPr lang="en-US" sz="2000" b="0" i="0" dirty="0">
                <a:effectLst/>
              </a:rPr>
              <a:t>. </a:t>
            </a:r>
            <a:r>
              <a:rPr lang="en-US" sz="2000" b="0" i="0" dirty="0" err="1">
                <a:effectLst/>
              </a:rPr>
              <a:t>Yöneticiler</a:t>
            </a:r>
            <a:r>
              <a:rPr lang="en-US" sz="2000" b="0" i="0" dirty="0">
                <a:effectLst/>
              </a:rPr>
              <a:t> </a:t>
            </a:r>
            <a:r>
              <a:rPr lang="en-US" sz="2000" b="0" i="0" dirty="0" err="1">
                <a:effectLst/>
              </a:rPr>
              <a:t>ve</a:t>
            </a:r>
            <a:r>
              <a:rPr lang="en-US" sz="2000" b="0" i="0" dirty="0">
                <a:effectLst/>
              </a:rPr>
              <a:t> </a:t>
            </a:r>
            <a:r>
              <a:rPr lang="en-US" sz="2000" b="0" i="0" dirty="0" err="1">
                <a:effectLst/>
              </a:rPr>
              <a:t>meslektaşları</a:t>
            </a:r>
            <a:r>
              <a:rPr lang="en-US" sz="2000" b="0" i="0" dirty="0">
                <a:effectLst/>
              </a:rPr>
              <a:t> </a:t>
            </a:r>
            <a:r>
              <a:rPr lang="en-US" sz="2000" b="0" i="0" dirty="0" err="1">
                <a:effectLst/>
              </a:rPr>
              <a:t>onlardan</a:t>
            </a:r>
            <a:r>
              <a:rPr lang="en-US" sz="2000" b="0" i="0" dirty="0">
                <a:effectLst/>
              </a:rPr>
              <a:t> </a:t>
            </a:r>
            <a:r>
              <a:rPr lang="en-US" sz="2000" b="0" i="0" dirty="0" err="1">
                <a:effectLst/>
              </a:rPr>
              <a:t>katkıda</a:t>
            </a:r>
            <a:r>
              <a:rPr lang="en-US" sz="2000" b="0" i="0" dirty="0">
                <a:effectLst/>
              </a:rPr>
              <a:t> </a:t>
            </a:r>
            <a:r>
              <a:rPr lang="en-US" sz="2000" b="0" i="0" dirty="0" err="1">
                <a:effectLst/>
              </a:rPr>
              <a:t>bulunmalarını</a:t>
            </a:r>
            <a:r>
              <a:rPr lang="en-US" sz="2000" b="0" i="0" dirty="0">
                <a:effectLst/>
              </a:rPr>
              <a:t>, </a:t>
            </a:r>
            <a:r>
              <a:rPr lang="en-US" sz="2000" b="0" i="0" dirty="0" err="1">
                <a:effectLst/>
              </a:rPr>
              <a:t>işbirliği</a:t>
            </a:r>
            <a:r>
              <a:rPr lang="en-US" sz="2000" b="0" i="0" dirty="0">
                <a:effectLst/>
              </a:rPr>
              <a:t> </a:t>
            </a:r>
            <a:r>
              <a:rPr lang="en-US" sz="2000" b="0" i="0" dirty="0" err="1">
                <a:effectLst/>
              </a:rPr>
              <a:t>yapmalarını</a:t>
            </a:r>
            <a:r>
              <a:rPr lang="en-US" sz="2000" b="0" i="0" dirty="0">
                <a:effectLst/>
              </a:rPr>
              <a:t> </a:t>
            </a:r>
            <a:r>
              <a:rPr lang="en-US" sz="2000" b="0" i="0" dirty="0" err="1">
                <a:effectLst/>
              </a:rPr>
              <a:t>veya</a:t>
            </a:r>
            <a:r>
              <a:rPr lang="en-US" sz="2000" b="0" i="0" dirty="0">
                <a:effectLst/>
              </a:rPr>
              <a:t> </a:t>
            </a:r>
            <a:r>
              <a:rPr lang="en-US" sz="2000" b="0" i="0" dirty="0" err="1">
                <a:effectLst/>
              </a:rPr>
              <a:t>kendileriyle</a:t>
            </a:r>
            <a:r>
              <a:rPr lang="en-US" sz="2000" b="0" i="0" dirty="0">
                <a:effectLst/>
              </a:rPr>
              <a:t> </a:t>
            </a:r>
            <a:r>
              <a:rPr lang="en-US" sz="2000" b="0" i="0" dirty="0" err="1">
                <a:effectLst/>
              </a:rPr>
              <a:t>projelerde</a:t>
            </a:r>
            <a:r>
              <a:rPr lang="en-US" sz="2000" b="0" i="0" dirty="0">
                <a:effectLst/>
              </a:rPr>
              <a:t> </a:t>
            </a:r>
            <a:r>
              <a:rPr lang="en-US" sz="2000" b="0" i="0" dirty="0" err="1">
                <a:effectLst/>
              </a:rPr>
              <a:t>yer</a:t>
            </a:r>
            <a:r>
              <a:rPr lang="en-US" sz="2000" b="0" i="0" dirty="0">
                <a:effectLst/>
              </a:rPr>
              <a:t> </a:t>
            </a:r>
            <a:r>
              <a:rPr lang="en-US" sz="2000" b="0" i="0" dirty="0" err="1">
                <a:effectLst/>
              </a:rPr>
              <a:t>almalarını</a:t>
            </a:r>
            <a:r>
              <a:rPr lang="en-US" sz="2000" b="0" i="0" dirty="0">
                <a:effectLst/>
              </a:rPr>
              <a:t> </a:t>
            </a:r>
            <a:r>
              <a:rPr lang="en-US" sz="2000" b="0" i="0" dirty="0" err="1">
                <a:effectLst/>
              </a:rPr>
              <a:t>istediğinde</a:t>
            </a:r>
            <a:r>
              <a:rPr lang="en-US" sz="2000" b="0" i="0" dirty="0">
                <a:effectLst/>
              </a:rPr>
              <a:t>, </a:t>
            </a:r>
            <a:r>
              <a:rPr lang="en-US" sz="2000" b="0" i="0" dirty="0" err="1">
                <a:effectLst/>
              </a:rPr>
              <a:t>kendilerine</a:t>
            </a:r>
            <a:r>
              <a:rPr lang="en-US" sz="2000" b="0" i="0" dirty="0">
                <a:effectLst/>
              </a:rPr>
              <a:t> </a:t>
            </a:r>
            <a:r>
              <a:rPr lang="en-US" sz="2000" b="0" i="0" dirty="0" err="1">
                <a:effectLst/>
              </a:rPr>
              <a:t>değer</a:t>
            </a:r>
            <a:r>
              <a:rPr lang="en-US" sz="2000" b="0" i="0" dirty="0">
                <a:effectLst/>
              </a:rPr>
              <a:t> </a:t>
            </a:r>
            <a:r>
              <a:rPr lang="en-US" sz="2000" b="0" i="0" dirty="0" err="1">
                <a:effectLst/>
              </a:rPr>
              <a:t>verildiğine</a:t>
            </a:r>
            <a:r>
              <a:rPr lang="en-US" sz="2000" b="0" i="0" dirty="0">
                <a:effectLst/>
              </a:rPr>
              <a:t> </a:t>
            </a:r>
            <a:r>
              <a:rPr lang="en-US" sz="2000" b="0" i="0" dirty="0" err="1">
                <a:effectLst/>
              </a:rPr>
              <a:t>dair</a:t>
            </a:r>
            <a:r>
              <a:rPr lang="en-US" sz="2000" b="0" i="0" dirty="0">
                <a:effectLst/>
              </a:rPr>
              <a:t> </a:t>
            </a:r>
            <a:r>
              <a:rPr lang="en-US" sz="2000" b="0" i="0" dirty="0" err="1">
                <a:effectLst/>
              </a:rPr>
              <a:t>güvence</a:t>
            </a:r>
            <a:r>
              <a:rPr lang="en-US" sz="2000" b="0" i="0" dirty="0">
                <a:effectLst/>
              </a:rPr>
              <a:t> </a:t>
            </a:r>
            <a:r>
              <a:rPr lang="en-US" sz="2000" b="0" i="0" dirty="0" err="1">
                <a:effectLst/>
              </a:rPr>
              <a:t>yaşadılar</a:t>
            </a:r>
            <a:r>
              <a:rPr lang="en-US" sz="2000" b="0" i="0" dirty="0">
                <a:effectLst/>
              </a:rPr>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b="0" i="0" dirty="0" err="1">
                <a:effectLst/>
              </a:rPr>
              <a:t>Katılımcılar</a:t>
            </a:r>
            <a:r>
              <a:rPr lang="en-US" sz="2000" b="0" i="0" dirty="0">
                <a:effectLst/>
              </a:rPr>
              <a:t> her </a:t>
            </a:r>
            <a:r>
              <a:rPr lang="en-US" sz="2000" b="0" i="0" dirty="0" err="1">
                <a:effectLst/>
              </a:rPr>
              <a:t>boyutun</a:t>
            </a:r>
            <a:r>
              <a:rPr lang="en-US" sz="2000" b="0" i="0" dirty="0">
                <a:effectLst/>
              </a:rPr>
              <a:t> </a:t>
            </a:r>
            <a:r>
              <a:rPr lang="en-US" sz="2000" b="0" i="0" dirty="0" err="1">
                <a:effectLst/>
              </a:rPr>
              <a:t>önemini</a:t>
            </a:r>
            <a:r>
              <a:rPr lang="en-US" sz="2000" b="0" i="0" dirty="0">
                <a:effectLst/>
              </a:rPr>
              <a:t> </a:t>
            </a:r>
            <a:r>
              <a:rPr lang="en-US" sz="2000" b="0" i="0" dirty="0" err="1">
                <a:effectLst/>
              </a:rPr>
              <a:t>stratejik</a:t>
            </a:r>
            <a:r>
              <a:rPr lang="en-US" sz="2000" b="0" i="0" dirty="0">
                <a:effectLst/>
              </a:rPr>
              <a:t>, </a:t>
            </a:r>
            <a:r>
              <a:rPr lang="en-US" sz="2000" b="0" i="0" dirty="0" err="1">
                <a:effectLst/>
              </a:rPr>
              <a:t>liderin</a:t>
            </a:r>
            <a:r>
              <a:rPr lang="en-US" sz="2000" b="0" i="0" dirty="0">
                <a:effectLst/>
              </a:rPr>
              <a:t> </a:t>
            </a:r>
            <a:r>
              <a:rPr lang="en-US" sz="2000" b="0" i="0" dirty="0" err="1">
                <a:effectLst/>
              </a:rPr>
              <a:t>başlattığı</a:t>
            </a:r>
            <a:r>
              <a:rPr lang="en-US" sz="2000" b="0" i="0" dirty="0">
                <a:effectLst/>
              </a:rPr>
              <a:t> </a:t>
            </a:r>
            <a:r>
              <a:rPr lang="en-US" sz="2000" b="0" i="0" dirty="0" err="1">
                <a:effectLst/>
              </a:rPr>
              <a:t>ve</a:t>
            </a:r>
            <a:r>
              <a:rPr lang="en-US" sz="2000" b="0" i="0" dirty="0">
                <a:effectLst/>
              </a:rPr>
              <a:t> </a:t>
            </a:r>
            <a:r>
              <a:rPr lang="en-US" sz="2000" b="0" i="0" dirty="0" err="1">
                <a:effectLst/>
              </a:rPr>
              <a:t>sözlü</a:t>
            </a:r>
            <a:r>
              <a:rPr lang="en-US" sz="2000" b="0" i="0" dirty="0">
                <a:effectLst/>
              </a:rPr>
              <a:t> </a:t>
            </a:r>
            <a:r>
              <a:rPr lang="en-US" sz="2000" b="0" i="0" dirty="0" err="1">
                <a:effectLst/>
              </a:rPr>
              <a:t>olarak</a:t>
            </a:r>
            <a:r>
              <a:rPr lang="en-US" sz="2000" b="0" i="0" dirty="0">
                <a:effectLst/>
              </a:rPr>
              <a:t> </a:t>
            </a:r>
            <a:r>
              <a:rPr lang="en-US" sz="2000" b="0" i="0" dirty="0" err="1">
                <a:effectLst/>
              </a:rPr>
              <a:t>iletildiği</a:t>
            </a:r>
            <a:r>
              <a:rPr lang="en-US" sz="2000" b="0" i="0" dirty="0">
                <a:effectLst/>
              </a:rPr>
              <a:t> </a:t>
            </a:r>
            <a:r>
              <a:rPr lang="en-US" sz="2000" b="0" i="0" dirty="0" err="1">
                <a:effectLst/>
              </a:rPr>
              <a:t>şeklinde</a:t>
            </a:r>
            <a:r>
              <a:rPr lang="en-US" sz="2000" b="0" i="0" dirty="0">
                <a:effectLst/>
              </a:rPr>
              <a:t> </a:t>
            </a:r>
            <a:r>
              <a:rPr lang="en-US" sz="2000" b="0" i="0" dirty="0" err="1">
                <a:effectLst/>
              </a:rPr>
              <a:t>ifade</a:t>
            </a:r>
            <a:r>
              <a:rPr lang="en-US" sz="2000" b="0" i="0" dirty="0">
                <a:effectLst/>
              </a:rPr>
              <a:t> </a:t>
            </a:r>
            <a:r>
              <a:rPr lang="en-US" sz="2000" b="0" i="0" dirty="0" err="1">
                <a:effectLst/>
              </a:rPr>
              <a:t>ettiler</a:t>
            </a:r>
            <a:r>
              <a:rPr lang="en-US" sz="2000" b="0" i="0" dirty="0">
                <a:effectLst/>
              </a:rPr>
              <a:t> </a:t>
            </a:r>
            <a:r>
              <a:rPr lang="en-US" sz="2000" b="0" i="0" dirty="0" err="1">
                <a:effectLst/>
              </a:rPr>
              <a:t>ve</a:t>
            </a:r>
            <a:r>
              <a:rPr lang="en-US" sz="2000" b="0" i="0" dirty="0">
                <a:effectLst/>
              </a:rPr>
              <a:t> </a:t>
            </a:r>
            <a:r>
              <a:rPr lang="en-US" sz="2000" b="0" i="0" dirty="0" err="1">
                <a:effectLst/>
              </a:rPr>
              <a:t>eylemlerin</a:t>
            </a:r>
            <a:r>
              <a:rPr lang="en-US" sz="2000" b="0" i="0" dirty="0">
                <a:effectLst/>
              </a:rPr>
              <a:t> </a:t>
            </a:r>
            <a:r>
              <a:rPr lang="en-US" sz="2000" b="0" i="0" dirty="0" err="1">
                <a:effectLst/>
              </a:rPr>
              <a:t>kelimelerle</a:t>
            </a:r>
            <a:r>
              <a:rPr lang="en-US" sz="2000" b="0" i="0" dirty="0">
                <a:effectLst/>
              </a:rPr>
              <a:t> </a:t>
            </a:r>
            <a:r>
              <a:rPr lang="en-US" sz="2000" b="0" i="0" dirty="0" err="1">
                <a:effectLst/>
              </a:rPr>
              <a:t>eşleşmesi</a:t>
            </a:r>
            <a:r>
              <a:rPr lang="en-US" sz="2000" b="0" i="0" dirty="0">
                <a:effectLst/>
              </a:rPr>
              <a:t> </a:t>
            </a:r>
            <a:r>
              <a:rPr lang="en-US" sz="2000" b="0" i="0" dirty="0" err="1">
                <a:effectLst/>
              </a:rPr>
              <a:t>gerektiğini</a:t>
            </a:r>
            <a:r>
              <a:rPr lang="en-US" sz="2000" b="0" i="0" dirty="0">
                <a:effectLst/>
              </a:rPr>
              <a:t> </a:t>
            </a:r>
            <a:r>
              <a:rPr lang="en-US" sz="2000" b="0" i="0" dirty="0" err="1">
                <a:effectLst/>
              </a:rPr>
              <a:t>vurguladılar</a:t>
            </a:r>
            <a:r>
              <a:rPr lang="en-US" sz="2000" b="0" i="0" dirty="0">
                <a:effectLst/>
              </a:rPr>
              <a:t>. </a:t>
            </a:r>
            <a:r>
              <a:rPr lang="en-US" sz="2000" b="0" i="0" dirty="0" err="1">
                <a:effectLst/>
              </a:rPr>
              <a:t>Katılımcılar</a:t>
            </a:r>
            <a:r>
              <a:rPr lang="en-US" sz="2000" b="0" i="0" dirty="0">
                <a:effectLst/>
              </a:rPr>
              <a:t> </a:t>
            </a:r>
            <a:r>
              <a:rPr lang="en-US" sz="2000" b="0" i="0" dirty="0" err="1">
                <a:effectLst/>
              </a:rPr>
              <a:t>bu</a:t>
            </a:r>
            <a:r>
              <a:rPr lang="en-US" sz="2000" b="0" i="0" dirty="0">
                <a:effectLst/>
              </a:rPr>
              <a:t> </a:t>
            </a:r>
            <a:r>
              <a:rPr lang="en-US" sz="2000" b="0" i="0" dirty="0" err="1">
                <a:effectLst/>
              </a:rPr>
              <a:t>unsurların</a:t>
            </a:r>
            <a:r>
              <a:rPr lang="en-US" sz="2000" b="0" i="0" dirty="0">
                <a:effectLst/>
              </a:rPr>
              <a:t> </a:t>
            </a:r>
            <a:r>
              <a:rPr lang="en-US" sz="2000" b="0" i="0" dirty="0" err="1">
                <a:effectLst/>
              </a:rPr>
              <a:t>mevcut</a:t>
            </a:r>
            <a:r>
              <a:rPr lang="en-US" sz="2000" b="0" i="0" dirty="0">
                <a:effectLst/>
              </a:rPr>
              <a:t> </a:t>
            </a:r>
            <a:r>
              <a:rPr lang="en-US" sz="2000" b="0" i="0" dirty="0" err="1">
                <a:effectLst/>
              </a:rPr>
              <a:t>olması</a:t>
            </a:r>
            <a:r>
              <a:rPr lang="en-US" sz="2000" b="0" i="0" dirty="0">
                <a:effectLst/>
              </a:rPr>
              <a:t> </a:t>
            </a:r>
            <a:r>
              <a:rPr lang="en-US" sz="2000" b="0" i="0" dirty="0" err="1">
                <a:effectLst/>
              </a:rPr>
              <a:t>durumunda</a:t>
            </a:r>
            <a:r>
              <a:rPr lang="en-US" sz="2000" b="0" i="0" dirty="0">
                <a:effectLst/>
              </a:rPr>
              <a:t> </a:t>
            </a:r>
            <a:r>
              <a:rPr lang="en-US" sz="2000" b="0" i="0" dirty="0" err="1">
                <a:effectLst/>
              </a:rPr>
              <a:t>memnuniyetlerini</a:t>
            </a:r>
            <a:r>
              <a:rPr lang="en-US" sz="2000" b="0" i="0" dirty="0">
                <a:effectLst/>
              </a:rPr>
              <a:t>, </a:t>
            </a:r>
            <a:r>
              <a:rPr lang="en-US" sz="2000" b="0" i="0" dirty="0" err="1">
                <a:effectLst/>
              </a:rPr>
              <a:t>olmadıklarında</a:t>
            </a:r>
            <a:r>
              <a:rPr lang="en-US" sz="2000" b="0" i="0" dirty="0">
                <a:effectLst/>
              </a:rPr>
              <a:t> </a:t>
            </a:r>
            <a:r>
              <a:rPr lang="en-US" sz="2000" b="0" i="0" dirty="0" err="1">
                <a:effectLst/>
              </a:rPr>
              <a:t>ise</a:t>
            </a:r>
            <a:r>
              <a:rPr lang="en-US" sz="2000" b="0" i="0" dirty="0">
                <a:effectLst/>
              </a:rPr>
              <a:t> </a:t>
            </a:r>
            <a:r>
              <a:rPr lang="en-US" sz="2000" b="0" i="0" dirty="0" err="1">
                <a:effectLst/>
              </a:rPr>
              <a:t>hayal</a:t>
            </a:r>
            <a:r>
              <a:rPr lang="en-US" sz="2000" b="0" i="0" dirty="0">
                <a:effectLst/>
              </a:rPr>
              <a:t> </a:t>
            </a:r>
            <a:r>
              <a:rPr lang="en-US" sz="2000" b="0" i="0" dirty="0" err="1">
                <a:effectLst/>
              </a:rPr>
              <a:t>kırıklığını</a:t>
            </a:r>
            <a:r>
              <a:rPr lang="en-US" sz="2000" b="0" i="0" dirty="0">
                <a:effectLst/>
              </a:rPr>
              <a:t> </a:t>
            </a:r>
            <a:r>
              <a:rPr lang="en-US" sz="2000" b="0" i="0" dirty="0" err="1">
                <a:effectLst/>
              </a:rPr>
              <a:t>dile</a:t>
            </a:r>
            <a:r>
              <a:rPr lang="en-US" sz="2000" b="0" i="0" dirty="0">
                <a:effectLst/>
              </a:rPr>
              <a:t> </a:t>
            </a:r>
            <a:r>
              <a:rPr lang="en-US" sz="2000" b="0" i="0" dirty="0" err="1">
                <a:effectLst/>
              </a:rPr>
              <a:t>getirdiler</a:t>
            </a:r>
            <a:r>
              <a:rPr lang="en-US" sz="2000" b="0" i="0" dirty="0">
                <a:effectLst/>
              </a:rPr>
              <a:t>. </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490425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7718681-A12E-49D6-9925-DD7C68176D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FBD77573-9EF2-4C35-8285-A1CF6FBB0E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3" name="Metin kutusu 2">
            <a:extLst>
              <a:ext uri="{FF2B5EF4-FFF2-40B4-BE49-F238E27FC236}">
                <a16:creationId xmlns:a16="http://schemas.microsoft.com/office/drawing/2014/main" id="{5F963097-77A7-70EC-A222-3A38C269C264}"/>
              </a:ext>
            </a:extLst>
          </p:cNvPr>
          <p:cNvSpPr txBox="1"/>
          <p:nvPr/>
        </p:nvSpPr>
        <p:spPr>
          <a:xfrm>
            <a:off x="1153382" y="713312"/>
            <a:ext cx="9882188" cy="543137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Bu </a:t>
            </a:r>
            <a:r>
              <a:rPr lang="en-US" sz="2000" dirty="0" err="1"/>
              <a:t>çalışma</a:t>
            </a:r>
            <a:r>
              <a:rPr lang="en-US" sz="2000" dirty="0"/>
              <a:t>, </a:t>
            </a:r>
            <a:r>
              <a:rPr lang="en-US" sz="2000" dirty="0" err="1"/>
              <a:t>bir</a:t>
            </a:r>
            <a:r>
              <a:rPr lang="en-US" sz="2000" dirty="0"/>
              <a:t> </a:t>
            </a:r>
            <a:r>
              <a:rPr lang="en-US" sz="2000" dirty="0" err="1"/>
              <a:t>akademisyenin</a:t>
            </a:r>
            <a:r>
              <a:rPr lang="en-US" sz="2000" dirty="0"/>
              <a:t> </a:t>
            </a:r>
            <a:r>
              <a:rPr lang="en-US" sz="2000" dirty="0" err="1"/>
              <a:t>değer</a:t>
            </a:r>
            <a:r>
              <a:rPr lang="en-US" sz="2000" dirty="0"/>
              <a:t> </a:t>
            </a:r>
            <a:r>
              <a:rPr lang="en-US" sz="2000" dirty="0" err="1"/>
              <a:t>güvencesini</a:t>
            </a:r>
            <a:r>
              <a:rPr lang="en-US" sz="2000" dirty="0"/>
              <a:t> </a:t>
            </a:r>
            <a:r>
              <a:rPr lang="en-US" sz="2000" dirty="0" err="1"/>
              <a:t>artıran</a:t>
            </a:r>
            <a:r>
              <a:rPr lang="en-US" sz="2000" dirty="0"/>
              <a:t> / </a:t>
            </a:r>
            <a:r>
              <a:rPr lang="en-US" sz="2000" dirty="0" err="1"/>
              <a:t>azaltan</a:t>
            </a:r>
            <a:r>
              <a:rPr lang="en-US" sz="2000" dirty="0"/>
              <a:t> </a:t>
            </a:r>
            <a:r>
              <a:rPr lang="en-US" sz="2000" dirty="0" err="1"/>
              <a:t>ve</a:t>
            </a:r>
            <a:r>
              <a:rPr lang="en-US" sz="2000" dirty="0"/>
              <a:t> </a:t>
            </a:r>
            <a:r>
              <a:rPr lang="en-US" sz="2000" dirty="0" err="1"/>
              <a:t>tükenmişliği</a:t>
            </a:r>
            <a:r>
              <a:rPr lang="en-US" sz="2000" dirty="0"/>
              <a:t> </a:t>
            </a:r>
            <a:r>
              <a:rPr lang="en-US" sz="2000" dirty="0" err="1"/>
              <a:t>azaltan</a:t>
            </a:r>
            <a:r>
              <a:rPr lang="en-US" sz="2000" dirty="0"/>
              <a:t>, </a:t>
            </a:r>
            <a:r>
              <a:rPr lang="en-US" sz="2000" dirty="0" err="1"/>
              <a:t>akademik</a:t>
            </a:r>
            <a:r>
              <a:rPr lang="en-US" sz="2000" dirty="0"/>
              <a:t> </a:t>
            </a:r>
            <a:r>
              <a:rPr lang="en-US" sz="2000" dirty="0" err="1"/>
              <a:t>meslektaşları</a:t>
            </a:r>
            <a:r>
              <a:rPr lang="en-US" sz="2000" dirty="0"/>
              <a:t> </a:t>
            </a:r>
            <a:r>
              <a:rPr lang="en-US" sz="2000" dirty="0" err="1"/>
              <a:t>ve</a:t>
            </a:r>
            <a:r>
              <a:rPr lang="en-US" sz="2000" dirty="0"/>
              <a:t> </a:t>
            </a:r>
            <a:r>
              <a:rPr lang="en-US" sz="2000" dirty="0" err="1"/>
              <a:t>denetçiler</a:t>
            </a:r>
            <a:r>
              <a:rPr lang="en-US" sz="2000" dirty="0"/>
              <a:t> </a:t>
            </a:r>
            <a:r>
              <a:rPr lang="en-US" sz="2000" dirty="0" err="1"/>
              <a:t>tarafından</a:t>
            </a:r>
            <a:r>
              <a:rPr lang="en-US" sz="2000" dirty="0"/>
              <a:t> </a:t>
            </a:r>
            <a:r>
              <a:rPr lang="en-US" sz="2000" dirty="0" err="1"/>
              <a:t>kullanılan</a:t>
            </a:r>
            <a:r>
              <a:rPr lang="en-US" sz="2000" dirty="0"/>
              <a:t> </a:t>
            </a:r>
            <a:r>
              <a:rPr lang="en-US" sz="2000" dirty="0" err="1"/>
              <a:t>dil</a:t>
            </a:r>
            <a:r>
              <a:rPr lang="en-US" sz="2000" dirty="0"/>
              <a:t> </a:t>
            </a:r>
            <a:r>
              <a:rPr lang="en-US" sz="2000" dirty="0" err="1"/>
              <a:t>türlerini</a:t>
            </a:r>
            <a:r>
              <a:rPr lang="en-US" sz="2000" dirty="0"/>
              <a:t> </a:t>
            </a:r>
            <a:r>
              <a:rPr lang="en-US" sz="2000" dirty="0" err="1"/>
              <a:t>ayırt</a:t>
            </a:r>
            <a:r>
              <a:rPr lang="en-US" sz="2000" dirty="0"/>
              <a:t> </a:t>
            </a:r>
            <a:r>
              <a:rPr lang="en-US" sz="2000" dirty="0" err="1"/>
              <a:t>etmek</a:t>
            </a:r>
            <a:r>
              <a:rPr lang="en-US" sz="2000" dirty="0"/>
              <a:t> </a:t>
            </a:r>
            <a:r>
              <a:rPr lang="en-US" sz="2000" dirty="0" err="1"/>
              <a:t>için</a:t>
            </a:r>
            <a:r>
              <a:rPr lang="en-US" sz="2000" dirty="0"/>
              <a:t> motive </a:t>
            </a:r>
            <a:r>
              <a:rPr lang="en-US" sz="2000" dirty="0" err="1"/>
              <a:t>edici</a:t>
            </a:r>
            <a:r>
              <a:rPr lang="en-US" sz="2000" dirty="0"/>
              <a:t> </a:t>
            </a:r>
            <a:r>
              <a:rPr lang="en-US" sz="2000" dirty="0" err="1"/>
              <a:t>dil</a:t>
            </a:r>
            <a:r>
              <a:rPr lang="en-US" sz="2000" dirty="0"/>
              <a:t> </a:t>
            </a:r>
            <a:r>
              <a:rPr lang="en-US" sz="2000" dirty="0" err="1"/>
              <a:t>ve</a:t>
            </a:r>
            <a:r>
              <a:rPr lang="en-US" sz="2000" dirty="0"/>
              <a:t> </a:t>
            </a:r>
            <a:r>
              <a:rPr lang="en-US" sz="2000" dirty="0" err="1"/>
              <a:t>sosyal</a:t>
            </a:r>
            <a:r>
              <a:rPr lang="en-US" sz="2000" dirty="0"/>
              <a:t> </a:t>
            </a:r>
            <a:r>
              <a:rPr lang="en-US" sz="2000" dirty="0" err="1"/>
              <a:t>hükümler</a:t>
            </a:r>
            <a:r>
              <a:rPr lang="en-US" sz="2000" dirty="0"/>
              <a:t> </a:t>
            </a:r>
            <a:r>
              <a:rPr lang="en-US" sz="2000" dirty="0" err="1"/>
              <a:t>teorilerini</a:t>
            </a:r>
            <a:r>
              <a:rPr lang="en-US" sz="2000" dirty="0"/>
              <a:t> </a:t>
            </a:r>
            <a:r>
              <a:rPr lang="en-US" sz="2000" dirty="0" err="1"/>
              <a:t>kullanmıştır</a:t>
            </a:r>
            <a:r>
              <a:rPr lang="en-US" sz="2000" dirty="0"/>
              <a:t>.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Katılımcılar</a:t>
            </a:r>
            <a:r>
              <a:rPr lang="en-US" sz="2000" dirty="0"/>
              <a:t> </a:t>
            </a:r>
            <a:r>
              <a:rPr lang="en-US" sz="2000" dirty="0" err="1"/>
              <a:t>kendilerini</a:t>
            </a:r>
            <a:r>
              <a:rPr lang="en-US" sz="2000" dirty="0"/>
              <a:t> </a:t>
            </a:r>
            <a:r>
              <a:rPr lang="en-US" sz="2000" dirty="0" err="1"/>
              <a:t>değerli</a:t>
            </a:r>
            <a:r>
              <a:rPr lang="en-US" sz="2000" dirty="0"/>
              <a:t> </a:t>
            </a:r>
            <a:r>
              <a:rPr lang="en-US" sz="2000" dirty="0" err="1"/>
              <a:t>hissettikleri</a:t>
            </a:r>
            <a:r>
              <a:rPr lang="en-US" sz="2000" dirty="0"/>
              <a:t> </a:t>
            </a:r>
            <a:r>
              <a:rPr lang="en-US" sz="2000" dirty="0" err="1"/>
              <a:t>mesleki</a:t>
            </a:r>
            <a:r>
              <a:rPr lang="en-US" sz="2000" dirty="0"/>
              <a:t> </a:t>
            </a:r>
            <a:r>
              <a:rPr lang="en-US" sz="2000" dirty="0" err="1"/>
              <a:t>deneyimleri</a:t>
            </a:r>
            <a:r>
              <a:rPr lang="en-US" sz="2000" dirty="0"/>
              <a:t> </a:t>
            </a:r>
            <a:r>
              <a:rPr lang="en-US" sz="2000" dirty="0" err="1"/>
              <a:t>ve</a:t>
            </a:r>
            <a:r>
              <a:rPr lang="en-US" sz="2000" dirty="0"/>
              <a:t> </a:t>
            </a:r>
            <a:r>
              <a:rPr lang="en-US" sz="2000" dirty="0" err="1"/>
              <a:t>dil</a:t>
            </a:r>
            <a:r>
              <a:rPr lang="en-US" sz="2000" dirty="0"/>
              <a:t> </a:t>
            </a:r>
            <a:r>
              <a:rPr lang="en-US" sz="2000" dirty="0" err="1"/>
              <a:t>içeriğinin</a:t>
            </a:r>
            <a:r>
              <a:rPr lang="en-US" sz="2000" dirty="0"/>
              <a:t>, </a:t>
            </a:r>
            <a:r>
              <a:rPr lang="en-US" sz="2000" dirty="0" err="1"/>
              <a:t>üslubun</a:t>
            </a:r>
            <a:r>
              <a:rPr lang="en-US" sz="2000" dirty="0"/>
              <a:t>, </a:t>
            </a:r>
            <a:r>
              <a:rPr lang="en-US" sz="2000" dirty="0" err="1"/>
              <a:t>tarzın</a:t>
            </a:r>
            <a:r>
              <a:rPr lang="en-US" sz="2000" dirty="0"/>
              <a:t> </a:t>
            </a:r>
            <a:r>
              <a:rPr lang="en-US" sz="2000" dirty="0" err="1"/>
              <a:t>veya</a:t>
            </a:r>
            <a:r>
              <a:rPr lang="en-US" sz="2000" dirty="0"/>
              <a:t> </a:t>
            </a:r>
            <a:r>
              <a:rPr lang="en-US" sz="2000" dirty="0" err="1"/>
              <a:t>başlamanın</a:t>
            </a:r>
            <a:r>
              <a:rPr lang="en-US" sz="2000" dirty="0"/>
              <a:t> </a:t>
            </a:r>
            <a:r>
              <a:rPr lang="en-US" sz="2000" dirty="0" err="1"/>
              <a:t>tükenmişliğin</a:t>
            </a:r>
            <a:r>
              <a:rPr lang="en-US" sz="2000" dirty="0"/>
              <a:t> </a:t>
            </a:r>
            <a:r>
              <a:rPr lang="en-US" sz="2000" dirty="0" err="1"/>
              <a:t>üç</a:t>
            </a:r>
            <a:r>
              <a:rPr lang="en-US" sz="2000" dirty="0"/>
              <a:t> </a:t>
            </a:r>
            <a:r>
              <a:rPr lang="en-US" sz="2000" dirty="0" err="1"/>
              <a:t>temel</a:t>
            </a:r>
            <a:r>
              <a:rPr lang="en-US" sz="2000" dirty="0"/>
              <a:t> </a:t>
            </a:r>
            <a:r>
              <a:rPr lang="en-US" sz="2000" dirty="0" err="1"/>
              <a:t>bileşeninden</a:t>
            </a:r>
            <a:r>
              <a:rPr lang="en-US" sz="2000" dirty="0"/>
              <a:t> </a:t>
            </a:r>
            <a:r>
              <a:rPr lang="en-US" sz="2000" dirty="0" err="1"/>
              <a:t>biri</a:t>
            </a:r>
            <a:r>
              <a:rPr lang="en-US" sz="2000" dirty="0"/>
              <a:t> </a:t>
            </a:r>
            <a:r>
              <a:rPr lang="en-US" sz="2000" dirty="0" err="1"/>
              <a:t>olan</a:t>
            </a:r>
            <a:r>
              <a:rPr lang="en-US" sz="2000" dirty="0"/>
              <a:t> </a:t>
            </a:r>
            <a:r>
              <a:rPr lang="en-US" sz="2000" dirty="0" err="1"/>
              <a:t>duyarsızlaşma</a:t>
            </a:r>
            <a:r>
              <a:rPr lang="en-US" sz="2000" dirty="0"/>
              <a:t> </a:t>
            </a:r>
            <a:r>
              <a:rPr lang="en-US" sz="2000" dirty="0" err="1"/>
              <a:t>duygularına</a:t>
            </a:r>
            <a:r>
              <a:rPr lang="en-US" sz="2000" dirty="0"/>
              <a:t> </a:t>
            </a:r>
            <a:r>
              <a:rPr lang="en-US" sz="2000" dirty="0" err="1"/>
              <a:t>katkıda</a:t>
            </a:r>
            <a:r>
              <a:rPr lang="en-US" sz="2000" dirty="0"/>
              <a:t> </a:t>
            </a:r>
            <a:r>
              <a:rPr lang="en-US" sz="2000" dirty="0" err="1"/>
              <a:t>bulunduğu</a:t>
            </a:r>
            <a:r>
              <a:rPr lang="en-US" sz="2000" dirty="0"/>
              <a:t> </a:t>
            </a:r>
            <a:r>
              <a:rPr lang="en-US" sz="2000" dirty="0" err="1"/>
              <a:t>diğer</a:t>
            </a:r>
            <a:r>
              <a:rPr lang="en-US" sz="2000" dirty="0"/>
              <a:t> </a:t>
            </a:r>
            <a:r>
              <a:rPr lang="en-US" sz="2000" dirty="0" err="1"/>
              <a:t>örnekleri</a:t>
            </a:r>
            <a:r>
              <a:rPr lang="en-US" sz="2000" dirty="0"/>
              <a:t> </a:t>
            </a:r>
            <a:r>
              <a:rPr lang="en-US" sz="2000" dirty="0" err="1"/>
              <a:t>tanımladılar</a:t>
            </a:r>
            <a:r>
              <a:rPr lang="en-US" sz="2000" dirty="0"/>
              <a:t>. </a:t>
            </a:r>
            <a:r>
              <a:rPr lang="en-US" sz="2000" dirty="0" err="1"/>
              <a:t>Ayrıca</a:t>
            </a:r>
            <a:r>
              <a:rPr lang="en-US" sz="2000" dirty="0"/>
              <a:t> </a:t>
            </a:r>
            <a:r>
              <a:rPr lang="en-US" sz="2000" dirty="0" err="1"/>
              <a:t>bazı</a:t>
            </a:r>
            <a:r>
              <a:rPr lang="en-US" sz="2000" dirty="0"/>
              <a:t> </a:t>
            </a:r>
            <a:r>
              <a:rPr lang="en-US" sz="2000" dirty="0" err="1"/>
              <a:t>meslektaşların</a:t>
            </a:r>
            <a:r>
              <a:rPr lang="en-US" sz="2000" dirty="0"/>
              <a:t> </a:t>
            </a:r>
            <a:r>
              <a:rPr lang="en-US" sz="2000" dirty="0" err="1"/>
              <a:t>ve</a:t>
            </a:r>
            <a:r>
              <a:rPr lang="en-US" sz="2000" dirty="0"/>
              <a:t> </a:t>
            </a:r>
            <a:r>
              <a:rPr lang="en-US" sz="2000" dirty="0" err="1"/>
              <a:t>yöneticilerin</a:t>
            </a:r>
            <a:r>
              <a:rPr lang="en-US" sz="2000" dirty="0"/>
              <a:t> </a:t>
            </a:r>
            <a:r>
              <a:rPr lang="en-US" sz="2000" dirty="0" err="1"/>
              <a:t>diğerlerinin</a:t>
            </a:r>
            <a:r>
              <a:rPr lang="en-US" sz="2000" dirty="0"/>
              <a:t> </a:t>
            </a:r>
            <a:r>
              <a:rPr lang="en-US" sz="2000" dirty="0" err="1"/>
              <a:t>başarılarını</a:t>
            </a:r>
            <a:r>
              <a:rPr lang="en-US" sz="2000" dirty="0"/>
              <a:t> </a:t>
            </a:r>
            <a:r>
              <a:rPr lang="en-US" sz="2000" dirty="0" err="1"/>
              <a:t>doğrudan</a:t>
            </a:r>
            <a:r>
              <a:rPr lang="en-US" sz="2000" dirty="0"/>
              <a:t> </a:t>
            </a:r>
            <a:r>
              <a:rPr lang="en-US" sz="2000" dirty="0" err="1"/>
              <a:t>kabul</a:t>
            </a:r>
            <a:r>
              <a:rPr lang="en-US" sz="2000" dirty="0"/>
              <a:t> </a:t>
            </a:r>
            <a:r>
              <a:rPr lang="en-US" sz="2000" dirty="0" err="1"/>
              <a:t>etme</a:t>
            </a:r>
            <a:r>
              <a:rPr lang="en-US" sz="2000" dirty="0"/>
              <a:t> </a:t>
            </a:r>
            <a:r>
              <a:rPr lang="en-US" sz="2000" dirty="0" err="1"/>
              <a:t>konusundaki</a:t>
            </a:r>
            <a:r>
              <a:rPr lang="en-US" sz="2000" dirty="0"/>
              <a:t> </a:t>
            </a:r>
            <a:r>
              <a:rPr lang="en-US" sz="2000" dirty="0" err="1"/>
              <a:t>başarısızlıklarını</a:t>
            </a:r>
            <a:r>
              <a:rPr lang="en-US" sz="2000" dirty="0"/>
              <a:t> </a:t>
            </a:r>
            <a:r>
              <a:rPr lang="en-US" sz="2000" dirty="0" err="1"/>
              <a:t>ve</a:t>
            </a:r>
            <a:r>
              <a:rPr lang="en-US" sz="2000" dirty="0"/>
              <a:t> </a:t>
            </a:r>
            <a:r>
              <a:rPr lang="en-US" sz="2000" dirty="0" err="1"/>
              <a:t>bunun</a:t>
            </a:r>
            <a:r>
              <a:rPr lang="en-US" sz="2000" dirty="0"/>
              <a:t> </a:t>
            </a:r>
            <a:r>
              <a:rPr lang="en-US" sz="2000" dirty="0" err="1"/>
              <a:t>tükenmişlik</a:t>
            </a:r>
            <a:r>
              <a:rPr lang="en-US" sz="2000" dirty="0"/>
              <a:t> </a:t>
            </a:r>
            <a:r>
              <a:rPr lang="en-US" sz="2000" dirty="0" err="1"/>
              <a:t>hissine</a:t>
            </a:r>
            <a:r>
              <a:rPr lang="en-US" sz="2000" dirty="0"/>
              <a:t> </a:t>
            </a:r>
            <a:r>
              <a:rPr lang="en-US" sz="2000" dirty="0" err="1"/>
              <a:t>nasıl</a:t>
            </a:r>
            <a:r>
              <a:rPr lang="en-US" sz="2000" dirty="0"/>
              <a:t> </a:t>
            </a:r>
            <a:r>
              <a:rPr lang="en-US" sz="2000" dirty="0" err="1"/>
              <a:t>katkıda</a:t>
            </a:r>
            <a:r>
              <a:rPr lang="en-US" sz="2000" dirty="0"/>
              <a:t> </a:t>
            </a:r>
            <a:r>
              <a:rPr lang="en-US" sz="2000" dirty="0" err="1"/>
              <a:t>bulunduğunu</a:t>
            </a:r>
            <a:r>
              <a:rPr lang="en-US" sz="2000" dirty="0"/>
              <a:t> da </a:t>
            </a:r>
            <a:r>
              <a:rPr lang="en-US" sz="2000" dirty="0" err="1"/>
              <a:t>belirttiler</a:t>
            </a:r>
            <a:r>
              <a:rPr lang="en-US" sz="2000" dirty="0"/>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Yöneticilerin</a:t>
            </a:r>
            <a:r>
              <a:rPr lang="en-US" sz="2000" dirty="0"/>
              <a:t> </a:t>
            </a:r>
            <a:r>
              <a:rPr lang="en-US" sz="2000" dirty="0" err="1"/>
              <a:t>ve</a:t>
            </a:r>
            <a:r>
              <a:rPr lang="en-US" sz="2000" dirty="0"/>
              <a:t> </a:t>
            </a:r>
            <a:r>
              <a:rPr lang="en-US" sz="2000" dirty="0" err="1"/>
              <a:t>akranların</a:t>
            </a:r>
            <a:r>
              <a:rPr lang="en-US" sz="2000" dirty="0"/>
              <a:t>, </a:t>
            </a:r>
            <a:r>
              <a:rPr lang="en-US" sz="2000" dirty="0" err="1"/>
              <a:t>özellikle</a:t>
            </a:r>
            <a:r>
              <a:rPr lang="en-US" sz="2000" dirty="0"/>
              <a:t> de </a:t>
            </a:r>
            <a:r>
              <a:rPr lang="en-US" sz="2000" dirty="0" err="1"/>
              <a:t>özerk</a:t>
            </a:r>
            <a:r>
              <a:rPr lang="en-US" sz="2000" dirty="0"/>
              <a:t> </a:t>
            </a:r>
            <a:r>
              <a:rPr lang="en-US" sz="2000" dirty="0" err="1"/>
              <a:t>işleri</a:t>
            </a:r>
            <a:r>
              <a:rPr lang="en-US" sz="2000" dirty="0"/>
              <a:t> </a:t>
            </a:r>
            <a:r>
              <a:rPr lang="en-US" sz="2000" dirty="0" err="1"/>
              <a:t>olan</a:t>
            </a:r>
            <a:r>
              <a:rPr lang="en-US" sz="2000" dirty="0"/>
              <a:t> </a:t>
            </a:r>
            <a:r>
              <a:rPr lang="en-US" sz="2000" dirty="0" err="1"/>
              <a:t>kişilerle</a:t>
            </a:r>
            <a:r>
              <a:rPr lang="en-US" sz="2000" dirty="0"/>
              <a:t> </a:t>
            </a:r>
            <a:r>
              <a:rPr lang="en-US" sz="2000" dirty="0" err="1"/>
              <a:t>ilgili</a:t>
            </a:r>
            <a:r>
              <a:rPr lang="en-US" sz="2000" dirty="0"/>
              <a:t> </a:t>
            </a:r>
            <a:r>
              <a:rPr lang="en-US" sz="2000" i="1" dirty="0"/>
              <a:t>motive </a:t>
            </a:r>
            <a:r>
              <a:rPr lang="en-US" sz="2000" i="1" dirty="0" err="1"/>
              <a:t>edici</a:t>
            </a:r>
            <a:r>
              <a:rPr lang="en-US" sz="2000" i="1" dirty="0"/>
              <a:t> </a:t>
            </a:r>
            <a:r>
              <a:rPr lang="en-US" sz="2000" i="1" dirty="0" err="1"/>
              <a:t>dil</a:t>
            </a:r>
            <a:r>
              <a:rPr lang="en-US" sz="2000" i="1" dirty="0"/>
              <a:t>, </a:t>
            </a:r>
            <a:r>
              <a:rPr lang="en-US" sz="2000" i="1" dirty="0" err="1"/>
              <a:t>iş</a:t>
            </a:r>
            <a:r>
              <a:rPr lang="en-US" sz="2000" i="1" dirty="0"/>
              <a:t> </a:t>
            </a:r>
            <a:r>
              <a:rPr lang="en-US" sz="2000" i="1" dirty="0" err="1"/>
              <a:t>memnuniyetini</a:t>
            </a:r>
            <a:r>
              <a:rPr lang="en-US" sz="2000" i="1" dirty="0"/>
              <a:t>, </a:t>
            </a:r>
            <a:r>
              <a:rPr lang="en-US" sz="2000" i="1" dirty="0" err="1"/>
              <a:t>performansı</a:t>
            </a:r>
            <a:r>
              <a:rPr lang="en-US" sz="2000" i="1" dirty="0"/>
              <a:t> </a:t>
            </a:r>
            <a:r>
              <a:rPr lang="en-US" sz="2000" i="1" dirty="0" err="1"/>
              <a:t>ve</a:t>
            </a:r>
            <a:r>
              <a:rPr lang="en-US" sz="2000" i="1" dirty="0"/>
              <a:t> </a:t>
            </a:r>
            <a:r>
              <a:rPr lang="en-US" sz="2000" i="1" dirty="0" err="1"/>
              <a:t>bir</a:t>
            </a:r>
            <a:r>
              <a:rPr lang="en-US" sz="2000" i="1" dirty="0"/>
              <a:t> </a:t>
            </a:r>
            <a:r>
              <a:rPr lang="en-US" sz="2000" i="1" dirty="0" err="1"/>
              <a:t>kuruluşta</a:t>
            </a:r>
            <a:r>
              <a:rPr lang="en-US" sz="2000" i="1" dirty="0"/>
              <a:t> </a:t>
            </a:r>
            <a:r>
              <a:rPr lang="en-US" sz="2000" i="1" dirty="0" err="1"/>
              <a:t>kalma</a:t>
            </a:r>
            <a:r>
              <a:rPr lang="en-US" sz="2000" i="1" dirty="0"/>
              <a:t> </a:t>
            </a:r>
            <a:r>
              <a:rPr lang="en-US" sz="2000" i="1" dirty="0" err="1"/>
              <a:t>niyetini</a:t>
            </a:r>
            <a:r>
              <a:rPr lang="en-US" sz="2000" i="1" dirty="0"/>
              <a:t> </a:t>
            </a:r>
            <a:r>
              <a:rPr lang="en-US" sz="2000" dirty="0" err="1"/>
              <a:t>olumlu</a:t>
            </a:r>
            <a:r>
              <a:rPr lang="en-US" sz="2000" dirty="0"/>
              <a:t> </a:t>
            </a:r>
            <a:r>
              <a:rPr lang="en-US" sz="2000" dirty="0" err="1"/>
              <a:t>yönde</a:t>
            </a:r>
            <a:r>
              <a:rPr lang="en-US" sz="2000" dirty="0"/>
              <a:t> </a:t>
            </a:r>
            <a:r>
              <a:rPr lang="en-US" sz="2000" dirty="0" err="1"/>
              <a:t>etkilerken</a:t>
            </a:r>
            <a:r>
              <a:rPr lang="en-US" sz="2000" dirty="0"/>
              <a:t>, </a:t>
            </a:r>
            <a:r>
              <a:rPr lang="en-US" sz="2000" dirty="0" err="1"/>
              <a:t>genelleştirilmiş</a:t>
            </a:r>
            <a:r>
              <a:rPr lang="en-US" sz="2000" dirty="0"/>
              <a:t> </a:t>
            </a:r>
            <a:r>
              <a:rPr lang="en-US" sz="2000" dirty="0" err="1"/>
              <a:t>basmakalıp</a:t>
            </a:r>
            <a:r>
              <a:rPr lang="en-US" sz="2000" dirty="0"/>
              <a:t> </a:t>
            </a:r>
            <a:r>
              <a:rPr lang="en-US" sz="2000" dirty="0" err="1"/>
              <a:t>sözler</a:t>
            </a:r>
            <a:r>
              <a:rPr lang="en-US" sz="2000" dirty="0"/>
              <a:t>, </a:t>
            </a:r>
            <a:r>
              <a:rPr lang="en-US" sz="2000" dirty="0" err="1"/>
              <a:t>özerk</a:t>
            </a:r>
            <a:r>
              <a:rPr lang="en-US" sz="2000" dirty="0"/>
              <a:t> </a:t>
            </a:r>
            <a:r>
              <a:rPr lang="en-US" sz="2000" dirty="0" err="1"/>
              <a:t>çalışanın</a:t>
            </a:r>
            <a:r>
              <a:rPr lang="en-US" sz="2000" dirty="0"/>
              <a:t> </a:t>
            </a:r>
            <a:r>
              <a:rPr lang="en-US" sz="2000" dirty="0" err="1"/>
              <a:t>yapıcı</a:t>
            </a:r>
            <a:r>
              <a:rPr lang="en-US" sz="2000" dirty="0"/>
              <a:t> </a:t>
            </a:r>
            <a:r>
              <a:rPr lang="en-US" sz="2000" dirty="0" err="1"/>
              <a:t>düşünce</a:t>
            </a:r>
            <a:r>
              <a:rPr lang="en-US" sz="2000" dirty="0"/>
              <a:t> </a:t>
            </a:r>
            <a:r>
              <a:rPr lang="en-US" sz="2000" dirty="0" err="1"/>
              <a:t>stratejilerini</a:t>
            </a:r>
            <a:r>
              <a:rPr lang="en-US" sz="2000" dirty="0"/>
              <a:t> </a:t>
            </a:r>
            <a:r>
              <a:rPr lang="en-US" sz="2000" dirty="0" err="1"/>
              <a:t>caydırır</a:t>
            </a:r>
            <a:r>
              <a:rPr lang="en-US" sz="2000" dirty="0"/>
              <a:t>.  Bu </a:t>
            </a:r>
            <a:r>
              <a:rPr lang="en-US" sz="2000" dirty="0" err="1"/>
              <a:t>çalışmanın</a:t>
            </a:r>
            <a:r>
              <a:rPr lang="en-US" sz="2000" dirty="0"/>
              <a:t> </a:t>
            </a:r>
            <a:r>
              <a:rPr lang="en-US" sz="2000" dirty="0" err="1"/>
              <a:t>katılımcıları</a:t>
            </a:r>
            <a:r>
              <a:rPr lang="en-US" sz="2000" dirty="0"/>
              <a:t>, </a:t>
            </a:r>
            <a:r>
              <a:rPr lang="en-US" sz="2000" dirty="0" err="1"/>
              <a:t>belirli</a:t>
            </a:r>
            <a:r>
              <a:rPr lang="en-US" sz="2000" dirty="0"/>
              <a:t> </a:t>
            </a:r>
            <a:r>
              <a:rPr lang="en-US" sz="2000" dirty="0" err="1"/>
              <a:t>katkıları</a:t>
            </a:r>
            <a:r>
              <a:rPr lang="en-US" sz="2000" dirty="0"/>
              <a:t> </a:t>
            </a:r>
            <a:r>
              <a:rPr lang="en-US" sz="2000" dirty="0" err="1"/>
              <a:t>kabul</a:t>
            </a:r>
            <a:r>
              <a:rPr lang="en-US" sz="2000" dirty="0"/>
              <a:t> </a:t>
            </a:r>
            <a:r>
              <a:rPr lang="en-US" sz="2000" dirty="0" err="1"/>
              <a:t>etmeyen</a:t>
            </a:r>
            <a:r>
              <a:rPr lang="en-US" sz="2000" dirty="0"/>
              <a:t> e-</a:t>
            </a:r>
            <a:r>
              <a:rPr lang="en-US" sz="2000" dirty="0" err="1"/>
              <a:t>postalarda</a:t>
            </a:r>
            <a:r>
              <a:rPr lang="en-US" sz="2000" dirty="0"/>
              <a:t> </a:t>
            </a:r>
            <a:r>
              <a:rPr lang="en-US" sz="2000" dirty="0" err="1"/>
              <a:t>ve</a:t>
            </a:r>
            <a:r>
              <a:rPr lang="en-US" sz="2000" dirty="0"/>
              <a:t> </a:t>
            </a:r>
            <a:r>
              <a:rPr lang="en-US" sz="2000" dirty="0" err="1"/>
              <a:t>diğer</a:t>
            </a:r>
            <a:r>
              <a:rPr lang="en-US" sz="2000" dirty="0"/>
              <a:t> </a:t>
            </a:r>
            <a:r>
              <a:rPr lang="en-US" sz="2000" dirty="0" err="1"/>
              <a:t>kişilerarası</a:t>
            </a:r>
            <a:r>
              <a:rPr lang="en-US" sz="2000" dirty="0"/>
              <a:t> </a:t>
            </a:r>
            <a:r>
              <a:rPr lang="en-US" sz="2000" dirty="0" err="1"/>
              <a:t>iletişimlerde</a:t>
            </a:r>
            <a:r>
              <a:rPr lang="en-US" sz="2000" dirty="0"/>
              <a:t> </a:t>
            </a:r>
            <a:r>
              <a:rPr lang="en-US" sz="2000" dirty="0" err="1"/>
              <a:t>ortak</a:t>
            </a:r>
            <a:r>
              <a:rPr lang="en-US" sz="2000" dirty="0"/>
              <a:t> </a:t>
            </a:r>
            <a:r>
              <a:rPr lang="en-US" sz="2000" dirty="0" err="1"/>
              <a:t>dilin</a:t>
            </a:r>
            <a:r>
              <a:rPr lang="en-US" sz="2000" dirty="0"/>
              <a:t> </a:t>
            </a:r>
            <a:r>
              <a:rPr lang="en-US" sz="2000" dirty="0" err="1"/>
              <a:t>kullanımına</a:t>
            </a:r>
            <a:r>
              <a:rPr lang="en-US" sz="2000" dirty="0"/>
              <a:t> </a:t>
            </a:r>
            <a:r>
              <a:rPr lang="en-US" sz="2000" dirty="0" err="1"/>
              <a:t>özel</a:t>
            </a:r>
            <a:r>
              <a:rPr lang="en-US" sz="2000" dirty="0"/>
              <a:t> </a:t>
            </a:r>
            <a:r>
              <a:rPr lang="en-US" sz="2000" dirty="0" err="1"/>
              <a:t>atıfta</a:t>
            </a:r>
            <a:r>
              <a:rPr lang="en-US" sz="2000" dirty="0"/>
              <a:t> </a:t>
            </a:r>
            <a:r>
              <a:rPr lang="en-US" sz="2000" dirty="0" err="1"/>
              <a:t>bulunarak</a:t>
            </a:r>
            <a:r>
              <a:rPr lang="en-US" sz="2000" dirty="0"/>
              <a:t> </a:t>
            </a:r>
            <a:r>
              <a:rPr lang="en-US" sz="2000" dirty="0" err="1"/>
              <a:t>bu</a:t>
            </a:r>
            <a:r>
              <a:rPr lang="en-US" sz="2000" dirty="0"/>
              <a:t> </a:t>
            </a:r>
            <a:r>
              <a:rPr lang="en-US" sz="2000" dirty="0" err="1"/>
              <a:t>tür</a:t>
            </a:r>
            <a:r>
              <a:rPr lang="en-US" sz="2000" dirty="0"/>
              <a:t> </a:t>
            </a:r>
            <a:r>
              <a:rPr lang="en-US" sz="2000" dirty="0" err="1"/>
              <a:t>olayları</a:t>
            </a:r>
            <a:r>
              <a:rPr lang="en-US" sz="2000" dirty="0"/>
              <a:t> </a:t>
            </a:r>
            <a:r>
              <a:rPr lang="en-US" sz="2000" dirty="0" err="1"/>
              <a:t>tanımladılar</a:t>
            </a:r>
            <a:r>
              <a:rPr lang="en-US" sz="2000" dirty="0"/>
              <a:t>. </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82458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Metin kutusu 2">
            <a:extLst>
              <a:ext uri="{FF2B5EF4-FFF2-40B4-BE49-F238E27FC236}">
                <a16:creationId xmlns:a16="http://schemas.microsoft.com/office/drawing/2014/main" id="{AA6392D2-A32A-566D-B582-DACCA809C0AC}"/>
              </a:ext>
            </a:extLst>
          </p:cNvPr>
          <p:cNvSpPr txBox="1"/>
          <p:nvPr/>
        </p:nvSpPr>
        <p:spPr>
          <a:xfrm>
            <a:off x="688272" y="1085089"/>
            <a:ext cx="11057574" cy="4093428"/>
          </a:xfrm>
          <a:prstGeom prst="rect">
            <a:avLst/>
          </a:prstGeom>
          <a:noFill/>
        </p:spPr>
        <p:txBody>
          <a:bodyPr wrap="square">
            <a:spAutoFit/>
          </a:bodyPr>
          <a:lstStyle/>
          <a:p>
            <a:endParaRPr lang="tr-TR" sz="2000" dirty="0">
              <a:latin typeface="Arial" panose="020B0604020202020204" pitchFamily="34" charset="0"/>
              <a:cs typeface="Arial" panose="020B0604020202020204" pitchFamily="34" charset="0"/>
            </a:endParaRPr>
          </a:p>
          <a:p>
            <a:r>
              <a:rPr lang="tr-TR" sz="2000" b="1" i="1" dirty="0">
                <a:highlight>
                  <a:srgbClr val="FFFF00"/>
                </a:highlight>
                <a:latin typeface="Arial" panose="020B0604020202020204" pitchFamily="34" charset="0"/>
                <a:cs typeface="Arial" panose="020B0604020202020204" pitchFamily="34" charset="0"/>
              </a:rPr>
              <a:t>Mesleki yetersizlik</a:t>
            </a:r>
            <a:r>
              <a:rPr lang="tr-TR" sz="2000" dirty="0">
                <a:latin typeface="Arial" panose="020B0604020202020204" pitchFamily="34" charset="0"/>
                <a:cs typeface="Arial" panose="020B0604020202020204" pitchFamily="34" charset="0"/>
              </a:rPr>
              <a:t>, tükenmişliğe katkıda bulunan üç temel faktörden biri olarak tanımlanmıştır ve meslektaşların ve yöneticilerin sürekli olarak belirsiz ve samimiyetsiz dil kullanmasından kaynaklanmaktadır.</a:t>
            </a:r>
          </a:p>
          <a:p>
            <a:endParaRPr lang="tr-TR" sz="2000" dirty="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Akademik bir ikilem, öğretim üyelerinin bir yandan müttefik ve işbirlikçi arayışına girişirken bir yandan da kendi statülerini güçlendirmeye çalışmasıyla ortaya çıkar. </a:t>
            </a:r>
            <a:r>
              <a:rPr lang="tr-TR" sz="2000" b="1" dirty="0">
                <a:highlight>
                  <a:srgbClr val="FFFF00"/>
                </a:highlight>
                <a:latin typeface="Arial" panose="020B0604020202020204" pitchFamily="34" charset="0"/>
                <a:cs typeface="Arial" panose="020B0604020202020204" pitchFamily="34" charset="0"/>
              </a:rPr>
              <a:t>Karışık mesajlaşma ve kötü yapılandırılmış iletişimler</a:t>
            </a:r>
            <a:r>
              <a:rPr lang="tr-TR" sz="2000" dirty="0">
                <a:latin typeface="Arial" panose="020B0604020202020204" pitchFamily="34" charset="0"/>
                <a:cs typeface="Arial" panose="020B0604020202020204" pitchFamily="34" charset="0"/>
              </a:rPr>
              <a:t> potansiyel olarak değerli ilişkileri tehlikeye atabilir. Akademik danışmanlardan gelen bu tür bir dil, fakültenin performansı ve coşkusu üzerinde zararlı, depresif bir etkiye sahip olabilir. </a:t>
            </a:r>
          </a:p>
          <a:p>
            <a:endParaRPr lang="tr-TR" sz="2000" dirty="0">
              <a:latin typeface="Arial" panose="020B0604020202020204" pitchFamily="34" charset="0"/>
              <a:cs typeface="Arial" panose="020B0604020202020204" pitchFamily="34" charset="0"/>
            </a:endParaRPr>
          </a:p>
          <a:p>
            <a:r>
              <a:rPr lang="tr-TR" sz="2000" b="0" i="0" dirty="0">
                <a:solidFill>
                  <a:srgbClr val="000000"/>
                </a:solidFill>
                <a:effectLst/>
                <a:latin typeface="Arial" panose="020B0604020202020204" pitchFamily="34" charset="0"/>
                <a:cs typeface="Arial" panose="020B0604020202020204" pitchFamily="34" charset="0"/>
              </a:rPr>
              <a:t> </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95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87E819C-59B0-D5AF-14B6-F5AEC362028C}"/>
              </a:ext>
            </a:extLst>
          </p:cNvPr>
          <p:cNvSpPr>
            <a:spLocks noGrp="1"/>
          </p:cNvSpPr>
          <p:nvPr>
            <p:ph idx="1"/>
          </p:nvPr>
        </p:nvSpPr>
        <p:spPr>
          <a:xfrm>
            <a:off x="576706" y="876300"/>
            <a:ext cx="5092194" cy="5105400"/>
          </a:xfrm>
        </p:spPr>
        <p:txBody>
          <a:bodyPr>
            <a:noAutofit/>
          </a:bodyPr>
          <a:lstStyle/>
          <a:p>
            <a:r>
              <a:rPr lang="tr-TR" sz="2000" dirty="0">
                <a:latin typeface="Arial" panose="020B0604020202020204" pitchFamily="34" charset="0"/>
                <a:cs typeface="Arial" panose="020B0604020202020204" pitchFamily="34" charset="0"/>
              </a:rPr>
              <a:t>Açık beklentiler ve yönlendirmeler denetçiler tarafından öğretim üyelerine iletilmelidir. Değer güvencesi, resmi tanınma jestleri, kaynak sağlanması, güven gösterileri ve yüz yüze ve yazılı mesajlaşma arasındaki uyum yoluyla artırılır. Denetçiler, resmi olmayan mentorluk ve akranlar arasında topluluk oluşturma için sosyal alan sağlamalıdır. Meslektaşlara saygı ve takdir, küçük başarılarda bile empati, adalet ve ilgiyi aktaran resmi olmayan, </a:t>
            </a:r>
            <a:r>
              <a:rPr lang="tr-TR" sz="2000" dirty="0" err="1">
                <a:latin typeface="Arial" panose="020B0604020202020204" pitchFamily="34" charset="0"/>
                <a:cs typeface="Arial" panose="020B0604020202020204" pitchFamily="34" charset="0"/>
              </a:rPr>
              <a:t>ddoğal</a:t>
            </a:r>
            <a:r>
              <a:rPr lang="tr-TR" sz="2000" dirty="0">
                <a:latin typeface="Arial" panose="020B0604020202020204" pitchFamily="34" charset="0"/>
                <a:cs typeface="Arial" panose="020B0604020202020204" pitchFamily="34" charset="0"/>
              </a:rPr>
              <a:t>, sözlü konuşmalar yoluyla gösterilir. Fakülte, işbirliğine davet eden, fikir paylaşan ve destek sağlayanları takdir eder. Ekip öğretimi, misafir ders verme ve/veya işbirlikçi araştırmaların tümü iletişimi geliştirmek ve değer güvencesini teşvik etmek için fırsatlardır.</a:t>
            </a:r>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Resim 1">
            <a:extLst>
              <a:ext uri="{FF2B5EF4-FFF2-40B4-BE49-F238E27FC236}">
                <a16:creationId xmlns:a16="http://schemas.microsoft.com/office/drawing/2014/main" id="{11FD7965-9E10-1CFA-53C8-9D9715039352}"/>
              </a:ext>
            </a:extLst>
          </p:cNvPr>
          <p:cNvPicPr>
            <a:picLocks noChangeAspect="1"/>
          </p:cNvPicPr>
          <p:nvPr/>
        </p:nvPicPr>
        <p:blipFill rotWithShape="1">
          <a:blip r:embed="rId2"/>
          <a:srcRect t="3740" r="1" b="1"/>
          <a:stretch/>
        </p:blipFill>
        <p:spPr>
          <a:xfrm>
            <a:off x="7635548" y="2631745"/>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Resim 3" descr="grafik, grafik tasarım, kırpıntı çizim, sanat içeren bir resim&#10;&#10;Açıklama otomatik olarak oluşturuldu">
            <a:extLst>
              <a:ext uri="{FF2B5EF4-FFF2-40B4-BE49-F238E27FC236}">
                <a16:creationId xmlns:a16="http://schemas.microsoft.com/office/drawing/2014/main" id="{B6DA5F6E-70C4-91AA-CD61-625BCD6E4B46}"/>
              </a:ext>
            </a:extLst>
          </p:cNvPr>
          <p:cNvPicPr>
            <a:picLocks noChangeAspect="1"/>
          </p:cNvPicPr>
          <p:nvPr/>
        </p:nvPicPr>
        <p:blipFill rotWithShape="1">
          <a:blip r:embed="rId3"/>
          <a:srcRect l="6553" r="10671" b="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84862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B6F85D87-E718-2753-44AC-287E647A6F4A}"/>
              </a:ext>
            </a:extLst>
          </p:cNvPr>
          <p:cNvPicPr>
            <a:picLocks noChangeAspect="1"/>
          </p:cNvPicPr>
          <p:nvPr/>
        </p:nvPicPr>
        <p:blipFill rotWithShape="1">
          <a:blip r:embed="rId3"/>
          <a:srcRect l="11171" r="-1" b="-1"/>
          <a:stretch/>
        </p:blipFill>
        <p:spPr>
          <a:xfrm>
            <a:off x="4443413" y="818154"/>
            <a:ext cx="8516074" cy="6039846"/>
          </a:xfrm>
          <a:prstGeom prst="rect">
            <a:avLst/>
          </a:prstGeom>
        </p:spPr>
      </p:pic>
      <p:sp>
        <p:nvSpPr>
          <p:cNvPr id="40" name="Rectangle 39">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etin kutusu 2">
            <a:extLst>
              <a:ext uri="{FF2B5EF4-FFF2-40B4-BE49-F238E27FC236}">
                <a16:creationId xmlns:a16="http://schemas.microsoft.com/office/drawing/2014/main" id="{B7725057-211D-16C9-4DC8-A4C5FCF5227D}"/>
              </a:ext>
            </a:extLst>
          </p:cNvPr>
          <p:cNvSpPr txBox="1"/>
          <p:nvPr/>
        </p:nvSpPr>
        <p:spPr>
          <a:xfrm>
            <a:off x="377646" y="895345"/>
            <a:ext cx="4355589" cy="506730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500" dirty="0">
                <a:latin typeface="Arial" panose="020B0604020202020204" pitchFamily="34" charset="0"/>
                <a:cs typeface="Arial" panose="020B0604020202020204" pitchFamily="34" charset="0"/>
              </a:rPr>
              <a:t>Bir </a:t>
            </a:r>
            <a:r>
              <a:rPr lang="en-US" sz="2500" dirty="0" err="1">
                <a:latin typeface="Arial" panose="020B0604020202020204" pitchFamily="34" charset="0"/>
                <a:cs typeface="Arial" panose="020B0604020202020204" pitchFamily="34" charset="0"/>
              </a:rPr>
              <a:t>kuruluş</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içindeki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öğretim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üyelerinin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katkıları</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öğretim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üyesinin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değerinin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güvence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altına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alınmasını</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sağlayan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dolayısıyla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tükenmişliği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azaltan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daha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olumlu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bir</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işyeri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ortamına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katkıda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bulunan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empatik</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kişisel</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bir</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dil</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aracılığıyla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en</a:t>
            </a:r>
            <a:r>
              <a:rPr lang="en-US" sz="2500" dirty="0">
                <a:latin typeface="Arial" panose="020B0604020202020204" pitchFamily="34" charset="0"/>
                <a:cs typeface="Arial" panose="020B0604020202020204" pitchFamily="34" charset="0"/>
              </a:rPr>
              <a:t> iyi </a:t>
            </a:r>
            <a:r>
              <a:rPr lang="en-US" sz="2500" dirty="0" err="1">
                <a:latin typeface="Arial" panose="020B0604020202020204" pitchFamily="34" charset="0"/>
                <a:cs typeface="Arial" panose="020B0604020202020204" pitchFamily="34" charset="0"/>
              </a:rPr>
              <a:t>şekilde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kabul</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edilir</a:t>
            </a:r>
            <a:r>
              <a:rPr lang="en-US" sz="2500" dirty="0">
                <a:latin typeface="Arial" panose="020B0604020202020204" pitchFamily="34" charset="0"/>
                <a:cs typeface="Arial" panose="020B0604020202020204" pitchFamily="34" charset="0"/>
              </a:rPr>
              <a:t>. Bu </a:t>
            </a:r>
            <a:r>
              <a:rPr lang="en-US" sz="2500" dirty="0" err="1">
                <a:latin typeface="Arial" panose="020B0604020202020204" pitchFamily="34" charset="0"/>
                <a:cs typeface="Arial" panose="020B0604020202020204" pitchFamily="34" charset="0"/>
              </a:rPr>
              <a:t>çalışma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eczacılık</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akademisyenleri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arasındaki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iletişimi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yönlendirmede</a:t>
            </a:r>
            <a:r>
              <a:rPr lang="en-US" sz="2500" dirty="0">
                <a:latin typeface="Arial" panose="020B0604020202020204" pitchFamily="34" charset="0"/>
                <a:cs typeface="Arial" panose="020B0604020202020204" pitchFamily="34" charset="0"/>
              </a:rPr>
              <a:t> motive </a:t>
            </a:r>
            <a:r>
              <a:rPr lang="en-US" sz="2500" dirty="0" err="1">
                <a:latin typeface="Arial" panose="020B0604020202020204" pitchFamily="34" charset="0"/>
                <a:cs typeface="Arial" panose="020B0604020202020204" pitchFamily="34" charset="0"/>
              </a:rPr>
              <a:t>edici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dil</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teorisinin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sosyal</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hükümlerin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yararlılığını</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ortaya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koymuştur</a:t>
            </a:r>
            <a:r>
              <a:rPr lang="en-US" sz="2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8182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Metin kutusu 1">
            <a:extLst>
              <a:ext uri="{FF2B5EF4-FFF2-40B4-BE49-F238E27FC236}">
                <a16:creationId xmlns:a16="http://schemas.microsoft.com/office/drawing/2014/main" id="{7C3C26C9-30C7-3E95-8022-16686D01C4C7}"/>
              </a:ext>
            </a:extLst>
          </p:cNvPr>
          <p:cNvSpPr txBox="1"/>
          <p:nvPr/>
        </p:nvSpPr>
        <p:spPr>
          <a:xfrm>
            <a:off x="1496934" y="1314450"/>
            <a:ext cx="9198132" cy="4093428"/>
          </a:xfrm>
          <a:prstGeom prst="rect">
            <a:avLst/>
          </a:prstGeom>
          <a:noFill/>
        </p:spPr>
        <p:txBody>
          <a:bodyPr wrap="square" rtlCol="0">
            <a:spAutoFit/>
          </a:bodyPr>
          <a:lstStyle/>
          <a:p>
            <a:pPr marL="342900" indent="-342900">
              <a:buAutoNum type="arabicPeriod"/>
            </a:pPr>
            <a:r>
              <a:rPr lang="tr-TR" sz="2600" dirty="0"/>
              <a:t>Aşağıdakilerden hangisi </a:t>
            </a:r>
            <a:r>
              <a:rPr lang="tr-TR" sz="2600" b="1" i="1" dirty="0"/>
              <a:t>değer güvencesi </a:t>
            </a:r>
            <a:r>
              <a:rPr lang="tr-TR" sz="2600" dirty="0"/>
              <a:t>içerisinde yer almaz ?</a:t>
            </a:r>
          </a:p>
          <a:p>
            <a:pPr marL="342900" indent="-342900">
              <a:buAutoNum type="arabicPeriod"/>
            </a:pPr>
            <a:endParaRPr lang="tr-TR" sz="2600" dirty="0"/>
          </a:p>
          <a:p>
            <a:pPr marL="342900" indent="-342900">
              <a:buAutoNum type="arabicPeriod"/>
            </a:pPr>
            <a:endParaRPr lang="tr-TR" sz="2600" dirty="0"/>
          </a:p>
          <a:p>
            <a:r>
              <a:rPr lang="tr-TR" sz="2600" dirty="0"/>
              <a:t>A. Başarıların ve önemli haberlerin üst kademelere iletilmesi</a:t>
            </a:r>
          </a:p>
          <a:p>
            <a:r>
              <a:rPr lang="tr-TR" sz="2600" dirty="0"/>
              <a:t>B. Arkadaşlığın genişletilmesi  </a:t>
            </a:r>
          </a:p>
          <a:p>
            <a:r>
              <a:rPr lang="tr-TR" sz="2600" dirty="0"/>
              <a:t>C. Dostluk </a:t>
            </a:r>
          </a:p>
          <a:p>
            <a:r>
              <a:rPr lang="tr-TR" sz="2600" dirty="0"/>
              <a:t>D. İşbirliği teklifleri </a:t>
            </a:r>
          </a:p>
          <a:p>
            <a:r>
              <a:rPr lang="tr-TR" sz="2600" dirty="0"/>
              <a:t>E. Torpil yapmak</a:t>
            </a:r>
          </a:p>
          <a:p>
            <a:endParaRPr lang="tr-TR" sz="2600" dirty="0"/>
          </a:p>
          <a:p>
            <a:r>
              <a:rPr lang="tr-TR" sz="2600" dirty="0"/>
              <a:t>Cevap: E</a:t>
            </a:r>
          </a:p>
        </p:txBody>
      </p:sp>
    </p:spTree>
    <p:extLst>
      <p:ext uri="{BB962C8B-B14F-4D97-AF65-F5344CB8AC3E}">
        <p14:creationId xmlns:p14="http://schemas.microsoft.com/office/powerpoint/2010/main" val="2094599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Metin kutusu 2">
            <a:extLst>
              <a:ext uri="{FF2B5EF4-FFF2-40B4-BE49-F238E27FC236}">
                <a16:creationId xmlns:a16="http://schemas.microsoft.com/office/drawing/2014/main" id="{B1BA93EC-35CB-A227-9211-D8140F7B5E45}"/>
              </a:ext>
            </a:extLst>
          </p:cNvPr>
          <p:cNvSpPr txBox="1"/>
          <p:nvPr/>
        </p:nvSpPr>
        <p:spPr>
          <a:xfrm>
            <a:off x="868159" y="1676400"/>
            <a:ext cx="9065549" cy="3508653"/>
          </a:xfrm>
          <a:prstGeom prst="rect">
            <a:avLst/>
          </a:prstGeom>
          <a:noFill/>
        </p:spPr>
        <p:txBody>
          <a:bodyPr wrap="square">
            <a:spAutoFit/>
          </a:bodyPr>
          <a:lstStyle/>
          <a:p>
            <a:r>
              <a:rPr lang="tr-TR" sz="2200" dirty="0">
                <a:latin typeface="Arial" panose="020B0604020202020204" pitchFamily="34" charset="0"/>
                <a:cs typeface="Arial" panose="020B0604020202020204" pitchFamily="34" charset="0"/>
              </a:rPr>
              <a:t>2. Hangisi iş memnuniyetini, performansı ve bir kuruluşta kalma niyetini olumlu yönde etkiler?</a:t>
            </a:r>
          </a:p>
          <a:p>
            <a:endParaRPr lang="tr-TR" sz="2200" dirty="0">
              <a:latin typeface="Arial" panose="020B0604020202020204" pitchFamily="34" charset="0"/>
              <a:cs typeface="Arial" panose="020B0604020202020204" pitchFamily="34" charset="0"/>
            </a:endParaRPr>
          </a:p>
          <a:p>
            <a:r>
              <a:rPr lang="tr-TR" sz="2200" dirty="0">
                <a:latin typeface="Arial" panose="020B0604020202020204" pitchFamily="34" charset="0"/>
                <a:cs typeface="Arial" panose="020B0604020202020204" pitchFamily="34" charset="0"/>
              </a:rPr>
              <a:t>A.</a:t>
            </a:r>
            <a:r>
              <a:rPr lang="tr-TR" sz="2400" dirty="0">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motive edici dil</a:t>
            </a:r>
          </a:p>
          <a:p>
            <a:r>
              <a:rPr lang="tr-TR" sz="2200" dirty="0">
                <a:latin typeface="Arial" panose="020B0604020202020204" pitchFamily="34" charset="0"/>
                <a:cs typeface="Arial" panose="020B0604020202020204" pitchFamily="34" charset="0"/>
              </a:rPr>
              <a:t>B. Çalışanlar arasında kıyaslanmak</a:t>
            </a:r>
          </a:p>
          <a:p>
            <a:r>
              <a:rPr lang="tr-TR" sz="2200" dirty="0">
                <a:latin typeface="Arial" panose="020B0604020202020204" pitchFamily="34" charset="0"/>
                <a:cs typeface="Arial" panose="020B0604020202020204" pitchFamily="34" charset="0"/>
              </a:rPr>
              <a:t>C. Yaptığı iş için takdir edilmemek</a:t>
            </a:r>
          </a:p>
          <a:p>
            <a:r>
              <a:rPr lang="tr-TR" sz="2200" dirty="0">
                <a:latin typeface="Arial" panose="020B0604020202020204" pitchFamily="34" charset="0"/>
                <a:cs typeface="Arial" panose="020B0604020202020204" pitchFamily="34" charset="0"/>
              </a:rPr>
              <a:t>D. Molalarda çalışmak zorunda kalmak</a:t>
            </a:r>
          </a:p>
          <a:p>
            <a:r>
              <a:rPr lang="tr-TR" sz="2200" dirty="0">
                <a:latin typeface="Arial" panose="020B0604020202020204" pitchFamily="34" charset="0"/>
                <a:cs typeface="Arial" panose="020B0604020202020204" pitchFamily="34" charset="0"/>
              </a:rPr>
              <a:t>E. Aşağılayıcı rekabet görmek</a:t>
            </a:r>
          </a:p>
          <a:p>
            <a:endParaRPr lang="tr-TR" sz="2200" dirty="0"/>
          </a:p>
          <a:p>
            <a:r>
              <a:rPr lang="tr-TR" sz="2200" b="1" dirty="0"/>
              <a:t>CEVAP: A</a:t>
            </a:r>
          </a:p>
        </p:txBody>
      </p:sp>
    </p:spTree>
    <p:extLst>
      <p:ext uri="{BB962C8B-B14F-4D97-AF65-F5344CB8AC3E}">
        <p14:creationId xmlns:p14="http://schemas.microsoft.com/office/powerpoint/2010/main" val="166636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Metin kutusu 2">
            <a:extLst>
              <a:ext uri="{FF2B5EF4-FFF2-40B4-BE49-F238E27FC236}">
                <a16:creationId xmlns:a16="http://schemas.microsoft.com/office/drawing/2014/main" id="{B1BA93EC-35CB-A227-9211-D8140F7B5E45}"/>
              </a:ext>
            </a:extLst>
          </p:cNvPr>
          <p:cNvSpPr txBox="1"/>
          <p:nvPr/>
        </p:nvSpPr>
        <p:spPr>
          <a:xfrm>
            <a:off x="937431" y="1288472"/>
            <a:ext cx="9065549" cy="4795159"/>
          </a:xfrm>
          <a:prstGeom prst="rect">
            <a:avLst/>
          </a:prstGeom>
          <a:noFill/>
        </p:spPr>
        <p:txBody>
          <a:bodyPr wrap="square">
            <a:spAutoFit/>
          </a:bodyPr>
          <a:lstStyle/>
          <a:p>
            <a:pPr>
              <a:lnSpc>
                <a:spcPct val="90000"/>
              </a:lnSpc>
              <a:spcBef>
                <a:spcPct val="0"/>
              </a:spcBef>
              <a:spcAft>
                <a:spcPts val="600"/>
              </a:spcAft>
            </a:pPr>
            <a:r>
              <a:rPr lang="tr-TR" sz="2200" dirty="0">
                <a:latin typeface="Arial" panose="020B0604020202020204" pitchFamily="34" charset="0"/>
                <a:cs typeface="Arial" panose="020B0604020202020204" pitchFamily="34" charset="0"/>
              </a:rPr>
              <a:t>3. Hangisi veya hangileri </a:t>
            </a:r>
            <a:r>
              <a:rPr lang="tr-TR" sz="2400" b="0" i="0" dirty="0" err="1">
                <a:solidFill>
                  <a:srgbClr val="000000"/>
                </a:solidFill>
                <a:effectLst/>
                <a:latin typeface="Arial" panose="020B0604020202020204" pitchFamily="34" charset="0"/>
                <a:cs typeface="Arial" panose="020B0604020202020204" pitchFamily="34" charset="0"/>
              </a:rPr>
              <a:t>Mayfield</a:t>
            </a:r>
            <a:r>
              <a:rPr lang="tr-TR" sz="2400" dirty="0" err="1">
                <a:solidFill>
                  <a:srgbClr val="000000"/>
                </a:solidFill>
                <a:latin typeface="Arial" panose="020B0604020202020204" pitchFamily="34" charset="0"/>
                <a:cs typeface="Arial" panose="020B0604020202020204" pitchFamily="34" charset="0"/>
              </a:rPr>
              <a:t>’ın</a:t>
            </a:r>
            <a:r>
              <a:rPr lang="tr-TR" sz="2400" dirty="0">
                <a:solidFill>
                  <a:srgbClr val="000000"/>
                </a:solidFill>
                <a:latin typeface="Arial" panose="020B0604020202020204" pitchFamily="34" charset="0"/>
                <a:cs typeface="Arial" panose="020B0604020202020204" pitchFamily="34" charset="0"/>
              </a:rPr>
              <a:t> motive edici dilin boyutlarını ölçmek için geliştirdiği ölçekler arasında yer alır ?</a:t>
            </a:r>
          </a:p>
          <a:p>
            <a:pPr>
              <a:lnSpc>
                <a:spcPct val="90000"/>
              </a:lnSpc>
              <a:spcBef>
                <a:spcPct val="0"/>
              </a:spcBef>
              <a:spcAft>
                <a:spcPts val="600"/>
              </a:spcAft>
            </a:pPr>
            <a:r>
              <a:rPr lang="tr-TR" sz="2400" b="0" i="0" dirty="0">
                <a:solidFill>
                  <a:srgbClr val="000000"/>
                </a:solidFill>
                <a:effectLst/>
                <a:latin typeface="Arial" panose="020B0604020202020204" pitchFamily="34" charset="0"/>
                <a:cs typeface="Arial" panose="020B0604020202020204" pitchFamily="34" charset="0"/>
              </a:rPr>
              <a:t>I. Yön veren </a:t>
            </a:r>
            <a:r>
              <a:rPr lang="tr-TR" sz="2400" dirty="0">
                <a:solidFill>
                  <a:srgbClr val="000000"/>
                </a:solidFill>
                <a:latin typeface="Arial" panose="020B0604020202020204" pitchFamily="34" charset="0"/>
                <a:cs typeface="Arial" panose="020B0604020202020204" pitchFamily="34" charset="0"/>
              </a:rPr>
              <a:t>D</a:t>
            </a:r>
            <a:r>
              <a:rPr lang="tr-TR" sz="2400" b="0" i="0" dirty="0">
                <a:solidFill>
                  <a:srgbClr val="000000"/>
                </a:solidFill>
                <a:effectLst/>
                <a:latin typeface="Arial" panose="020B0604020202020204" pitchFamily="34" charset="0"/>
                <a:cs typeface="Arial" panose="020B0604020202020204" pitchFamily="34" charset="0"/>
              </a:rPr>
              <a:t>il</a:t>
            </a:r>
          </a:p>
          <a:p>
            <a:pPr>
              <a:lnSpc>
                <a:spcPct val="90000"/>
              </a:lnSpc>
              <a:spcBef>
                <a:spcPct val="0"/>
              </a:spcBef>
              <a:spcAft>
                <a:spcPts val="600"/>
              </a:spcAft>
            </a:pPr>
            <a:r>
              <a:rPr lang="tr-TR" sz="2400" dirty="0">
                <a:solidFill>
                  <a:srgbClr val="000000"/>
                </a:solidFill>
                <a:latin typeface="Arial" panose="020B0604020202020204" pitchFamily="34" charset="0"/>
                <a:cs typeface="Arial" panose="020B0604020202020204" pitchFamily="34" charset="0"/>
              </a:rPr>
              <a:t>II. Empatik Dil</a:t>
            </a:r>
          </a:p>
          <a:p>
            <a:pPr>
              <a:lnSpc>
                <a:spcPct val="90000"/>
              </a:lnSpc>
              <a:spcBef>
                <a:spcPct val="0"/>
              </a:spcBef>
              <a:spcAft>
                <a:spcPts val="600"/>
              </a:spcAft>
            </a:pPr>
            <a:r>
              <a:rPr lang="tr-TR" sz="2400" b="0" i="0" dirty="0">
                <a:solidFill>
                  <a:srgbClr val="000000"/>
                </a:solidFill>
                <a:effectLst/>
                <a:latin typeface="Arial" panose="020B0604020202020204" pitchFamily="34" charset="0"/>
                <a:cs typeface="Arial" panose="020B0604020202020204" pitchFamily="34" charset="0"/>
              </a:rPr>
              <a:t>III. Anlam Oluşturma Dili</a:t>
            </a:r>
          </a:p>
          <a:p>
            <a:pPr marL="457200" indent="-457200">
              <a:lnSpc>
                <a:spcPct val="90000"/>
              </a:lnSpc>
              <a:spcBef>
                <a:spcPct val="0"/>
              </a:spcBef>
              <a:spcAft>
                <a:spcPts val="600"/>
              </a:spcAft>
              <a:buAutoNum type="alphaUcPeriod"/>
            </a:pPr>
            <a:r>
              <a:rPr lang="tr-TR" sz="2400" dirty="0">
                <a:solidFill>
                  <a:srgbClr val="000000"/>
                </a:solidFill>
                <a:latin typeface="Arial" panose="020B0604020202020204" pitchFamily="34" charset="0"/>
                <a:cs typeface="Arial" panose="020B0604020202020204" pitchFamily="34" charset="0"/>
              </a:rPr>
              <a:t>I ve II</a:t>
            </a:r>
          </a:p>
          <a:p>
            <a:pPr marL="457200" indent="-457200">
              <a:lnSpc>
                <a:spcPct val="90000"/>
              </a:lnSpc>
              <a:spcBef>
                <a:spcPct val="0"/>
              </a:spcBef>
              <a:spcAft>
                <a:spcPts val="600"/>
              </a:spcAft>
              <a:buAutoNum type="alphaUcPeriod"/>
            </a:pPr>
            <a:r>
              <a:rPr lang="tr-TR" sz="2400" b="0" i="0" dirty="0">
                <a:solidFill>
                  <a:srgbClr val="000000"/>
                </a:solidFill>
                <a:effectLst/>
                <a:latin typeface="Arial" panose="020B0604020202020204" pitchFamily="34" charset="0"/>
                <a:cs typeface="Arial" panose="020B0604020202020204" pitchFamily="34" charset="0"/>
              </a:rPr>
              <a:t>Yalnız I</a:t>
            </a:r>
          </a:p>
          <a:p>
            <a:pPr marL="457200" indent="-457200">
              <a:lnSpc>
                <a:spcPct val="90000"/>
              </a:lnSpc>
              <a:spcBef>
                <a:spcPct val="0"/>
              </a:spcBef>
              <a:spcAft>
                <a:spcPts val="600"/>
              </a:spcAft>
              <a:buAutoNum type="alphaUcPeriod"/>
            </a:pPr>
            <a:r>
              <a:rPr lang="tr-TR" sz="2400" dirty="0">
                <a:solidFill>
                  <a:srgbClr val="000000"/>
                </a:solidFill>
                <a:latin typeface="Arial" panose="020B0604020202020204" pitchFamily="34" charset="0"/>
                <a:cs typeface="Arial" panose="020B0604020202020204" pitchFamily="34" charset="0"/>
              </a:rPr>
              <a:t>I, II, III</a:t>
            </a:r>
          </a:p>
          <a:p>
            <a:pPr marL="457200" indent="-457200">
              <a:lnSpc>
                <a:spcPct val="90000"/>
              </a:lnSpc>
              <a:spcBef>
                <a:spcPct val="0"/>
              </a:spcBef>
              <a:spcAft>
                <a:spcPts val="600"/>
              </a:spcAft>
              <a:buAutoNum type="alphaUcPeriod"/>
            </a:pPr>
            <a:r>
              <a:rPr lang="tr-TR" sz="2400" b="0" i="0" dirty="0">
                <a:solidFill>
                  <a:srgbClr val="000000"/>
                </a:solidFill>
                <a:effectLst/>
                <a:latin typeface="Arial" panose="020B0604020202020204" pitchFamily="34" charset="0"/>
                <a:cs typeface="Arial" panose="020B0604020202020204" pitchFamily="34" charset="0"/>
              </a:rPr>
              <a:t>I ve III</a:t>
            </a:r>
          </a:p>
          <a:p>
            <a:pPr marL="457200" indent="-457200">
              <a:lnSpc>
                <a:spcPct val="90000"/>
              </a:lnSpc>
              <a:spcBef>
                <a:spcPct val="0"/>
              </a:spcBef>
              <a:spcAft>
                <a:spcPts val="600"/>
              </a:spcAft>
              <a:buAutoNum type="alphaUcPeriod"/>
            </a:pPr>
            <a:r>
              <a:rPr lang="tr-TR" sz="2400" dirty="0">
                <a:solidFill>
                  <a:srgbClr val="000000"/>
                </a:solidFill>
                <a:latin typeface="Arial" panose="020B0604020202020204" pitchFamily="34" charset="0"/>
                <a:cs typeface="Arial" panose="020B0604020202020204" pitchFamily="34" charset="0"/>
              </a:rPr>
              <a:t>II ve III</a:t>
            </a:r>
            <a:r>
              <a:rPr lang="tr-TR" sz="2200" b="1" dirty="0">
                <a:solidFill>
                  <a:srgbClr val="000000"/>
                </a:solidFill>
                <a:latin typeface="Arial" panose="020B0604020202020204" pitchFamily="34" charset="0"/>
                <a:cs typeface="Arial" panose="020B0604020202020204" pitchFamily="34" charset="0"/>
              </a:rPr>
              <a:t> </a:t>
            </a:r>
          </a:p>
          <a:p>
            <a:pPr marL="457200" indent="-457200">
              <a:lnSpc>
                <a:spcPct val="90000"/>
              </a:lnSpc>
              <a:spcBef>
                <a:spcPct val="0"/>
              </a:spcBef>
              <a:spcAft>
                <a:spcPts val="600"/>
              </a:spcAft>
              <a:buAutoNum type="alphaUcPeriod"/>
            </a:pPr>
            <a:endParaRPr lang="tr-TR" sz="2200" b="1" dirty="0">
              <a:solidFill>
                <a:srgbClr val="000000"/>
              </a:solidFill>
              <a:latin typeface="Arial" panose="020B0604020202020204" pitchFamily="34" charset="0"/>
              <a:cs typeface="Arial" panose="020B0604020202020204" pitchFamily="34" charset="0"/>
            </a:endParaRPr>
          </a:p>
          <a:p>
            <a:pPr>
              <a:lnSpc>
                <a:spcPct val="90000"/>
              </a:lnSpc>
              <a:spcBef>
                <a:spcPct val="0"/>
              </a:spcBef>
              <a:spcAft>
                <a:spcPts val="600"/>
              </a:spcAft>
            </a:pPr>
            <a:r>
              <a:rPr lang="tr-TR" sz="2200" b="1" dirty="0">
                <a:solidFill>
                  <a:srgbClr val="000000"/>
                </a:solidFill>
                <a:latin typeface="Arial" panose="020B0604020202020204" pitchFamily="34" charset="0"/>
                <a:cs typeface="Arial" panose="020B0604020202020204" pitchFamily="34" charset="0"/>
              </a:rPr>
              <a:t>CEVAP: C</a:t>
            </a:r>
            <a:endParaRPr lang="tr-TR" sz="24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747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Resim 27" descr="giyim, kırpıntı çizim, çizim, metin içeren bir resim&#10;&#10;Açıklama otomatik olarak oluşturuldu">
            <a:extLst>
              <a:ext uri="{FF2B5EF4-FFF2-40B4-BE49-F238E27FC236}">
                <a16:creationId xmlns:a16="http://schemas.microsoft.com/office/drawing/2014/main" id="{9B5CE901-C1F0-43CF-2FEA-99AD3C39A96B}"/>
              </a:ext>
            </a:extLst>
          </p:cNvPr>
          <p:cNvPicPr>
            <a:picLocks noChangeAspect="1"/>
          </p:cNvPicPr>
          <p:nvPr/>
        </p:nvPicPr>
        <p:blipFill rotWithShape="1">
          <a:blip r:embed="rId3"/>
          <a:srcRect r="6940" b="-1"/>
          <a:stretch/>
        </p:blipFill>
        <p:spPr>
          <a:xfrm>
            <a:off x="1" y="10"/>
            <a:ext cx="9669642" cy="6857990"/>
          </a:xfrm>
          <a:prstGeom prst="rect">
            <a:avLst/>
          </a:prstGeom>
        </p:spPr>
      </p:pic>
      <p:sp>
        <p:nvSpPr>
          <p:cNvPr id="40" name="Rectangle 39">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tin kutusu 4">
            <a:extLst>
              <a:ext uri="{FF2B5EF4-FFF2-40B4-BE49-F238E27FC236}">
                <a16:creationId xmlns:a16="http://schemas.microsoft.com/office/drawing/2014/main" id="{081ECC25-36E9-D976-B091-59FFBF188EA5}"/>
              </a:ext>
            </a:extLst>
          </p:cNvPr>
          <p:cNvSpPr txBox="1"/>
          <p:nvPr/>
        </p:nvSpPr>
        <p:spPr>
          <a:xfrm>
            <a:off x="7760072" y="2434201"/>
            <a:ext cx="3822189" cy="1899912"/>
          </a:xfrm>
          <a:prstGeom prst="rect">
            <a:avLst/>
          </a:prstGeom>
          <a:scene3d>
            <a:camera prst="obliqueTopRight"/>
            <a:lightRig rig="threePt" dir="t"/>
          </a:scene3d>
        </p:spPr>
        <p:txBody>
          <a:bodyPr vert="horz" lIns="91440" tIns="45720" rIns="91440" bIns="45720" rtlCol="0" anchor="ctr">
            <a:normAutofit/>
            <a:scene3d>
              <a:camera prst="isometricBottomDown"/>
              <a:lightRig rig="threePt" dir="t"/>
            </a:scene3d>
          </a:bodyPr>
          <a:lstStyle/>
          <a:p>
            <a:pPr>
              <a:lnSpc>
                <a:spcPct val="90000"/>
              </a:lnSpc>
              <a:spcBef>
                <a:spcPct val="0"/>
              </a:spcBef>
              <a:spcAft>
                <a:spcPts val="600"/>
              </a:spcAft>
            </a:pPr>
            <a:r>
              <a:rPr lang="en-US" sz="5000" b="1" dirty="0">
                <a:solidFill>
                  <a:srgbClr val="7030A0"/>
                </a:solidFill>
                <a:highlight>
                  <a:srgbClr val="FFFF00"/>
                </a:highlight>
                <a:latin typeface="+mj-lt"/>
                <a:ea typeface="+mj-ea"/>
                <a:cs typeface="+mj-cs"/>
              </a:rPr>
              <a:t>TÜKENMİŞLİK</a:t>
            </a:r>
          </a:p>
          <a:p>
            <a:pPr algn="ctr">
              <a:lnSpc>
                <a:spcPct val="90000"/>
              </a:lnSpc>
              <a:spcBef>
                <a:spcPct val="0"/>
              </a:spcBef>
              <a:spcAft>
                <a:spcPts val="600"/>
              </a:spcAft>
            </a:pPr>
            <a:r>
              <a:rPr lang="en-US" sz="5000" b="1" dirty="0">
                <a:solidFill>
                  <a:srgbClr val="7030A0"/>
                </a:solidFill>
                <a:highlight>
                  <a:srgbClr val="FFFF00"/>
                </a:highlight>
                <a:latin typeface="+mj-lt"/>
                <a:ea typeface="+mj-ea"/>
                <a:cs typeface="+mj-cs"/>
              </a:rPr>
              <a:t>NEDİR ?</a:t>
            </a:r>
          </a:p>
        </p:txBody>
      </p:sp>
      <p:sp>
        <p:nvSpPr>
          <p:cNvPr id="13" name="Metin kutusu 12">
            <a:extLst>
              <a:ext uri="{FF2B5EF4-FFF2-40B4-BE49-F238E27FC236}">
                <a16:creationId xmlns:a16="http://schemas.microsoft.com/office/drawing/2014/main" id="{27CDD822-06A9-1EAA-59C6-BA5985E56D75}"/>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27994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Başlık 1">
            <a:extLst>
              <a:ext uri="{FF2B5EF4-FFF2-40B4-BE49-F238E27FC236}">
                <a16:creationId xmlns:a16="http://schemas.microsoft.com/office/drawing/2014/main" id="{F44640A7-410C-5F59-95F9-09B7E61CC474}"/>
              </a:ext>
            </a:extLst>
          </p:cNvPr>
          <p:cNvSpPr>
            <a:spLocks noGrp="1"/>
          </p:cNvSpPr>
          <p:nvPr>
            <p:ph type="title"/>
          </p:nvPr>
        </p:nvSpPr>
        <p:spPr>
          <a:xfrm>
            <a:off x="1005400" y="-8139"/>
            <a:ext cx="5186842" cy="2387918"/>
          </a:xfrm>
        </p:spPr>
        <p:txBody>
          <a:bodyPr vert="horz" lIns="91440" tIns="45720" rIns="91440" bIns="45720" rtlCol="0" anchor="b">
            <a:normAutofit/>
          </a:bodyPr>
          <a:lstStyle/>
          <a:p>
            <a:pPr algn="ctr"/>
            <a:r>
              <a:rPr lang="tr-TR" sz="5200" kern="1200" dirty="0">
                <a:solidFill>
                  <a:schemeClr val="tx2"/>
                </a:solidFill>
                <a:latin typeface="+mj-lt"/>
                <a:ea typeface="+mj-ea"/>
                <a:cs typeface="+mj-cs"/>
              </a:rPr>
              <a:t>KAYNAKÇA:</a:t>
            </a:r>
            <a:endParaRPr lang="en-US" sz="5200" kern="1200" dirty="0">
              <a:solidFill>
                <a:schemeClr val="tx2"/>
              </a:solidFill>
              <a:latin typeface="+mj-lt"/>
              <a:ea typeface="+mj-ea"/>
              <a:cs typeface="+mj-cs"/>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Metin kutusu 3">
            <a:extLst>
              <a:ext uri="{FF2B5EF4-FFF2-40B4-BE49-F238E27FC236}">
                <a16:creationId xmlns:a16="http://schemas.microsoft.com/office/drawing/2014/main" id="{A056C645-22E7-7A65-C2C7-1F96F6AA02B5}"/>
              </a:ext>
            </a:extLst>
          </p:cNvPr>
          <p:cNvSpPr txBox="1"/>
          <p:nvPr/>
        </p:nvSpPr>
        <p:spPr>
          <a:xfrm>
            <a:off x="543635" y="2607380"/>
            <a:ext cx="8314719" cy="923330"/>
          </a:xfrm>
          <a:prstGeom prst="rect">
            <a:avLst/>
          </a:prstGeom>
          <a:noFill/>
        </p:spPr>
        <p:txBody>
          <a:bodyPr wrap="square">
            <a:spAutoFit/>
          </a:bodyPr>
          <a:lstStyle/>
          <a:p>
            <a:pPr marL="285750" indent="-285750">
              <a:buFont typeface="Arial" panose="020B0604020202020204" pitchFamily="34" charset="0"/>
              <a:buChar char="•"/>
            </a:pPr>
            <a:r>
              <a:rPr lang="en-US" dirty="0" err="1"/>
              <a:t>Desselle</a:t>
            </a:r>
            <a:r>
              <a:rPr lang="en-US" dirty="0"/>
              <a:t>, S. P., </a:t>
            </a:r>
            <a:r>
              <a:rPr lang="en-US" dirty="0" err="1"/>
              <a:t>Clubbs</a:t>
            </a:r>
            <a:r>
              <a:rPr lang="en-US" dirty="0"/>
              <a:t>, B. H., &amp; </a:t>
            </a:r>
            <a:r>
              <a:rPr lang="en-US" dirty="0" err="1"/>
              <a:t>Darbishire</a:t>
            </a:r>
            <a:r>
              <a:rPr lang="en-US" dirty="0"/>
              <a:t>, P. (2022). Communication in pharmacy higher education to improve work-life and mitigate burnout. American Journal of Pharmaceutical Education, 86(2).</a:t>
            </a:r>
            <a:endParaRPr lang="tr-TR" dirty="0"/>
          </a:p>
        </p:txBody>
      </p:sp>
    </p:spTree>
    <p:extLst>
      <p:ext uri="{BB962C8B-B14F-4D97-AF65-F5344CB8AC3E}">
        <p14:creationId xmlns:p14="http://schemas.microsoft.com/office/powerpoint/2010/main" val="205377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Resim 27" descr="giyim, kırpıntı çizim, çizim, metin içeren bir resim&#10;&#10;Açıklama otomatik olarak oluşturuldu">
            <a:extLst>
              <a:ext uri="{FF2B5EF4-FFF2-40B4-BE49-F238E27FC236}">
                <a16:creationId xmlns:a16="http://schemas.microsoft.com/office/drawing/2014/main" id="{9B5CE901-C1F0-43CF-2FEA-99AD3C39A96B}"/>
              </a:ext>
            </a:extLst>
          </p:cNvPr>
          <p:cNvPicPr>
            <a:picLocks noChangeAspect="1"/>
          </p:cNvPicPr>
          <p:nvPr/>
        </p:nvPicPr>
        <p:blipFill rotWithShape="1">
          <a:blip r:embed="rId4"/>
          <a:srcRect r="6940" b="-1"/>
          <a:stretch/>
        </p:blipFill>
        <p:spPr>
          <a:xfrm>
            <a:off x="1" y="10"/>
            <a:ext cx="9669642" cy="6857990"/>
          </a:xfrm>
          <a:prstGeom prst="rect">
            <a:avLst/>
          </a:prstGeom>
        </p:spPr>
      </p:pic>
      <p:sp>
        <p:nvSpPr>
          <p:cNvPr id="40" name="Rectangle 39">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tin kutusu 4">
            <a:extLst>
              <a:ext uri="{FF2B5EF4-FFF2-40B4-BE49-F238E27FC236}">
                <a16:creationId xmlns:a16="http://schemas.microsoft.com/office/drawing/2014/main" id="{081ECC25-36E9-D976-B091-59FFBF188EA5}"/>
              </a:ext>
            </a:extLst>
          </p:cNvPr>
          <p:cNvSpPr txBox="1"/>
          <p:nvPr/>
        </p:nvSpPr>
        <p:spPr>
          <a:xfrm>
            <a:off x="7531610" y="534289"/>
            <a:ext cx="3822189" cy="1899912"/>
          </a:xfrm>
          <a:prstGeom prst="rect">
            <a:avLst/>
          </a:prstGeom>
          <a:scene3d>
            <a:camera prst="obliqueTopRight"/>
            <a:lightRig rig="threePt" dir="t"/>
          </a:scene3d>
        </p:spPr>
        <p:txBody>
          <a:bodyPr vert="horz" lIns="91440" tIns="45720" rIns="91440" bIns="45720" rtlCol="0" anchor="ctr">
            <a:normAutofit/>
            <a:scene3d>
              <a:camera prst="isometricBottomDown"/>
              <a:lightRig rig="threePt" dir="t"/>
            </a:scene3d>
          </a:bodyPr>
          <a:lstStyle/>
          <a:p>
            <a:pPr>
              <a:lnSpc>
                <a:spcPct val="90000"/>
              </a:lnSpc>
              <a:spcBef>
                <a:spcPct val="0"/>
              </a:spcBef>
              <a:spcAft>
                <a:spcPts val="600"/>
              </a:spcAft>
            </a:pPr>
            <a:r>
              <a:rPr lang="en-US" sz="5000" b="1" dirty="0">
                <a:solidFill>
                  <a:srgbClr val="7030A0"/>
                </a:solidFill>
                <a:highlight>
                  <a:srgbClr val="FFFF00"/>
                </a:highlight>
                <a:latin typeface="+mj-lt"/>
                <a:ea typeface="+mj-ea"/>
                <a:cs typeface="+mj-cs"/>
              </a:rPr>
              <a:t>TÜKENMİŞLİK</a:t>
            </a:r>
          </a:p>
          <a:p>
            <a:pPr algn="ctr">
              <a:lnSpc>
                <a:spcPct val="90000"/>
              </a:lnSpc>
              <a:spcBef>
                <a:spcPct val="0"/>
              </a:spcBef>
              <a:spcAft>
                <a:spcPts val="600"/>
              </a:spcAft>
            </a:pPr>
            <a:r>
              <a:rPr lang="en-US" sz="5000" b="1" dirty="0">
                <a:solidFill>
                  <a:srgbClr val="7030A0"/>
                </a:solidFill>
                <a:highlight>
                  <a:srgbClr val="FFFF00"/>
                </a:highlight>
                <a:latin typeface="+mj-lt"/>
                <a:ea typeface="+mj-ea"/>
                <a:cs typeface="+mj-cs"/>
              </a:rPr>
              <a:t>NEDİR ?</a:t>
            </a:r>
          </a:p>
        </p:txBody>
      </p:sp>
      <p:sp>
        <p:nvSpPr>
          <p:cNvPr id="13" name="Metin kutusu 12">
            <a:extLst>
              <a:ext uri="{FF2B5EF4-FFF2-40B4-BE49-F238E27FC236}">
                <a16:creationId xmlns:a16="http://schemas.microsoft.com/office/drawing/2014/main" id="{27CDD822-06A9-1EAA-59C6-BA5985E56D75}"/>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err="1"/>
              <a:t>Dünya</a:t>
            </a:r>
            <a:r>
              <a:rPr lang="en-US" sz="2000" dirty="0"/>
              <a:t> </a:t>
            </a:r>
            <a:r>
              <a:rPr lang="en-US" sz="2000" dirty="0" err="1"/>
              <a:t>Sağlık</a:t>
            </a:r>
            <a:r>
              <a:rPr lang="en-US" sz="2000" dirty="0"/>
              <a:t> </a:t>
            </a:r>
            <a:r>
              <a:rPr lang="en-US" sz="2000" dirty="0" err="1"/>
              <a:t>Örgütü</a:t>
            </a:r>
            <a:r>
              <a:rPr lang="en-US" sz="2000" dirty="0"/>
              <a:t> </a:t>
            </a:r>
            <a:r>
              <a:rPr lang="en-US" sz="2000" dirty="0" err="1"/>
              <a:t>tükenmişliği</a:t>
            </a:r>
            <a:r>
              <a:rPr lang="en-US" sz="2000" dirty="0"/>
              <a:t> ‘’</a:t>
            </a:r>
            <a:r>
              <a:rPr lang="en-US" sz="2000" b="0" i="0" dirty="0" err="1">
                <a:effectLst/>
              </a:rPr>
              <a:t>fazla</a:t>
            </a:r>
            <a:r>
              <a:rPr lang="en-US" sz="2000" b="0" i="0" dirty="0">
                <a:effectLst/>
              </a:rPr>
              <a:t> </a:t>
            </a:r>
            <a:r>
              <a:rPr lang="en-US" sz="2000" b="0" i="0" dirty="0" err="1">
                <a:effectLst/>
              </a:rPr>
              <a:t>çalışma</a:t>
            </a:r>
            <a:r>
              <a:rPr lang="en-US" sz="2000" b="0" i="0" dirty="0">
                <a:effectLst/>
              </a:rPr>
              <a:t> </a:t>
            </a:r>
            <a:r>
              <a:rPr lang="en-US" sz="2000" b="0" i="0" dirty="0" err="1">
                <a:effectLst/>
              </a:rPr>
              <a:t>ile</a:t>
            </a:r>
            <a:r>
              <a:rPr lang="en-US" sz="2000" b="0" i="0" dirty="0">
                <a:effectLst/>
              </a:rPr>
              <a:t> </a:t>
            </a:r>
            <a:r>
              <a:rPr lang="en-US" sz="2000" b="0" i="0" dirty="0" err="1">
                <a:effectLst/>
              </a:rPr>
              <a:t>ortaya</a:t>
            </a:r>
            <a:r>
              <a:rPr lang="en-US" sz="2000" b="0" i="0" dirty="0">
                <a:effectLst/>
              </a:rPr>
              <a:t> </a:t>
            </a:r>
            <a:r>
              <a:rPr lang="en-US" sz="2000" b="0" i="0" dirty="0" err="1">
                <a:effectLst/>
              </a:rPr>
              <a:t>çıkan</a:t>
            </a:r>
            <a:r>
              <a:rPr lang="en-US" sz="2000" b="0" i="0" dirty="0">
                <a:effectLst/>
              </a:rPr>
              <a:t> </a:t>
            </a:r>
            <a:r>
              <a:rPr lang="en-US" sz="2000" b="0" i="0" dirty="0" err="1">
                <a:effectLst/>
              </a:rPr>
              <a:t>aşırı</a:t>
            </a:r>
            <a:r>
              <a:rPr lang="en-US" sz="2000" b="0" i="0" dirty="0">
                <a:effectLst/>
              </a:rPr>
              <a:t> </a:t>
            </a:r>
            <a:r>
              <a:rPr lang="en-US" sz="2000" b="0" i="0" dirty="0" err="1">
                <a:effectLst/>
              </a:rPr>
              <a:t>bir</a:t>
            </a:r>
            <a:r>
              <a:rPr lang="en-US" sz="2000" b="0" i="0" dirty="0">
                <a:effectLst/>
              </a:rPr>
              <a:t> </a:t>
            </a:r>
            <a:r>
              <a:rPr lang="en-US" sz="2000" b="0" i="0" dirty="0" err="1">
                <a:effectLst/>
              </a:rPr>
              <a:t>duygusal</a:t>
            </a:r>
            <a:r>
              <a:rPr lang="en-US" sz="2000" b="0" i="0" dirty="0">
                <a:effectLst/>
              </a:rPr>
              <a:t> </a:t>
            </a:r>
            <a:r>
              <a:rPr lang="en-US" sz="2000" b="0" i="0" dirty="0" err="1">
                <a:effectLst/>
              </a:rPr>
              <a:t>yorgunluk</a:t>
            </a:r>
            <a:r>
              <a:rPr lang="en-US" sz="2000" b="0" i="0" dirty="0">
                <a:effectLst/>
              </a:rPr>
              <a:t> </a:t>
            </a:r>
            <a:r>
              <a:rPr lang="en-US" sz="2000" b="0" i="0" dirty="0" err="1">
                <a:effectLst/>
              </a:rPr>
              <a:t>ve</a:t>
            </a:r>
            <a:r>
              <a:rPr lang="en-US" sz="2000" b="0" i="0" dirty="0">
                <a:effectLst/>
              </a:rPr>
              <a:t> </a:t>
            </a:r>
            <a:r>
              <a:rPr lang="en-US" sz="2000" b="0" i="0" dirty="0" err="1">
                <a:effectLst/>
              </a:rPr>
              <a:t>bunun</a:t>
            </a:r>
            <a:r>
              <a:rPr lang="en-US" sz="2000" b="0" i="0" dirty="0">
                <a:effectLst/>
              </a:rPr>
              <a:t> </a:t>
            </a:r>
            <a:r>
              <a:rPr lang="en-US" sz="2000" b="0" i="0" dirty="0" err="1">
                <a:effectLst/>
              </a:rPr>
              <a:t>sonucunda</a:t>
            </a:r>
            <a:r>
              <a:rPr lang="en-US" sz="2000" b="0" i="0" dirty="0">
                <a:effectLst/>
              </a:rPr>
              <a:t> </a:t>
            </a:r>
            <a:r>
              <a:rPr lang="en-US" sz="2000" b="0" i="0" dirty="0" err="1">
                <a:effectLst/>
              </a:rPr>
              <a:t>iş</a:t>
            </a:r>
            <a:r>
              <a:rPr lang="en-US" sz="2000" b="0" i="0" dirty="0">
                <a:effectLst/>
              </a:rPr>
              <a:t> </a:t>
            </a:r>
            <a:r>
              <a:rPr lang="en-US" sz="2000" b="0" i="0" dirty="0" err="1">
                <a:effectLst/>
              </a:rPr>
              <a:t>ve</a:t>
            </a:r>
            <a:r>
              <a:rPr lang="en-US" sz="2000" b="0" i="0" dirty="0">
                <a:effectLst/>
              </a:rPr>
              <a:t> </a:t>
            </a:r>
            <a:r>
              <a:rPr lang="en-US" sz="2000" b="0" i="0" dirty="0" err="1">
                <a:effectLst/>
              </a:rPr>
              <a:t>sorumluluklarını</a:t>
            </a:r>
            <a:r>
              <a:rPr lang="en-US" sz="2000" b="0" i="0" dirty="0">
                <a:effectLst/>
              </a:rPr>
              <a:t> </a:t>
            </a:r>
            <a:r>
              <a:rPr lang="en-US" sz="2000" b="0" i="0" dirty="0" err="1">
                <a:effectLst/>
              </a:rPr>
              <a:t>yerine</a:t>
            </a:r>
            <a:r>
              <a:rPr lang="en-US" sz="2000" b="0" i="0" dirty="0">
                <a:effectLst/>
              </a:rPr>
              <a:t> </a:t>
            </a:r>
            <a:r>
              <a:rPr lang="en-US" sz="2000" b="0" i="0" dirty="0" err="1">
                <a:effectLst/>
              </a:rPr>
              <a:t>getirememe</a:t>
            </a:r>
            <a:r>
              <a:rPr lang="en-US" sz="2000" b="0" i="0" dirty="0">
                <a:effectLst/>
              </a:rPr>
              <a:t> </a:t>
            </a:r>
            <a:r>
              <a:rPr lang="en-US" sz="2000" b="0" i="0" dirty="0" err="1">
                <a:effectLst/>
              </a:rPr>
              <a:t>durumu</a:t>
            </a:r>
            <a:r>
              <a:rPr lang="en-US" sz="2000" b="0" i="0" dirty="0">
                <a:effectLst/>
              </a:rPr>
              <a:t>’’ </a:t>
            </a:r>
            <a:r>
              <a:rPr lang="en-US" sz="2000" b="0" i="0" dirty="0" err="1">
                <a:effectLst/>
              </a:rPr>
              <a:t>olarak</a:t>
            </a:r>
            <a:r>
              <a:rPr lang="en-US" sz="2000" b="0" i="0" dirty="0">
                <a:effectLst/>
              </a:rPr>
              <a:t> </a:t>
            </a:r>
            <a:r>
              <a:rPr lang="en-US" sz="2000" b="0" i="0" dirty="0" err="1">
                <a:effectLst/>
              </a:rPr>
              <a:t>tanımlamıştır</a:t>
            </a:r>
            <a:r>
              <a:rPr lang="en-US" sz="2000" b="0" i="0" dirty="0">
                <a:effectLst/>
              </a:rPr>
              <a:t>.</a:t>
            </a:r>
            <a:endParaRPr lang="tr-TR" sz="2000" b="0" i="0" dirty="0">
              <a:effectLst/>
            </a:endParaRPr>
          </a:p>
          <a:p>
            <a:pPr>
              <a:lnSpc>
                <a:spcPct val="90000"/>
              </a:lnSpc>
              <a:spcAft>
                <a:spcPts val="600"/>
              </a:spcAft>
            </a:pPr>
            <a:r>
              <a:rPr lang="en-US" sz="2000" b="0" i="0" dirty="0">
                <a:effectLst/>
              </a:rPr>
              <a:t> Buna </a:t>
            </a:r>
            <a:r>
              <a:rPr lang="en-US" sz="2000" b="0" i="0" dirty="0" err="1">
                <a:effectLst/>
              </a:rPr>
              <a:t>göre</a:t>
            </a:r>
            <a:r>
              <a:rPr lang="en-US" sz="2000" b="0" i="0" dirty="0">
                <a:effectLst/>
              </a:rPr>
              <a:t>; </a:t>
            </a:r>
            <a:r>
              <a:rPr lang="en-US" sz="2000" b="0" i="0" dirty="0" err="1">
                <a:effectLst/>
              </a:rPr>
              <a:t>birey</a:t>
            </a:r>
            <a:r>
              <a:rPr lang="en-US" sz="2000" b="0" i="0" dirty="0">
                <a:effectLst/>
              </a:rPr>
              <a:t> zaman </a:t>
            </a:r>
            <a:r>
              <a:rPr lang="en-US" sz="2000" b="0" i="0" dirty="0" err="1">
                <a:effectLst/>
              </a:rPr>
              <a:t>içinde</a:t>
            </a:r>
            <a:r>
              <a:rPr lang="en-US" sz="2000" b="0" i="0" dirty="0">
                <a:effectLst/>
              </a:rPr>
              <a:t> </a:t>
            </a:r>
            <a:r>
              <a:rPr lang="en-US" sz="2000" dirty="0" err="1"/>
              <a:t>kronikleşmiş</a:t>
            </a:r>
            <a:r>
              <a:rPr lang="en-US" sz="2000" dirty="0"/>
              <a:t> </a:t>
            </a:r>
            <a:r>
              <a:rPr lang="en-US" sz="2000" dirty="0" err="1"/>
              <a:t>bir</a:t>
            </a:r>
            <a:r>
              <a:rPr lang="en-US" sz="2000" dirty="0"/>
              <a:t> </a:t>
            </a:r>
            <a:r>
              <a:rPr lang="en-US" sz="2000" dirty="0" err="1"/>
              <a:t>şekilde</a:t>
            </a:r>
            <a:r>
              <a:rPr lang="en-US" sz="2000" dirty="0"/>
              <a:t> </a:t>
            </a:r>
            <a:r>
              <a:rPr lang="en-US" sz="2000" dirty="0" err="1"/>
              <a:t>yorgunluk</a:t>
            </a:r>
            <a:r>
              <a:rPr lang="en-US" sz="2000" dirty="0"/>
              <a:t> </a:t>
            </a:r>
            <a:r>
              <a:rPr lang="en-US" sz="2000" dirty="0" err="1"/>
              <a:t>yaşar</a:t>
            </a:r>
            <a:r>
              <a:rPr lang="en-US" sz="2000" dirty="0"/>
              <a:t>; </a:t>
            </a:r>
            <a:r>
              <a:rPr lang="en-US" sz="2000" dirty="0" err="1"/>
              <a:t>işinden</a:t>
            </a:r>
            <a:r>
              <a:rPr lang="en-US" sz="2000" dirty="0"/>
              <a:t> </a:t>
            </a:r>
            <a:r>
              <a:rPr lang="en-US" sz="2000" dirty="0" err="1"/>
              <a:t>soğur</a:t>
            </a:r>
            <a:r>
              <a:rPr lang="en-US" sz="2000" dirty="0"/>
              <a:t>, </a:t>
            </a:r>
            <a:r>
              <a:rPr lang="en-US" sz="2000" dirty="0" err="1"/>
              <a:t>kendi</a:t>
            </a:r>
            <a:r>
              <a:rPr lang="en-US" sz="2000" dirty="0"/>
              <a:t> </a:t>
            </a:r>
            <a:r>
              <a:rPr lang="en-US" sz="2000" dirty="0" err="1"/>
              <a:t>içine</a:t>
            </a:r>
            <a:r>
              <a:rPr lang="en-US" sz="2000" dirty="0"/>
              <a:t> </a:t>
            </a:r>
            <a:r>
              <a:rPr lang="en-US" sz="2000" dirty="0" err="1"/>
              <a:t>çekilir</a:t>
            </a:r>
            <a:r>
              <a:rPr lang="en-US" sz="2000" dirty="0"/>
              <a:t> </a:t>
            </a:r>
            <a:r>
              <a:rPr lang="en-US" sz="2000" dirty="0" err="1"/>
              <a:t>ve</a:t>
            </a:r>
            <a:r>
              <a:rPr lang="en-US" sz="2000" dirty="0"/>
              <a:t> </a:t>
            </a:r>
            <a:r>
              <a:rPr lang="en-US" sz="2000" dirty="0" err="1"/>
              <a:t>artan</a:t>
            </a:r>
            <a:r>
              <a:rPr lang="en-US" sz="2000" dirty="0"/>
              <a:t> </a:t>
            </a:r>
            <a:r>
              <a:rPr lang="en-US" sz="2000" dirty="0" err="1"/>
              <a:t>bir</a:t>
            </a:r>
            <a:r>
              <a:rPr lang="en-US" sz="2000" dirty="0"/>
              <a:t> </a:t>
            </a:r>
            <a:r>
              <a:rPr lang="en-US" sz="2000" dirty="0" err="1"/>
              <a:t>şekilde</a:t>
            </a:r>
            <a:r>
              <a:rPr lang="en-US" sz="2000" dirty="0"/>
              <a:t> </a:t>
            </a:r>
            <a:r>
              <a:rPr lang="en-US" sz="2000" dirty="0" err="1"/>
              <a:t>yetersiz</a:t>
            </a:r>
            <a:r>
              <a:rPr lang="en-US" sz="2000" dirty="0"/>
              <a:t> </a:t>
            </a:r>
            <a:r>
              <a:rPr lang="en-US" sz="2000" dirty="0" err="1"/>
              <a:t>olduğunu</a:t>
            </a:r>
            <a:r>
              <a:rPr lang="en-US" sz="2000" dirty="0"/>
              <a:t> </a:t>
            </a:r>
            <a:r>
              <a:rPr lang="en-US" sz="2000" dirty="0" err="1"/>
              <a:t>hisseder</a:t>
            </a:r>
            <a:r>
              <a:rPr lang="en-US" sz="2000" dirty="0"/>
              <a:t>.</a:t>
            </a:r>
          </a:p>
        </p:txBody>
      </p:sp>
    </p:spTree>
    <p:extLst>
      <p:ext uri="{BB962C8B-B14F-4D97-AF65-F5344CB8AC3E}">
        <p14:creationId xmlns:p14="http://schemas.microsoft.com/office/powerpoint/2010/main" val="294924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5E686165-C8D9-5DFE-44BD-F7C0756D7C50}"/>
              </a:ext>
            </a:extLst>
          </p:cNvPr>
          <p:cNvSpPr txBox="1"/>
          <p:nvPr/>
        </p:nvSpPr>
        <p:spPr>
          <a:xfrm>
            <a:off x="263382" y="895350"/>
            <a:ext cx="5962785" cy="4896033"/>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sz="2000" dirty="0" err="1">
                <a:latin typeface="Arial" panose="020B0604020202020204" pitchFamily="34" charset="0"/>
                <a:cs typeface="Arial" panose="020B0604020202020204" pitchFamily="34" charset="0"/>
              </a:rPr>
              <a:t>İş-yaşam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kalitesini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refahı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ihmal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etmek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tükenmişlik</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dahil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olmak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üzere</a:t>
            </a:r>
            <a:r>
              <a:rPr lang="tr-TR" sz="2000" dirty="0">
                <a:latin typeface="Arial" panose="020B0604020202020204" pitchFamily="34" charset="0"/>
                <a:cs typeface="Arial" panose="020B0604020202020204" pitchFamily="34" charset="0"/>
              </a:rPr>
              <a:t> birçok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zararlı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etkilere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neden</a:t>
            </a:r>
            <a:r>
              <a:rPr lang="en-US" sz="20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olabilmektedir</a:t>
            </a:r>
            <a:r>
              <a:rPr lang="en-US" sz="2000" dirty="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marL="57150">
              <a:lnSpc>
                <a:spcPct val="90000"/>
              </a:lnSpc>
              <a:spcAft>
                <a:spcPts val="600"/>
              </a:spcAft>
            </a:pPr>
            <a:endParaRPr lang="en-US" sz="2000" dirty="0">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ABD </a:t>
            </a:r>
            <a:r>
              <a:rPr lang="en-US" sz="2000" dirty="0" err="1">
                <a:latin typeface="Arial" panose="020B0604020202020204" pitchFamily="34" charset="0"/>
                <a:cs typeface="Arial" panose="020B0604020202020204" pitchFamily="34" charset="0"/>
              </a:rPr>
              <a:t>eczacılık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uygulama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fakültesi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öğretim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üyeleri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arasında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yapılan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araştırmada</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öncelikle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duygusal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tükenmeden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kaynaklanan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yüksek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düzeyde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tükenmişlik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olduğu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bildirilmiştir.</a:t>
            </a:r>
            <a:r>
              <a:rPr lang="en-US" sz="2000" b="0" i="0" dirty="0" err="1">
                <a:effectLst/>
                <a:latin typeface="Arial" panose="020B0604020202020204" pitchFamily="34" charset="0"/>
                <a:cs typeface="Arial" panose="020B0604020202020204" pitchFamily="34" charset="0"/>
              </a:rPr>
              <a:t>Genellikle</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uygulamalı</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öğretim</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üyelerinin</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gerektirdiği</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çok</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sayıda</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rolü</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dengelemek</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savunulamaz</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bir</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çalışma</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ortamıyla</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sonuçlanabilir</a:t>
            </a:r>
            <a:r>
              <a:rPr lang="en-US" sz="2000" b="0" i="0" dirty="0">
                <a:effectLst/>
                <a:latin typeface="Arial" panose="020B0604020202020204" pitchFamily="34" charset="0"/>
                <a:cs typeface="Arial" panose="020B0604020202020204" pitchFamily="34" charset="0"/>
              </a:rPr>
              <a:t>.</a:t>
            </a:r>
            <a:endParaRPr lang="tr-TR" sz="2000" b="0" i="0" dirty="0">
              <a:effectLst/>
              <a:latin typeface="Arial" panose="020B0604020202020204" pitchFamily="34" charset="0"/>
              <a:cs typeface="Arial" panose="020B0604020202020204" pitchFamily="34" charset="0"/>
            </a:endParaRPr>
          </a:p>
          <a:p>
            <a:pPr marL="57150">
              <a:lnSpc>
                <a:spcPct val="90000"/>
              </a:lnSpc>
              <a:spcAft>
                <a:spcPts val="600"/>
              </a:spcAft>
            </a:pPr>
            <a:endParaRPr lang="en-US" sz="2000" dirty="0">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 Prescott, </a:t>
            </a:r>
            <a:r>
              <a:rPr lang="en-US" sz="2000" b="0" i="0" dirty="0" err="1">
                <a:effectLst/>
                <a:latin typeface="Arial" panose="020B0604020202020204" pitchFamily="34" charset="0"/>
                <a:cs typeface="Arial" panose="020B0604020202020204" pitchFamily="34" charset="0"/>
              </a:rPr>
              <a:t>eczacılık</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pratiği</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yapan</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öğretim</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üyelerinin</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eğitimlerindeki</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temel</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akademik</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performans</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ölçütleri</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uyumsuzluk</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nedeniyle</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tükenmişliğe</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eğilimli</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olduklarını</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öne</a:t>
            </a:r>
            <a:r>
              <a:rPr lang="en-US" sz="2000" b="0" i="0" dirty="0">
                <a:effectLst/>
                <a:latin typeface="Arial" panose="020B0604020202020204" pitchFamily="34" charset="0"/>
                <a:cs typeface="Arial" panose="020B0604020202020204" pitchFamily="34" charset="0"/>
              </a:rPr>
              <a:t> </a:t>
            </a:r>
            <a:r>
              <a:rPr lang="tr-TR" sz="2000" b="0" i="0" dirty="0">
                <a:effectLst/>
                <a:latin typeface="Arial" panose="020B0604020202020204" pitchFamily="34" charset="0"/>
                <a:cs typeface="Arial" panose="020B0604020202020204" pitchFamily="34" charset="0"/>
              </a:rPr>
              <a:t>sürmüştür</a:t>
            </a:r>
            <a:r>
              <a:rPr lang="en-US" sz="2000" b="0" i="0" dirty="0">
                <a:effectLst/>
                <a:latin typeface="Arial" panose="020B0604020202020204" pitchFamily="34" charset="0"/>
                <a:cs typeface="Arial" panose="020B0604020202020204" pitchFamily="34" charset="0"/>
              </a:rPr>
              <a:t>.</a:t>
            </a:r>
          </a:p>
        </p:txBody>
      </p:sp>
      <p:pic>
        <p:nvPicPr>
          <p:cNvPr id="5" name="Resim 4">
            <a:extLst>
              <a:ext uri="{FF2B5EF4-FFF2-40B4-BE49-F238E27FC236}">
                <a16:creationId xmlns:a16="http://schemas.microsoft.com/office/drawing/2014/main" id="{6BA00424-9CCA-30A3-E09A-37D883BC7A5B}"/>
              </a:ext>
            </a:extLst>
          </p:cNvPr>
          <p:cNvPicPr>
            <a:picLocks noChangeAspect="1"/>
          </p:cNvPicPr>
          <p:nvPr/>
        </p:nvPicPr>
        <p:blipFill rotWithShape="1">
          <a:blip r:embed="rId3"/>
          <a:srcRect l="27844" r="2650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5372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5E7B0A71-7026-D20A-8853-8F64708F4E0D}"/>
              </a:ext>
            </a:extLst>
          </p:cNvPr>
          <p:cNvPicPr>
            <a:picLocks noChangeAspect="1"/>
          </p:cNvPicPr>
          <p:nvPr/>
        </p:nvPicPr>
        <p:blipFill rotWithShape="1">
          <a:blip r:embed="rId3"/>
          <a:srcRect l="17173" r="3516"/>
          <a:stretch/>
        </p:blipFill>
        <p:spPr>
          <a:xfrm>
            <a:off x="-436643" y="0"/>
            <a:ext cx="9669670" cy="6858010"/>
          </a:xfrm>
          <a:prstGeom prst="rect">
            <a:avLst/>
          </a:prstGeom>
        </p:spPr>
      </p:pic>
      <p:sp>
        <p:nvSpPr>
          <p:cNvPr id="40" name="Rectangle 39">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tin kutusu 4">
            <a:extLst>
              <a:ext uri="{FF2B5EF4-FFF2-40B4-BE49-F238E27FC236}">
                <a16:creationId xmlns:a16="http://schemas.microsoft.com/office/drawing/2014/main" id="{40E8773E-7F9C-4116-176B-503382D99CE0}"/>
              </a:ext>
            </a:extLst>
          </p:cNvPr>
          <p:cNvSpPr txBox="1"/>
          <p:nvPr/>
        </p:nvSpPr>
        <p:spPr>
          <a:xfrm>
            <a:off x="7014247" y="175846"/>
            <a:ext cx="5177753" cy="650630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err="1"/>
              <a:t>Destekleyici</a:t>
            </a:r>
            <a:r>
              <a:rPr lang="en-US" sz="2200" dirty="0"/>
              <a:t> </a:t>
            </a:r>
            <a:r>
              <a:rPr lang="en-US" sz="2200" dirty="0" err="1"/>
              <a:t>geribildirim</a:t>
            </a:r>
            <a:r>
              <a:rPr lang="en-US" sz="2200" dirty="0"/>
              <a:t> </a:t>
            </a:r>
            <a:r>
              <a:rPr lang="en-US" sz="2200" dirty="0" err="1"/>
              <a:t>tükenmişliğe</a:t>
            </a:r>
            <a:r>
              <a:rPr lang="en-US" sz="2200" dirty="0"/>
              <a:t> </a:t>
            </a:r>
            <a:r>
              <a:rPr lang="en-US" sz="2200" dirty="0" err="1"/>
              <a:t>karşı</a:t>
            </a:r>
            <a:r>
              <a:rPr lang="en-US" sz="2200" dirty="0"/>
              <a:t> </a:t>
            </a:r>
            <a:r>
              <a:rPr lang="en-US" sz="2200" dirty="0" err="1"/>
              <a:t>güçlü</a:t>
            </a:r>
            <a:r>
              <a:rPr lang="en-US" sz="2200" dirty="0"/>
              <a:t> </a:t>
            </a:r>
            <a:r>
              <a:rPr lang="en-US" sz="2200" dirty="0" err="1"/>
              <a:t>bir</a:t>
            </a:r>
            <a:r>
              <a:rPr lang="en-US" sz="2200" dirty="0"/>
              <a:t> </a:t>
            </a:r>
            <a:r>
              <a:rPr lang="en-US" sz="2200" dirty="0" err="1"/>
              <a:t>caydırıcıdır</a:t>
            </a:r>
            <a:r>
              <a:rPr lang="en-US" sz="2200" dirty="0"/>
              <a:t>. </a:t>
            </a:r>
            <a:r>
              <a:rPr lang="en-US" sz="2200" dirty="0" err="1"/>
              <a:t>Akademik</a:t>
            </a:r>
            <a:r>
              <a:rPr lang="en-US" sz="2200" dirty="0"/>
              <a:t> </a:t>
            </a:r>
            <a:r>
              <a:rPr lang="en-US" sz="2200" dirty="0" err="1"/>
              <a:t>dünyada</a:t>
            </a:r>
            <a:r>
              <a:rPr lang="en-US" sz="2200" dirty="0"/>
              <a:t> </a:t>
            </a:r>
            <a:r>
              <a:rPr lang="en-US" sz="2200" dirty="0" err="1"/>
              <a:t>destekleyici</a:t>
            </a:r>
            <a:r>
              <a:rPr lang="en-US" sz="2200" dirty="0"/>
              <a:t> </a:t>
            </a:r>
            <a:r>
              <a:rPr lang="en-US" sz="2200" dirty="0" err="1"/>
              <a:t>bir</a:t>
            </a:r>
            <a:r>
              <a:rPr lang="en-US" sz="2200" dirty="0"/>
              <a:t> </a:t>
            </a:r>
            <a:r>
              <a:rPr lang="en-US" sz="2200" dirty="0" err="1"/>
              <a:t>kültür</a:t>
            </a:r>
            <a:r>
              <a:rPr lang="en-US" sz="2200" dirty="0"/>
              <a:t>, </a:t>
            </a:r>
            <a:r>
              <a:rPr lang="en-US" sz="2200" dirty="0" err="1"/>
              <a:t>yöneticiler</a:t>
            </a:r>
            <a:r>
              <a:rPr lang="en-US" sz="2200" dirty="0"/>
              <a:t>, </a:t>
            </a:r>
            <a:r>
              <a:rPr lang="en-US" sz="2200" dirty="0" err="1"/>
              <a:t>öğretim</a:t>
            </a:r>
            <a:r>
              <a:rPr lang="en-US" sz="2200" dirty="0"/>
              <a:t> </a:t>
            </a:r>
            <a:r>
              <a:rPr lang="en-US" sz="2200" dirty="0" err="1"/>
              <a:t>üyeleri</a:t>
            </a:r>
            <a:r>
              <a:rPr lang="en-US" sz="2200" dirty="0"/>
              <a:t> </a:t>
            </a:r>
            <a:r>
              <a:rPr lang="en-US" sz="2200" dirty="0" err="1"/>
              <a:t>ve</a:t>
            </a:r>
            <a:r>
              <a:rPr lang="en-US" sz="2200" dirty="0"/>
              <a:t> </a:t>
            </a:r>
            <a:r>
              <a:rPr lang="en-US" sz="2200" dirty="0" err="1"/>
              <a:t>personel</a:t>
            </a:r>
            <a:r>
              <a:rPr lang="en-US" sz="2200" dirty="0"/>
              <a:t> </a:t>
            </a:r>
            <a:r>
              <a:rPr lang="en-US" sz="2200" dirty="0" err="1"/>
              <a:t>tarafından</a:t>
            </a:r>
            <a:r>
              <a:rPr lang="en-US" sz="2200" dirty="0"/>
              <a:t> </a:t>
            </a:r>
            <a:r>
              <a:rPr lang="en-US" sz="2200" dirty="0" err="1"/>
              <a:t>şekillendirilir</a:t>
            </a:r>
            <a:r>
              <a:rPr lang="en-US" sz="2200" dirty="0"/>
              <a:t> </a:t>
            </a:r>
            <a:r>
              <a:rPr lang="en-US" sz="2200" dirty="0" err="1"/>
              <a:t>ve</a:t>
            </a:r>
            <a:r>
              <a:rPr lang="en-US" sz="2200" dirty="0"/>
              <a:t> </a:t>
            </a:r>
            <a:r>
              <a:rPr lang="en-US" sz="2200" dirty="0" err="1"/>
              <a:t>adil</a:t>
            </a:r>
            <a:r>
              <a:rPr lang="en-US" sz="2200" dirty="0"/>
              <a:t> </a:t>
            </a:r>
            <a:r>
              <a:rPr lang="en-US" sz="2200" dirty="0" err="1"/>
              <a:t>ödül</a:t>
            </a:r>
            <a:r>
              <a:rPr lang="en-US" sz="2200" dirty="0"/>
              <a:t>, </a:t>
            </a:r>
            <a:r>
              <a:rPr lang="en-US" sz="2200" dirty="0" err="1"/>
              <a:t>performans</a:t>
            </a:r>
            <a:r>
              <a:rPr lang="en-US" sz="2200" dirty="0"/>
              <a:t> </a:t>
            </a:r>
            <a:r>
              <a:rPr lang="en-US" sz="2200" dirty="0" err="1"/>
              <a:t>yönelimi</a:t>
            </a:r>
            <a:r>
              <a:rPr lang="en-US" sz="2200" dirty="0"/>
              <a:t>, </a:t>
            </a:r>
            <a:r>
              <a:rPr lang="en-US" sz="2200" dirty="0" err="1"/>
              <a:t>istikrar</a:t>
            </a:r>
            <a:r>
              <a:rPr lang="en-US" sz="2200" dirty="0"/>
              <a:t> </a:t>
            </a:r>
            <a:r>
              <a:rPr lang="en-US" sz="2200" dirty="0" err="1"/>
              <a:t>ve</a:t>
            </a:r>
            <a:r>
              <a:rPr lang="en-US" sz="2200" dirty="0"/>
              <a:t> </a:t>
            </a:r>
            <a:r>
              <a:rPr lang="en-US" sz="2200" dirty="0" err="1"/>
              <a:t>meslektaş</a:t>
            </a:r>
            <a:r>
              <a:rPr lang="en-US" sz="2200" dirty="0"/>
              <a:t> </a:t>
            </a:r>
            <a:r>
              <a:rPr lang="en-US" sz="2200" dirty="0" err="1"/>
              <a:t>dayanışması</a:t>
            </a:r>
            <a:r>
              <a:rPr lang="en-US" sz="2200" dirty="0"/>
              <a:t> da </a:t>
            </a:r>
            <a:r>
              <a:rPr lang="en-US" sz="2200" dirty="0" err="1"/>
              <a:t>dahil</a:t>
            </a:r>
            <a:r>
              <a:rPr lang="en-US" sz="2200" dirty="0"/>
              <a:t> </a:t>
            </a:r>
            <a:r>
              <a:rPr lang="en-US" sz="2200" dirty="0" err="1"/>
              <a:t>olmak</a:t>
            </a:r>
            <a:r>
              <a:rPr lang="en-US" sz="2200" dirty="0"/>
              <a:t> </a:t>
            </a:r>
            <a:r>
              <a:rPr lang="en-US" sz="2200" dirty="0" err="1"/>
              <a:t>üzere</a:t>
            </a:r>
            <a:r>
              <a:rPr lang="en-US" sz="2200" dirty="0"/>
              <a:t> </a:t>
            </a:r>
            <a:r>
              <a:rPr lang="en-US" sz="2200" dirty="0" err="1"/>
              <a:t>organizasyonun</a:t>
            </a:r>
            <a:r>
              <a:rPr lang="en-US" sz="2200" dirty="0"/>
              <a:t> </a:t>
            </a:r>
            <a:r>
              <a:rPr lang="en-US" sz="2200" dirty="0" err="1"/>
              <a:t>birçok</a:t>
            </a:r>
            <a:r>
              <a:rPr lang="en-US" sz="2200" dirty="0"/>
              <a:t> </a:t>
            </a:r>
            <a:r>
              <a:rPr lang="en-US" sz="2200" dirty="0" err="1"/>
              <a:t>yönüne</a:t>
            </a:r>
            <a:r>
              <a:rPr lang="en-US" sz="2200" dirty="0"/>
              <a:t> </a:t>
            </a:r>
            <a:r>
              <a:rPr lang="en-US" sz="2200" dirty="0" err="1"/>
              <a:t>nüfuz</a:t>
            </a:r>
            <a:r>
              <a:rPr lang="en-US" sz="2200" dirty="0"/>
              <a:t> </a:t>
            </a:r>
            <a:r>
              <a:rPr lang="en-US" sz="2200" dirty="0" err="1"/>
              <a:t>eder</a:t>
            </a:r>
            <a:r>
              <a:rPr lang="en-US" sz="2200" dirty="0"/>
              <a:t>.</a:t>
            </a:r>
            <a:endParaRPr lang="tr-TR"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b="0" i="0" dirty="0">
                <a:effectLst/>
              </a:rPr>
              <a:t>The buffering hypothesis (</a:t>
            </a:r>
            <a:r>
              <a:rPr lang="en-US" sz="2200" b="0" i="0" dirty="0" err="1">
                <a:effectLst/>
              </a:rPr>
              <a:t>Tamponlama</a:t>
            </a:r>
            <a:r>
              <a:rPr lang="en-US" sz="2200" b="0" i="0" dirty="0">
                <a:effectLst/>
              </a:rPr>
              <a:t> </a:t>
            </a:r>
            <a:r>
              <a:rPr lang="en-US" sz="2200" b="0" i="0" dirty="0" err="1">
                <a:effectLst/>
              </a:rPr>
              <a:t>hipotezi</a:t>
            </a:r>
            <a:r>
              <a:rPr lang="en-US" sz="2200" b="0" i="0" dirty="0">
                <a:effectLst/>
              </a:rPr>
              <a:t>) "</a:t>
            </a:r>
            <a:r>
              <a:rPr lang="en-US" sz="2200" b="1" i="0" dirty="0" err="1">
                <a:effectLst/>
              </a:rPr>
              <a:t>sosyal</a:t>
            </a:r>
            <a:r>
              <a:rPr lang="en-US" sz="2200" b="1" i="0" dirty="0">
                <a:effectLst/>
              </a:rPr>
              <a:t> </a:t>
            </a:r>
            <a:r>
              <a:rPr lang="en-US" sz="2200" b="1" i="0" dirty="0" err="1">
                <a:effectLst/>
              </a:rPr>
              <a:t>desteğin</a:t>
            </a:r>
            <a:r>
              <a:rPr lang="en-US" sz="2200" b="1" i="0" dirty="0">
                <a:effectLst/>
              </a:rPr>
              <a:t> </a:t>
            </a:r>
            <a:r>
              <a:rPr lang="en-US" sz="2200" b="1" i="0" dirty="0" err="1">
                <a:effectLst/>
              </a:rPr>
              <a:t>psikolojik</a:t>
            </a:r>
            <a:r>
              <a:rPr lang="en-US" sz="2200" b="1" i="0" dirty="0">
                <a:effectLst/>
              </a:rPr>
              <a:t> </a:t>
            </a:r>
            <a:r>
              <a:rPr lang="en-US" sz="2200" b="1" i="0" dirty="0" err="1">
                <a:effectLst/>
              </a:rPr>
              <a:t>veya</a:t>
            </a:r>
            <a:r>
              <a:rPr lang="en-US" sz="2200" b="1" i="0" dirty="0">
                <a:effectLst/>
              </a:rPr>
              <a:t> </a:t>
            </a:r>
            <a:r>
              <a:rPr lang="en-US" sz="2200" b="1" i="0" dirty="0" err="1">
                <a:effectLst/>
              </a:rPr>
              <a:t>fizyolojik</a:t>
            </a:r>
            <a:r>
              <a:rPr lang="en-US" sz="2200" b="1" i="0" dirty="0">
                <a:effectLst/>
              </a:rPr>
              <a:t> </a:t>
            </a:r>
            <a:r>
              <a:rPr lang="en-US" sz="2200" b="1" i="0" dirty="0" err="1">
                <a:effectLst/>
              </a:rPr>
              <a:t>bozuklu</a:t>
            </a:r>
            <a:r>
              <a:rPr lang="tr-TR" sz="2200" b="1" i="0" dirty="0" err="1">
                <a:effectLst/>
              </a:rPr>
              <a:t>ğa</a:t>
            </a:r>
            <a:r>
              <a:rPr lang="tr-TR" sz="2200" b="1" i="0" dirty="0">
                <a:effectLst/>
              </a:rPr>
              <a:t>, </a:t>
            </a:r>
            <a:r>
              <a:rPr lang="en-US" sz="2200" b="1" i="0" dirty="0" err="1">
                <a:effectLst/>
              </a:rPr>
              <a:t>hastalığa</a:t>
            </a:r>
            <a:r>
              <a:rPr lang="en-US" sz="2200" b="1" i="0" dirty="0">
                <a:effectLst/>
              </a:rPr>
              <a:t> </a:t>
            </a:r>
            <a:r>
              <a:rPr lang="en-US" sz="2200" b="1" i="0" dirty="0" err="1">
                <a:effectLst/>
              </a:rPr>
              <a:t>neden</a:t>
            </a:r>
            <a:r>
              <a:rPr lang="en-US" sz="2200" b="1" i="0" dirty="0">
                <a:effectLst/>
              </a:rPr>
              <a:t> </a:t>
            </a:r>
            <a:r>
              <a:rPr lang="en-US" sz="2200" b="1" i="0" dirty="0" err="1">
                <a:effectLst/>
              </a:rPr>
              <a:t>olan</a:t>
            </a:r>
            <a:r>
              <a:rPr lang="tr-TR" sz="2200" b="1" dirty="0"/>
              <a:t>, </a:t>
            </a:r>
            <a:r>
              <a:rPr lang="en-US" sz="2200" b="1" i="0" dirty="0" err="1">
                <a:effectLst/>
              </a:rPr>
              <a:t>iş</a:t>
            </a:r>
            <a:r>
              <a:rPr lang="en-US" sz="2200" b="1" i="0" dirty="0">
                <a:effectLst/>
              </a:rPr>
              <a:t> </a:t>
            </a:r>
            <a:r>
              <a:rPr lang="en-US" sz="2200" b="1" i="0" dirty="0" err="1">
                <a:effectLst/>
              </a:rPr>
              <a:t>performansını</a:t>
            </a:r>
            <a:r>
              <a:rPr lang="en-US" sz="2200" b="1" i="0" dirty="0">
                <a:effectLst/>
              </a:rPr>
              <a:t> </a:t>
            </a:r>
            <a:r>
              <a:rPr lang="en-US" sz="2200" b="1" i="0" dirty="0" err="1">
                <a:effectLst/>
              </a:rPr>
              <a:t>düşüren</a:t>
            </a:r>
            <a:r>
              <a:rPr lang="en-US" sz="2200" b="1" i="0" dirty="0">
                <a:effectLst/>
              </a:rPr>
              <a:t> </a:t>
            </a:r>
            <a:r>
              <a:rPr lang="en-US" sz="2200" b="1" i="0" dirty="0" err="1">
                <a:effectLst/>
              </a:rPr>
              <a:t>stres</a:t>
            </a:r>
            <a:r>
              <a:rPr lang="en-US" sz="2200" b="1" i="0" dirty="0">
                <a:effectLst/>
              </a:rPr>
              <a:t> </a:t>
            </a:r>
            <a:r>
              <a:rPr lang="en-US" sz="2200" b="1" i="0" dirty="0" err="1">
                <a:effectLst/>
              </a:rPr>
              <a:t>faktörlerine</a:t>
            </a:r>
            <a:r>
              <a:rPr lang="en-US" sz="2200" b="1" i="0" dirty="0">
                <a:effectLst/>
              </a:rPr>
              <a:t> </a:t>
            </a:r>
            <a:r>
              <a:rPr lang="en-US" sz="2200" b="1" i="0" dirty="0" err="1">
                <a:effectLst/>
              </a:rPr>
              <a:t>karşı</a:t>
            </a:r>
            <a:r>
              <a:rPr lang="en-US" sz="2200" b="1" i="0" dirty="0">
                <a:effectLst/>
              </a:rPr>
              <a:t> </a:t>
            </a:r>
            <a:r>
              <a:rPr lang="en-US" sz="2200" b="1" i="0" dirty="0" err="1">
                <a:effectLst/>
              </a:rPr>
              <a:t>koruma</a:t>
            </a:r>
            <a:r>
              <a:rPr lang="en-US" sz="2200" b="1" i="0" dirty="0">
                <a:effectLst/>
              </a:rPr>
              <a:t> </a:t>
            </a:r>
            <a:r>
              <a:rPr lang="en-US" sz="2200" b="1" i="0" dirty="0" err="1">
                <a:effectLst/>
              </a:rPr>
              <a:t>sağladığını</a:t>
            </a:r>
            <a:r>
              <a:rPr lang="en-US" sz="2200" b="0" i="0" dirty="0">
                <a:effectLst/>
              </a:rPr>
              <a:t>" </a:t>
            </a:r>
            <a:r>
              <a:rPr lang="en-US" sz="2200" b="0" i="0" dirty="0" err="1">
                <a:effectLst/>
              </a:rPr>
              <a:t>ileri</a:t>
            </a:r>
            <a:r>
              <a:rPr lang="en-US" sz="2200" b="0" i="0" dirty="0">
                <a:effectLst/>
              </a:rPr>
              <a:t> </a:t>
            </a:r>
            <a:r>
              <a:rPr lang="en-US" sz="2200" b="0" i="0" dirty="0" err="1">
                <a:effectLst/>
              </a:rPr>
              <a:t>sürer</a:t>
            </a:r>
            <a:r>
              <a:rPr lang="en-US" sz="2200" b="0" i="0" dirty="0">
                <a:effectLst/>
              </a:rPr>
              <a:t>. </a:t>
            </a:r>
            <a:r>
              <a:rPr lang="en-US" sz="2200" b="0" i="0" dirty="0" err="1">
                <a:effectLst/>
              </a:rPr>
              <a:t>Sosyal</a:t>
            </a:r>
            <a:r>
              <a:rPr lang="en-US" sz="2200" b="0" i="0" dirty="0">
                <a:effectLst/>
              </a:rPr>
              <a:t> </a:t>
            </a:r>
            <a:r>
              <a:rPr lang="en-US" sz="2200" b="0" i="0" dirty="0" err="1">
                <a:effectLst/>
              </a:rPr>
              <a:t>desteğin</a:t>
            </a:r>
            <a:r>
              <a:rPr lang="en-US" sz="2200" b="0" i="0" dirty="0">
                <a:effectLst/>
              </a:rPr>
              <a:t> </a:t>
            </a:r>
            <a:r>
              <a:rPr lang="en-US" sz="2200" b="0" i="0" dirty="0" err="1">
                <a:effectLst/>
              </a:rPr>
              <a:t>temel</a:t>
            </a:r>
            <a:r>
              <a:rPr lang="en-US" sz="2200" b="0" i="0" dirty="0">
                <a:effectLst/>
              </a:rPr>
              <a:t> </a:t>
            </a:r>
            <a:r>
              <a:rPr lang="en-US" sz="2200" b="0" i="0" dirty="0" err="1">
                <a:effectLst/>
              </a:rPr>
              <a:t>kaynakları</a:t>
            </a:r>
            <a:r>
              <a:rPr lang="en-US" sz="2200" b="0" i="0" dirty="0">
                <a:effectLst/>
              </a:rPr>
              <a:t> </a:t>
            </a:r>
            <a:r>
              <a:rPr lang="en-US" sz="2200" b="0" i="0" dirty="0" err="1">
                <a:effectLst/>
              </a:rPr>
              <a:t>arasında</a:t>
            </a:r>
            <a:r>
              <a:rPr lang="en-US" sz="2200" b="0" i="0" dirty="0">
                <a:effectLst/>
              </a:rPr>
              <a:t> </a:t>
            </a:r>
            <a:r>
              <a:rPr lang="en-US" sz="2200" b="0" i="0" dirty="0" err="1">
                <a:effectLst/>
              </a:rPr>
              <a:t>iş</a:t>
            </a:r>
            <a:r>
              <a:rPr lang="en-US" sz="2200" b="0" i="0" dirty="0">
                <a:effectLst/>
              </a:rPr>
              <a:t> </a:t>
            </a:r>
            <a:r>
              <a:rPr lang="en-US" sz="2200" b="0" i="0" dirty="0" err="1">
                <a:effectLst/>
              </a:rPr>
              <a:t>arkadaşları</a:t>
            </a:r>
            <a:r>
              <a:rPr lang="en-US" sz="2200" b="0" i="0" dirty="0">
                <a:effectLst/>
              </a:rPr>
              <a:t>, </a:t>
            </a:r>
            <a:r>
              <a:rPr lang="en-US" sz="2200" b="0" i="0" dirty="0" err="1">
                <a:effectLst/>
              </a:rPr>
              <a:t>liderler</a:t>
            </a:r>
            <a:r>
              <a:rPr lang="en-US" sz="2200" b="0" i="0" dirty="0">
                <a:effectLst/>
              </a:rPr>
              <a:t> </a:t>
            </a:r>
            <a:r>
              <a:rPr lang="en-US" sz="2200" b="0" i="0" dirty="0" err="1">
                <a:effectLst/>
              </a:rPr>
              <a:t>ve</a:t>
            </a:r>
            <a:r>
              <a:rPr lang="en-US" sz="2200" b="0" i="0" dirty="0">
                <a:effectLst/>
              </a:rPr>
              <a:t> </a:t>
            </a:r>
            <a:r>
              <a:rPr lang="en-US" sz="2200" b="0" i="0" dirty="0" err="1">
                <a:effectLst/>
              </a:rPr>
              <a:t>kuruluşun</a:t>
            </a:r>
            <a:r>
              <a:rPr lang="en-US" sz="2200" b="0" i="0" dirty="0">
                <a:effectLst/>
              </a:rPr>
              <a:t> </a:t>
            </a:r>
            <a:r>
              <a:rPr lang="en-US" sz="2200" b="0" i="0" dirty="0" err="1">
                <a:effectLst/>
              </a:rPr>
              <a:t>kendisi</a:t>
            </a:r>
            <a:r>
              <a:rPr lang="en-US" sz="2200" b="0" i="0" dirty="0">
                <a:effectLst/>
              </a:rPr>
              <a:t> </a:t>
            </a:r>
            <a:r>
              <a:rPr lang="en-US" sz="2200" b="0" i="0" dirty="0" err="1">
                <a:effectLst/>
              </a:rPr>
              <a:t>yer</a:t>
            </a:r>
            <a:r>
              <a:rPr lang="en-US" sz="2200" b="0" i="0" dirty="0">
                <a:effectLst/>
              </a:rPr>
              <a:t> </a:t>
            </a:r>
            <a:r>
              <a:rPr lang="en-US" sz="2200" b="0" i="0" dirty="0" err="1">
                <a:effectLst/>
              </a:rPr>
              <a:t>alır</a:t>
            </a:r>
            <a:r>
              <a:rPr lang="en-US" sz="2200" b="0" i="0" dirty="0">
                <a:effectLst/>
              </a:rPr>
              <a:t>. </a:t>
            </a:r>
            <a:r>
              <a:rPr lang="en-US" sz="2200" b="0" i="0" dirty="0" err="1">
                <a:effectLst/>
              </a:rPr>
              <a:t>Sosyal</a:t>
            </a:r>
            <a:r>
              <a:rPr lang="en-US" sz="2200" b="0" i="0" dirty="0">
                <a:effectLst/>
              </a:rPr>
              <a:t> </a:t>
            </a:r>
            <a:r>
              <a:rPr lang="en-US" sz="2200" b="0" i="0" dirty="0" err="1">
                <a:effectLst/>
              </a:rPr>
              <a:t>desteğin</a:t>
            </a:r>
            <a:r>
              <a:rPr lang="en-US" sz="2200" b="0" i="0" dirty="0">
                <a:effectLst/>
              </a:rPr>
              <a:t> </a:t>
            </a:r>
            <a:r>
              <a:rPr lang="en-US" sz="2200" b="0" i="0" dirty="0" err="1">
                <a:effectLst/>
              </a:rPr>
              <a:t>alanlar</a:t>
            </a:r>
            <a:r>
              <a:rPr lang="en-US" sz="2200" b="0" i="0" dirty="0">
                <a:effectLst/>
              </a:rPr>
              <a:t> </a:t>
            </a:r>
            <a:r>
              <a:rPr lang="en-US" sz="2200" b="0" i="0" dirty="0" err="1">
                <a:effectLst/>
              </a:rPr>
              <a:t>arası</a:t>
            </a:r>
            <a:r>
              <a:rPr lang="en-US" sz="2200" b="0" i="0" dirty="0">
                <a:effectLst/>
              </a:rPr>
              <a:t> </a:t>
            </a:r>
            <a:r>
              <a:rPr lang="en-US" sz="2200" b="0" i="0" dirty="0" err="1">
                <a:effectLst/>
              </a:rPr>
              <a:t>tamponlama</a:t>
            </a:r>
            <a:r>
              <a:rPr lang="en-US" sz="2200" b="0" i="0" dirty="0">
                <a:effectLst/>
              </a:rPr>
              <a:t> </a:t>
            </a:r>
            <a:r>
              <a:rPr lang="en-US" sz="2200" b="0" i="0" dirty="0" err="1">
                <a:effectLst/>
              </a:rPr>
              <a:t>hipotezine</a:t>
            </a:r>
            <a:r>
              <a:rPr lang="en-US" sz="2200" b="0" i="0" dirty="0">
                <a:effectLst/>
              </a:rPr>
              <a:t> </a:t>
            </a:r>
            <a:r>
              <a:rPr lang="en-US" sz="2200" b="0" i="0" dirty="0" err="1">
                <a:effectLst/>
              </a:rPr>
              <a:t>göre</a:t>
            </a:r>
            <a:r>
              <a:rPr lang="en-US" sz="2200" b="0" i="0" dirty="0">
                <a:effectLst/>
              </a:rPr>
              <a:t>, </a:t>
            </a:r>
            <a:r>
              <a:rPr lang="en-US" sz="2200" b="0" i="0" dirty="0" err="1">
                <a:effectLst/>
              </a:rPr>
              <a:t>bir</a:t>
            </a:r>
            <a:r>
              <a:rPr lang="en-US" sz="2200" b="0" i="0" dirty="0">
                <a:effectLst/>
              </a:rPr>
              <a:t> </a:t>
            </a:r>
            <a:r>
              <a:rPr lang="en-US" sz="2200" b="0" i="0" dirty="0" err="1">
                <a:effectLst/>
              </a:rPr>
              <a:t>alandan</a:t>
            </a:r>
            <a:r>
              <a:rPr lang="en-US" sz="2200" b="0" i="0" dirty="0">
                <a:effectLst/>
              </a:rPr>
              <a:t> </a:t>
            </a:r>
            <a:r>
              <a:rPr lang="en-US" sz="2200" b="0" i="0" dirty="0" err="1">
                <a:effectLst/>
              </a:rPr>
              <a:t>gelen</a:t>
            </a:r>
            <a:r>
              <a:rPr lang="en-US" sz="2200" b="0" i="0" dirty="0">
                <a:effectLst/>
              </a:rPr>
              <a:t> </a:t>
            </a:r>
            <a:r>
              <a:rPr lang="en-US" sz="2200" b="0" i="0" dirty="0" err="1">
                <a:effectLst/>
              </a:rPr>
              <a:t>destek</a:t>
            </a:r>
            <a:r>
              <a:rPr lang="en-US" sz="2200" b="0" i="0" dirty="0">
                <a:effectLst/>
              </a:rPr>
              <a:t>, </a:t>
            </a:r>
            <a:r>
              <a:rPr lang="en-US" sz="2200" b="0" i="0" dirty="0" err="1">
                <a:effectLst/>
              </a:rPr>
              <a:t>başka</a:t>
            </a:r>
            <a:r>
              <a:rPr lang="en-US" sz="2200" b="0" i="0" dirty="0">
                <a:effectLst/>
              </a:rPr>
              <a:t> </a:t>
            </a:r>
            <a:r>
              <a:rPr lang="en-US" sz="2200" b="0" i="0" dirty="0" err="1">
                <a:effectLst/>
              </a:rPr>
              <a:t>bir</a:t>
            </a:r>
            <a:r>
              <a:rPr lang="en-US" sz="2200" b="0" i="0" dirty="0">
                <a:effectLst/>
              </a:rPr>
              <a:t> </a:t>
            </a:r>
            <a:r>
              <a:rPr lang="en-US" sz="2200" b="0" i="0" dirty="0" err="1">
                <a:effectLst/>
              </a:rPr>
              <a:t>alandan</a:t>
            </a:r>
            <a:r>
              <a:rPr lang="en-US" sz="2200" b="0" i="0" dirty="0">
                <a:effectLst/>
              </a:rPr>
              <a:t> </a:t>
            </a:r>
            <a:r>
              <a:rPr lang="en-US" sz="2200" b="0" i="0" dirty="0" err="1">
                <a:effectLst/>
              </a:rPr>
              <a:t>gelen</a:t>
            </a:r>
            <a:r>
              <a:rPr lang="en-US" sz="2200" b="0" i="0" dirty="0">
                <a:effectLst/>
              </a:rPr>
              <a:t> </a:t>
            </a:r>
            <a:r>
              <a:rPr lang="en-US" sz="2200" b="0" i="0" dirty="0" err="1">
                <a:effectLst/>
              </a:rPr>
              <a:t>stres</a:t>
            </a:r>
            <a:r>
              <a:rPr lang="en-US" sz="2200" b="0" i="0" dirty="0">
                <a:effectLst/>
              </a:rPr>
              <a:t> </a:t>
            </a:r>
            <a:r>
              <a:rPr lang="en-US" sz="2200" b="0" i="0" dirty="0" err="1">
                <a:effectLst/>
              </a:rPr>
              <a:t>etkeninin</a:t>
            </a:r>
            <a:r>
              <a:rPr lang="en-US" sz="2200" b="0" i="0" dirty="0">
                <a:effectLst/>
              </a:rPr>
              <a:t> </a:t>
            </a:r>
            <a:r>
              <a:rPr lang="en-US" sz="2200" b="0" i="0" dirty="0" err="1">
                <a:effectLst/>
              </a:rPr>
              <a:t>olumsuz</a:t>
            </a:r>
            <a:r>
              <a:rPr lang="en-US" sz="2200" b="0" i="0" dirty="0">
                <a:effectLst/>
              </a:rPr>
              <a:t> </a:t>
            </a:r>
            <a:r>
              <a:rPr lang="en-US" sz="2200" b="0" i="0" dirty="0" err="1">
                <a:effectLst/>
              </a:rPr>
              <a:t>sonuçlarını</a:t>
            </a:r>
            <a:r>
              <a:rPr lang="en-US" sz="2200" b="0" i="0" dirty="0">
                <a:effectLst/>
              </a:rPr>
              <a:t> </a:t>
            </a:r>
            <a:r>
              <a:rPr lang="en-US" sz="2200" b="0" i="0" dirty="0" err="1">
                <a:effectLst/>
              </a:rPr>
              <a:t>azaltmada</a:t>
            </a:r>
            <a:r>
              <a:rPr lang="en-US" sz="2200" b="0" i="0" dirty="0">
                <a:effectLst/>
              </a:rPr>
              <a:t> </a:t>
            </a:r>
            <a:r>
              <a:rPr lang="en-US" sz="2200" b="0" i="0" dirty="0" err="1">
                <a:effectLst/>
              </a:rPr>
              <a:t>özellikle</a:t>
            </a:r>
            <a:r>
              <a:rPr lang="en-US" sz="2200" b="0" i="0" dirty="0">
                <a:effectLst/>
              </a:rPr>
              <a:t> </a:t>
            </a:r>
            <a:r>
              <a:rPr lang="en-US" sz="2200" b="0" i="0" dirty="0" err="1">
                <a:effectLst/>
              </a:rPr>
              <a:t>etkili</a:t>
            </a:r>
            <a:r>
              <a:rPr lang="en-US" sz="2200" b="0" i="0" dirty="0">
                <a:effectLst/>
              </a:rPr>
              <a:t> </a:t>
            </a:r>
            <a:r>
              <a:rPr lang="en-US" sz="2200" b="0" i="0" dirty="0" err="1">
                <a:effectLst/>
              </a:rPr>
              <a:t>olabilir</a:t>
            </a:r>
            <a:endParaRPr lang="en-US" sz="2200" dirty="0"/>
          </a:p>
        </p:txBody>
      </p:sp>
    </p:spTree>
    <p:extLst>
      <p:ext uri="{BB962C8B-B14F-4D97-AF65-F5344CB8AC3E}">
        <p14:creationId xmlns:p14="http://schemas.microsoft.com/office/powerpoint/2010/main" val="197280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72E7AD13-67D1-D359-1664-76F3FD78A6C3}"/>
              </a:ext>
            </a:extLst>
          </p:cNvPr>
          <p:cNvSpPr txBox="1"/>
          <p:nvPr/>
        </p:nvSpPr>
        <p:spPr>
          <a:xfrm>
            <a:off x="123092" y="579169"/>
            <a:ext cx="6506308" cy="2526665"/>
          </a:xfrm>
          <a:prstGeom prst="rect">
            <a:avLst/>
          </a:prstGeom>
        </p:spPr>
        <p:txBody>
          <a:bodyPr vert="horz" lIns="91440" tIns="45720" rIns="91440" bIns="45720" rtlCol="0">
            <a:noAutofit/>
          </a:bodyPr>
          <a:lstStyle/>
          <a:p>
            <a:pPr marL="342900" indent="-342900">
              <a:lnSpc>
                <a:spcPct val="90000"/>
              </a:lnSpc>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Weiss </a:t>
            </a:r>
            <a:r>
              <a:rPr lang="en-US" sz="2000" dirty="0" err="1">
                <a:latin typeface="Arial" panose="020B0604020202020204" pitchFamily="34" charset="0"/>
                <a:cs typeface="Arial" panose="020B0604020202020204" pitchFamily="34" charset="0"/>
              </a:rPr>
              <a:t>ilişkisel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destek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koşullarını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altı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kategoriye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ayırdı</a:t>
            </a:r>
            <a:r>
              <a:rPr lang="en-US" sz="2000" dirty="0">
                <a:latin typeface="Arial" panose="020B0604020202020204" pitchFamily="34" charset="0"/>
                <a:cs typeface="Arial" panose="020B0604020202020204" pitchFamily="34" charset="0"/>
              </a:rPr>
              <a:t>: </a:t>
            </a:r>
          </a:p>
          <a:p>
            <a:pPr marL="400050" indent="-228600">
              <a:lnSpc>
                <a:spcPct val="90000"/>
              </a:lnSpc>
              <a:spcAft>
                <a:spcPts val="600"/>
              </a:spcAft>
              <a:buFont typeface="Arial" panose="020B0604020202020204" pitchFamily="34" charset="0"/>
              <a:buChar char="•"/>
            </a:pPr>
            <a:r>
              <a:rPr lang="en-US" sz="2000" dirty="0" err="1">
                <a:solidFill>
                  <a:srgbClr val="7030A0"/>
                </a:solidFill>
                <a:latin typeface="Arial" panose="020B0604020202020204" pitchFamily="34" charset="0"/>
                <a:cs typeface="Arial" panose="020B0604020202020204" pitchFamily="34" charset="0"/>
              </a:rPr>
              <a:t>Bağlanma</a:t>
            </a:r>
            <a:r>
              <a:rPr lang="en-US" sz="2000" dirty="0">
                <a:solidFill>
                  <a:srgbClr val="7030A0"/>
                </a:solidFill>
                <a:latin typeface="Arial" panose="020B0604020202020204" pitchFamily="34" charset="0"/>
                <a:cs typeface="Arial" panose="020B0604020202020204" pitchFamily="34" charset="0"/>
              </a:rPr>
              <a:t>, </a:t>
            </a:r>
          </a:p>
          <a:p>
            <a:pPr marL="400050" indent="-228600">
              <a:lnSpc>
                <a:spcPct val="90000"/>
              </a:lnSpc>
              <a:spcAft>
                <a:spcPts val="600"/>
              </a:spcAft>
              <a:buFont typeface="Arial" panose="020B0604020202020204" pitchFamily="34" charset="0"/>
              <a:buChar char="•"/>
            </a:pPr>
            <a:r>
              <a:rPr lang="en-US" sz="2000" dirty="0" err="1">
                <a:solidFill>
                  <a:srgbClr val="7030A0"/>
                </a:solidFill>
                <a:latin typeface="Arial" panose="020B0604020202020204" pitchFamily="34" charset="0"/>
                <a:cs typeface="Arial" panose="020B0604020202020204" pitchFamily="34" charset="0"/>
              </a:rPr>
              <a:t>Sosyal</a:t>
            </a:r>
            <a:r>
              <a:rPr lang="en-US" sz="2000" dirty="0">
                <a:solidFill>
                  <a:srgbClr val="7030A0"/>
                </a:solidFill>
                <a:latin typeface="Arial" panose="020B0604020202020204" pitchFamily="34" charset="0"/>
                <a:cs typeface="Arial" panose="020B0604020202020204" pitchFamily="34" charset="0"/>
              </a:rPr>
              <a:t> </a:t>
            </a:r>
            <a:r>
              <a:rPr lang="en-US" sz="2000" dirty="0" err="1">
                <a:solidFill>
                  <a:srgbClr val="7030A0"/>
                </a:solidFill>
                <a:latin typeface="Arial" panose="020B0604020202020204" pitchFamily="34" charset="0"/>
                <a:cs typeface="Arial" panose="020B0604020202020204" pitchFamily="34" charset="0"/>
              </a:rPr>
              <a:t>Bütünleşme</a:t>
            </a:r>
            <a:r>
              <a:rPr lang="en-US" sz="2000" dirty="0">
                <a:solidFill>
                  <a:srgbClr val="7030A0"/>
                </a:solidFill>
                <a:latin typeface="Arial" panose="020B0604020202020204" pitchFamily="34" charset="0"/>
                <a:cs typeface="Arial" panose="020B0604020202020204" pitchFamily="34" charset="0"/>
              </a:rPr>
              <a:t>, </a:t>
            </a:r>
          </a:p>
          <a:p>
            <a:pPr marL="400050" indent="-228600">
              <a:lnSpc>
                <a:spcPct val="90000"/>
              </a:lnSpc>
              <a:spcAft>
                <a:spcPts val="600"/>
              </a:spcAft>
              <a:buFont typeface="Arial" panose="020B0604020202020204" pitchFamily="34" charset="0"/>
              <a:buChar char="•"/>
            </a:pPr>
            <a:r>
              <a:rPr lang="en-US" sz="2000" dirty="0" err="1">
                <a:solidFill>
                  <a:srgbClr val="7030A0"/>
                </a:solidFill>
                <a:latin typeface="Arial" panose="020B0604020202020204" pitchFamily="34" charset="0"/>
                <a:cs typeface="Arial" panose="020B0604020202020204" pitchFamily="34" charset="0"/>
              </a:rPr>
              <a:t>Beslenme</a:t>
            </a:r>
            <a:r>
              <a:rPr lang="en-US" sz="2000" dirty="0">
                <a:solidFill>
                  <a:srgbClr val="7030A0"/>
                </a:solidFill>
                <a:latin typeface="Arial" panose="020B0604020202020204" pitchFamily="34" charset="0"/>
                <a:cs typeface="Arial" panose="020B0604020202020204" pitchFamily="34" charset="0"/>
              </a:rPr>
              <a:t> </a:t>
            </a:r>
            <a:r>
              <a:rPr lang="en-US" sz="2000" dirty="0" err="1">
                <a:solidFill>
                  <a:srgbClr val="7030A0"/>
                </a:solidFill>
                <a:latin typeface="Arial" panose="020B0604020202020204" pitchFamily="34" charset="0"/>
                <a:cs typeface="Arial" panose="020B0604020202020204" pitchFamily="34" charset="0"/>
              </a:rPr>
              <a:t>Fırsatı</a:t>
            </a:r>
            <a:r>
              <a:rPr lang="en-US" sz="2000" dirty="0">
                <a:solidFill>
                  <a:srgbClr val="7030A0"/>
                </a:solidFill>
                <a:latin typeface="Arial" panose="020B0604020202020204" pitchFamily="34" charset="0"/>
                <a:cs typeface="Arial" panose="020B0604020202020204" pitchFamily="34" charset="0"/>
              </a:rPr>
              <a:t>, </a:t>
            </a:r>
          </a:p>
          <a:p>
            <a:pPr marL="400050" indent="-228600">
              <a:lnSpc>
                <a:spcPct val="90000"/>
              </a:lnSpc>
              <a:spcAft>
                <a:spcPts val="600"/>
              </a:spcAft>
              <a:buFont typeface="Arial" panose="020B0604020202020204" pitchFamily="34" charset="0"/>
              <a:buChar char="•"/>
            </a:pPr>
            <a:r>
              <a:rPr lang="en-US" sz="2000" dirty="0" err="1">
                <a:solidFill>
                  <a:srgbClr val="7030A0"/>
                </a:solidFill>
                <a:latin typeface="Arial" panose="020B0604020202020204" pitchFamily="34" charset="0"/>
                <a:cs typeface="Arial" panose="020B0604020202020204" pitchFamily="34" charset="0"/>
              </a:rPr>
              <a:t>Değer</a:t>
            </a:r>
            <a:r>
              <a:rPr lang="en-US" sz="2000" dirty="0">
                <a:solidFill>
                  <a:srgbClr val="7030A0"/>
                </a:solidFill>
                <a:latin typeface="Arial" panose="020B0604020202020204" pitchFamily="34" charset="0"/>
                <a:cs typeface="Arial" panose="020B0604020202020204" pitchFamily="34" charset="0"/>
              </a:rPr>
              <a:t> </a:t>
            </a:r>
            <a:r>
              <a:rPr lang="en-US" sz="2000" dirty="0" err="1">
                <a:solidFill>
                  <a:srgbClr val="7030A0"/>
                </a:solidFill>
                <a:latin typeface="Arial" panose="020B0604020202020204" pitchFamily="34" charset="0"/>
                <a:cs typeface="Arial" panose="020B0604020202020204" pitchFamily="34" charset="0"/>
              </a:rPr>
              <a:t>Güvencesi</a:t>
            </a:r>
            <a:r>
              <a:rPr lang="en-US" sz="2000" dirty="0">
                <a:solidFill>
                  <a:srgbClr val="7030A0"/>
                </a:solidFill>
                <a:latin typeface="Arial" panose="020B0604020202020204" pitchFamily="34" charset="0"/>
                <a:cs typeface="Arial" panose="020B0604020202020204" pitchFamily="34" charset="0"/>
              </a:rPr>
              <a:t>, </a:t>
            </a:r>
          </a:p>
          <a:p>
            <a:pPr marL="400050" indent="-228600">
              <a:lnSpc>
                <a:spcPct val="90000"/>
              </a:lnSpc>
              <a:spcAft>
                <a:spcPts val="600"/>
              </a:spcAft>
              <a:buFont typeface="Arial" panose="020B0604020202020204" pitchFamily="34" charset="0"/>
              <a:buChar char="•"/>
            </a:pPr>
            <a:r>
              <a:rPr lang="en-US" sz="2000" dirty="0" err="1">
                <a:solidFill>
                  <a:srgbClr val="7030A0"/>
                </a:solidFill>
                <a:latin typeface="Arial" panose="020B0604020202020204" pitchFamily="34" charset="0"/>
                <a:cs typeface="Arial" panose="020B0604020202020204" pitchFamily="34" charset="0"/>
              </a:rPr>
              <a:t>Güvenilir</a:t>
            </a:r>
            <a:r>
              <a:rPr lang="en-US" sz="2000" dirty="0">
                <a:solidFill>
                  <a:srgbClr val="7030A0"/>
                </a:solidFill>
                <a:latin typeface="Arial" panose="020B0604020202020204" pitchFamily="34" charset="0"/>
                <a:cs typeface="Arial" panose="020B0604020202020204" pitchFamily="34" charset="0"/>
              </a:rPr>
              <a:t> Bir </a:t>
            </a:r>
            <a:r>
              <a:rPr lang="en-US" sz="2000" dirty="0" err="1">
                <a:solidFill>
                  <a:srgbClr val="7030A0"/>
                </a:solidFill>
                <a:latin typeface="Arial" panose="020B0604020202020204" pitchFamily="34" charset="0"/>
                <a:cs typeface="Arial" panose="020B0604020202020204" pitchFamily="34" charset="0"/>
              </a:rPr>
              <a:t>Ittifak</a:t>
            </a:r>
            <a:r>
              <a:rPr lang="en-US" sz="2000" dirty="0">
                <a:solidFill>
                  <a:srgbClr val="7030A0"/>
                </a:solidFill>
                <a:latin typeface="Arial" panose="020B0604020202020204" pitchFamily="34" charset="0"/>
                <a:cs typeface="Arial" panose="020B0604020202020204" pitchFamily="34" charset="0"/>
              </a:rPr>
              <a:t> </a:t>
            </a:r>
            <a:r>
              <a:rPr lang="en-US" sz="2000" dirty="0" err="1">
                <a:solidFill>
                  <a:srgbClr val="7030A0"/>
                </a:solidFill>
                <a:latin typeface="Arial" panose="020B0604020202020204" pitchFamily="34" charset="0"/>
                <a:cs typeface="Arial" panose="020B0604020202020204" pitchFamily="34" charset="0"/>
              </a:rPr>
              <a:t>Duygusu</a:t>
            </a:r>
            <a:r>
              <a:rPr lang="en-US" sz="2000" dirty="0">
                <a:solidFill>
                  <a:srgbClr val="7030A0"/>
                </a:solidFill>
                <a:latin typeface="Arial" panose="020B0604020202020204" pitchFamily="34" charset="0"/>
                <a:cs typeface="Arial" panose="020B0604020202020204" pitchFamily="34" charset="0"/>
              </a:rPr>
              <a:t> </a:t>
            </a:r>
          </a:p>
          <a:p>
            <a:pPr marL="400050" indent="-228600">
              <a:lnSpc>
                <a:spcPct val="90000"/>
              </a:lnSpc>
              <a:spcAft>
                <a:spcPts val="600"/>
              </a:spcAft>
              <a:buFont typeface="Arial" panose="020B0604020202020204" pitchFamily="34" charset="0"/>
              <a:buChar char="•"/>
            </a:pPr>
            <a:r>
              <a:rPr lang="en-US" sz="2000" dirty="0" err="1">
                <a:solidFill>
                  <a:srgbClr val="7030A0"/>
                </a:solidFill>
                <a:latin typeface="Arial" panose="020B0604020202020204" pitchFamily="34" charset="0"/>
                <a:cs typeface="Arial" panose="020B0604020202020204" pitchFamily="34" charset="0"/>
              </a:rPr>
              <a:t>Rehberlik</a:t>
            </a:r>
            <a:endParaRPr lang="en-US" sz="2000" dirty="0">
              <a:solidFill>
                <a:srgbClr val="7030A0"/>
              </a:solidFill>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AC9D59DC-0133-17EB-B8EB-8DEF73580689}"/>
              </a:ext>
            </a:extLst>
          </p:cNvPr>
          <p:cNvPicPr>
            <a:picLocks noChangeAspect="1"/>
          </p:cNvPicPr>
          <p:nvPr/>
        </p:nvPicPr>
        <p:blipFill rotWithShape="1">
          <a:blip r:embed="rId3"/>
          <a:srcRect t="-1001" b="23369"/>
          <a:stretch/>
        </p:blipFill>
        <p:spPr>
          <a:xfrm>
            <a:off x="7188814" y="2754838"/>
            <a:ext cx="5003186" cy="3884086"/>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51" name="Arc 50">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Resim 5">
            <a:extLst>
              <a:ext uri="{FF2B5EF4-FFF2-40B4-BE49-F238E27FC236}">
                <a16:creationId xmlns:a16="http://schemas.microsoft.com/office/drawing/2014/main" id="{821E46BF-95C5-BC69-DD68-79C076BA61BF}"/>
              </a:ext>
            </a:extLst>
          </p:cNvPr>
          <p:cNvPicPr>
            <a:picLocks noChangeAspect="1"/>
          </p:cNvPicPr>
          <p:nvPr/>
        </p:nvPicPr>
        <p:blipFill rotWithShape="1">
          <a:blip r:embed="rId4"/>
          <a:srcRect l="14438" r="13604" b="-2"/>
          <a:stretch/>
        </p:blipFill>
        <p:spPr>
          <a:xfrm>
            <a:off x="6362264" y="123275"/>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9" name="Metin kutusu 8">
            <a:extLst>
              <a:ext uri="{FF2B5EF4-FFF2-40B4-BE49-F238E27FC236}">
                <a16:creationId xmlns:a16="http://schemas.microsoft.com/office/drawing/2014/main" id="{1BA8955F-296A-7733-4659-7405C46C091F}"/>
              </a:ext>
            </a:extLst>
          </p:cNvPr>
          <p:cNvSpPr txBox="1"/>
          <p:nvPr/>
        </p:nvSpPr>
        <p:spPr>
          <a:xfrm>
            <a:off x="123092" y="3587078"/>
            <a:ext cx="7825154" cy="2554545"/>
          </a:xfrm>
          <a:prstGeom prst="rect">
            <a:avLst/>
          </a:prstGeom>
          <a:noFill/>
        </p:spPr>
        <p:txBody>
          <a:bodyPr wrap="square">
            <a:spAutoFit/>
          </a:bodyPr>
          <a:lstStyle/>
          <a:p>
            <a:pPr marL="342900" indent="-342900">
              <a:buFont typeface="Wingdings" panose="05000000000000000000" pitchFamily="2" charset="2"/>
              <a:buChar char="Ø"/>
            </a:pPr>
            <a:r>
              <a:rPr lang="tr-TR" sz="2000" dirty="0">
                <a:latin typeface="Arial" panose="020B0604020202020204" pitchFamily="34" charset="0"/>
                <a:cs typeface="Arial" panose="020B0604020202020204" pitchFamily="34" charset="0"/>
              </a:rPr>
              <a:t>Weiss, destek sağlanmasında kullanılan dilin önemine dikkat çekmektedir; yani kullanılan dilin </a:t>
            </a:r>
            <a:r>
              <a:rPr lang="tr-TR" sz="2000" dirty="0">
                <a:solidFill>
                  <a:srgbClr val="7030A0"/>
                </a:solidFill>
                <a:latin typeface="Arial" panose="020B0604020202020204" pitchFamily="34" charset="0"/>
                <a:cs typeface="Arial" panose="020B0604020202020204" pitchFamily="34" charset="0"/>
              </a:rPr>
              <a:t>TONU, İÇERİĞİ VE BAĞLAMI </a:t>
            </a:r>
            <a:r>
              <a:rPr lang="tr-TR" sz="2000" dirty="0">
                <a:solidFill>
                  <a:schemeClr val="tx1">
                    <a:lumMod val="95000"/>
                    <a:lumOff val="5000"/>
                  </a:schemeClr>
                </a:solidFill>
                <a:latin typeface="Arial" panose="020B0604020202020204" pitchFamily="34" charset="0"/>
                <a:cs typeface="Arial" panose="020B0604020202020204" pitchFamily="34" charset="0"/>
              </a:rPr>
              <a:t>önemli olmaktadır</a:t>
            </a:r>
            <a:r>
              <a:rPr lang="tr-TR" sz="2000" dirty="0">
                <a:solidFill>
                  <a:srgbClr val="7030A0"/>
                </a:solidFill>
                <a:latin typeface="Arial" panose="020B0604020202020204" pitchFamily="34" charset="0"/>
                <a:cs typeface="Arial" panose="020B0604020202020204" pitchFamily="34" charset="0"/>
              </a:rPr>
              <a:t>.</a:t>
            </a:r>
          </a:p>
          <a:p>
            <a:endParaRPr lang="tr-TR" sz="2000" dirty="0">
              <a:solidFill>
                <a:srgbClr val="7030A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000" b="0" i="0" dirty="0">
                <a:solidFill>
                  <a:srgbClr val="000000"/>
                </a:solidFill>
                <a:effectLst/>
                <a:latin typeface="Arial" panose="020B0604020202020204" pitchFamily="34" charset="0"/>
                <a:cs typeface="Arial" panose="020B0604020202020204" pitchFamily="34" charset="0"/>
              </a:rPr>
              <a:t>Yüksek öğrenimde akranlar ve yöneticiler tarafından kullanılan dil, özellikle de kelime seçimi iyimserliği etkileyebilirken, dil eksiklikleri daha fazla duygusal tükenme vakasına neden olabilmektedir.</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34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D2E441AD-9399-25BA-3618-14B1A38BF147}"/>
              </a:ext>
            </a:extLst>
          </p:cNvPr>
          <p:cNvSpPr txBox="1"/>
          <p:nvPr/>
        </p:nvSpPr>
        <p:spPr>
          <a:xfrm>
            <a:off x="263382" y="151096"/>
            <a:ext cx="5962785" cy="5792503"/>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tr-TR" sz="2000" dirty="0">
                <a:latin typeface="Arial" panose="020B0604020202020204" pitchFamily="34" charset="0"/>
                <a:ea typeface="+mj-ea"/>
                <a:cs typeface="Arial" panose="020B0604020202020204" pitchFamily="34" charset="0"/>
              </a:rPr>
              <a:t>‘’</a:t>
            </a:r>
            <a:r>
              <a:rPr lang="en-US" sz="2000" dirty="0" err="1">
                <a:latin typeface="Arial" panose="020B0604020202020204" pitchFamily="34" charset="0"/>
                <a:ea typeface="+mj-ea"/>
                <a:cs typeface="Arial" panose="020B0604020202020204" pitchFamily="34" charset="0"/>
              </a:rPr>
              <a:t>Liderliğin</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konuşulan</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dili</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uzun</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zamandır</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çalışanların</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motivasyonu</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ve</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sonuçları</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üzerinde</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kritik</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bir</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etkisi</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olduğu</a:t>
            </a:r>
            <a:r>
              <a:rPr lang="en-US" sz="2000" dirty="0">
                <a:latin typeface="Arial" panose="020B0604020202020204" pitchFamily="34" charset="0"/>
                <a:ea typeface="+mj-ea"/>
                <a:cs typeface="Arial" panose="020B0604020202020204" pitchFamily="34" charset="0"/>
              </a:rPr>
              <a:t> </a:t>
            </a:r>
            <a:r>
              <a:rPr lang="en-US" sz="2000" dirty="0" err="1">
                <a:latin typeface="Arial" panose="020B0604020202020204" pitchFamily="34" charset="0"/>
                <a:ea typeface="+mj-ea"/>
                <a:cs typeface="Arial" panose="020B0604020202020204" pitchFamily="34" charset="0"/>
              </a:rPr>
              <a:t>bilin</a:t>
            </a:r>
            <a:r>
              <a:rPr lang="tr-TR" sz="2000" dirty="0" err="1">
                <a:latin typeface="Arial" panose="020B0604020202020204" pitchFamily="34" charset="0"/>
                <a:ea typeface="+mj-ea"/>
                <a:cs typeface="Arial" panose="020B0604020202020204" pitchFamily="34" charset="0"/>
              </a:rPr>
              <a:t>mektedir</a:t>
            </a:r>
            <a:r>
              <a:rPr lang="tr-TR" sz="2000" dirty="0">
                <a:latin typeface="Arial" panose="020B0604020202020204" pitchFamily="34" charset="0"/>
                <a:ea typeface="+mj-ea"/>
                <a:cs typeface="Arial" panose="020B0604020202020204" pitchFamily="34" charset="0"/>
              </a:rPr>
              <a:t>.</a:t>
            </a:r>
          </a:p>
          <a:p>
            <a:pPr>
              <a:lnSpc>
                <a:spcPct val="90000"/>
              </a:lnSpc>
              <a:spcBef>
                <a:spcPct val="0"/>
              </a:spcBef>
              <a:spcAft>
                <a:spcPts val="600"/>
              </a:spcAft>
            </a:pPr>
            <a:endParaRPr lang="tr-TR" sz="2000" dirty="0">
              <a:latin typeface="Arial" panose="020B0604020202020204" pitchFamily="34" charset="0"/>
              <a:ea typeface="+mj-ea"/>
              <a:cs typeface="Arial" panose="020B0604020202020204" pitchFamily="34" charset="0"/>
            </a:endParaRPr>
          </a:p>
          <a:p>
            <a:pPr>
              <a:lnSpc>
                <a:spcPct val="90000"/>
              </a:lnSpc>
              <a:spcBef>
                <a:spcPct val="0"/>
              </a:spcBef>
              <a:spcAft>
                <a:spcPts val="600"/>
              </a:spcAft>
            </a:pPr>
            <a:r>
              <a:rPr lang="tr-TR" sz="2000" b="0" i="0" dirty="0">
                <a:solidFill>
                  <a:srgbClr val="000000"/>
                </a:solidFill>
                <a:effectLst/>
                <a:latin typeface="Arial" panose="020B0604020202020204" pitchFamily="34" charset="0"/>
                <a:cs typeface="Arial" panose="020B0604020202020204" pitchFamily="34" charset="0"/>
              </a:rPr>
              <a:t>Motivasyon yaratan dil teorisi dilin çalışanları nasıl etkilediğini anlamak için kapsamlı bir model sağlar. Bu teori, stratejik sözlü iletişimin, çalışan performansı ve iş tatmini üzerinde ölçülebilir etkileri olan önemli bir motivasyon aracı olduğunu öne sürmektedir.</a:t>
            </a:r>
          </a:p>
          <a:p>
            <a:pPr>
              <a:lnSpc>
                <a:spcPct val="90000"/>
              </a:lnSpc>
              <a:spcBef>
                <a:spcPct val="0"/>
              </a:spcBef>
              <a:spcAft>
                <a:spcPts val="600"/>
              </a:spcAft>
            </a:pPr>
            <a:endParaRPr lang="tr-TR" sz="2000" b="0" i="0" dirty="0">
              <a:solidFill>
                <a:srgbClr val="000000"/>
              </a:solidFill>
              <a:effectLst/>
              <a:latin typeface="Arial" panose="020B0604020202020204" pitchFamily="34" charset="0"/>
              <a:cs typeface="Arial" panose="020B0604020202020204" pitchFamily="34" charset="0"/>
            </a:endParaRPr>
          </a:p>
          <a:p>
            <a:pPr>
              <a:lnSpc>
                <a:spcPct val="90000"/>
              </a:lnSpc>
              <a:spcBef>
                <a:spcPct val="0"/>
              </a:spcBef>
              <a:spcAft>
                <a:spcPts val="600"/>
              </a:spcAft>
            </a:pPr>
            <a:r>
              <a:rPr lang="tr-TR" sz="2000" b="0" i="0" dirty="0" err="1">
                <a:solidFill>
                  <a:srgbClr val="000000"/>
                </a:solidFill>
                <a:effectLst/>
                <a:latin typeface="Arial" panose="020B0604020202020204" pitchFamily="34" charset="0"/>
                <a:cs typeface="Arial" panose="020B0604020202020204" pitchFamily="34" charset="0"/>
              </a:rPr>
              <a:t>Mayfield</a:t>
            </a:r>
            <a:r>
              <a:rPr lang="tr-TR" sz="2000" dirty="0" err="1">
                <a:solidFill>
                  <a:srgbClr val="000000"/>
                </a:solidFill>
                <a:latin typeface="Arial" panose="020B0604020202020204" pitchFamily="34" charset="0"/>
                <a:cs typeface="Arial" panose="020B0604020202020204" pitchFamily="34" charset="0"/>
              </a:rPr>
              <a:t>’ın</a:t>
            </a:r>
            <a:r>
              <a:rPr lang="tr-TR" sz="2000" dirty="0">
                <a:solidFill>
                  <a:srgbClr val="000000"/>
                </a:solidFill>
                <a:latin typeface="Arial" panose="020B0604020202020204" pitchFamily="34" charset="0"/>
                <a:cs typeface="Arial" panose="020B0604020202020204" pitchFamily="34" charset="0"/>
              </a:rPr>
              <a:t> motive edici dilin boyutlarını ölçmek için geliştirdiği ölçek : </a:t>
            </a:r>
            <a:endParaRPr lang="tr-TR" sz="2000" b="0" i="0" dirty="0">
              <a:solidFill>
                <a:srgbClr val="000000"/>
              </a:solidFill>
              <a:effectLst/>
              <a:latin typeface="Arial" panose="020B0604020202020204" pitchFamily="34" charset="0"/>
              <a:cs typeface="Arial" panose="020B0604020202020204" pitchFamily="34" charset="0"/>
            </a:endParaRPr>
          </a:p>
          <a:p>
            <a:pPr marL="342900" indent="-342900">
              <a:lnSpc>
                <a:spcPct val="90000"/>
              </a:lnSpc>
              <a:spcBef>
                <a:spcPct val="0"/>
              </a:spcBef>
              <a:spcAft>
                <a:spcPts val="600"/>
              </a:spcAft>
              <a:buFont typeface="Courier New" panose="02070309020205020404" pitchFamily="49" charset="0"/>
              <a:buChar char="o"/>
            </a:pPr>
            <a:r>
              <a:rPr lang="tr-TR" sz="2000" b="0" i="0" dirty="0">
                <a:solidFill>
                  <a:srgbClr val="7030A0"/>
                </a:solidFill>
                <a:effectLst/>
                <a:highlight>
                  <a:srgbClr val="FFFF00"/>
                </a:highlight>
                <a:latin typeface="Helvetica Neue"/>
              </a:rPr>
              <a:t>Yön veren dil</a:t>
            </a:r>
            <a:r>
              <a:rPr lang="tr-TR" sz="2000" b="0" i="0" dirty="0">
                <a:solidFill>
                  <a:srgbClr val="000000"/>
                </a:solidFill>
                <a:effectLst/>
                <a:latin typeface="Helvetica Neue"/>
              </a:rPr>
              <a:t>, görevlerle ilgili belirsizliği azaltmak için kullanılır; </a:t>
            </a:r>
          </a:p>
          <a:p>
            <a:pPr marL="342900" indent="-342900">
              <a:lnSpc>
                <a:spcPct val="90000"/>
              </a:lnSpc>
              <a:spcBef>
                <a:spcPct val="0"/>
              </a:spcBef>
              <a:spcAft>
                <a:spcPts val="600"/>
              </a:spcAft>
              <a:buFont typeface="Courier New" panose="02070309020205020404" pitchFamily="49" charset="0"/>
              <a:buChar char="o"/>
            </a:pPr>
            <a:r>
              <a:rPr lang="tr-TR" sz="2000" b="0" i="0" dirty="0">
                <a:solidFill>
                  <a:srgbClr val="7030A0"/>
                </a:solidFill>
                <a:effectLst/>
                <a:highlight>
                  <a:srgbClr val="FFFF00"/>
                </a:highlight>
                <a:latin typeface="Helvetica Neue"/>
              </a:rPr>
              <a:t>empatik dil</a:t>
            </a:r>
            <a:r>
              <a:rPr lang="tr-TR" sz="2000" b="0" i="0" dirty="0">
                <a:solidFill>
                  <a:srgbClr val="000000"/>
                </a:solidFill>
                <a:effectLst/>
                <a:latin typeface="Helvetica Neue"/>
              </a:rPr>
              <a:t>, üst ve ast arasında ilişkiler kurar ve ilişkisel belirsizliği azaltır; ve </a:t>
            </a:r>
          </a:p>
          <a:p>
            <a:pPr marL="342900" indent="-342900">
              <a:lnSpc>
                <a:spcPct val="90000"/>
              </a:lnSpc>
              <a:spcBef>
                <a:spcPct val="0"/>
              </a:spcBef>
              <a:spcAft>
                <a:spcPts val="600"/>
              </a:spcAft>
              <a:buFont typeface="Courier New" panose="02070309020205020404" pitchFamily="49" charset="0"/>
              <a:buChar char="o"/>
            </a:pPr>
            <a:r>
              <a:rPr lang="tr-TR" sz="2000" b="0" i="0" dirty="0">
                <a:solidFill>
                  <a:srgbClr val="7030A0"/>
                </a:solidFill>
                <a:effectLst/>
                <a:highlight>
                  <a:srgbClr val="FFFF00"/>
                </a:highlight>
                <a:latin typeface="Helvetica Neue"/>
              </a:rPr>
              <a:t>anlam oluşturma dili</a:t>
            </a:r>
            <a:r>
              <a:rPr lang="tr-TR" sz="2000" b="0" i="0" dirty="0">
                <a:solidFill>
                  <a:srgbClr val="000000"/>
                </a:solidFill>
                <a:effectLst/>
                <a:latin typeface="Helvetica Neue"/>
              </a:rPr>
              <a:t>, kurumsal politikalar ve uygulamalar hakkındaki belirsizliği azaltır.</a:t>
            </a:r>
            <a:endParaRPr lang="en-US" sz="2000" dirty="0">
              <a:latin typeface="Arial" panose="020B0604020202020204" pitchFamily="34" charset="0"/>
              <a:ea typeface="+mj-ea"/>
              <a:cs typeface="Arial" panose="020B0604020202020204" pitchFamily="34" charset="0"/>
            </a:endParaRPr>
          </a:p>
        </p:txBody>
      </p:sp>
      <p:pic>
        <p:nvPicPr>
          <p:cNvPr id="5" name="Resim 4" descr="çizim, sanat, çizgi film, tasarım içeren bir resim&#10;&#10;Açıklama otomatik olarak oluşturuldu">
            <a:extLst>
              <a:ext uri="{FF2B5EF4-FFF2-40B4-BE49-F238E27FC236}">
                <a16:creationId xmlns:a16="http://schemas.microsoft.com/office/drawing/2014/main" id="{225357E3-4899-A6F0-1251-F7E9F33304E0}"/>
              </a:ext>
            </a:extLst>
          </p:cNvPr>
          <p:cNvPicPr>
            <a:picLocks noChangeAspect="1"/>
          </p:cNvPicPr>
          <p:nvPr/>
        </p:nvPicPr>
        <p:blipFill rotWithShape="1">
          <a:blip r:embed="rId3"/>
          <a:srcRect l="12151" r="8729"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3183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54F4BA1-6ED7-CFAD-FFCC-52EF648CDDE7}"/>
              </a:ext>
            </a:extLst>
          </p:cNvPr>
          <p:cNvSpPr txBox="1"/>
          <p:nvPr/>
        </p:nvSpPr>
        <p:spPr>
          <a:xfrm>
            <a:off x="766772" y="3324226"/>
            <a:ext cx="11296640" cy="3214687"/>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200" dirty="0" err="1">
                <a:latin typeface="Arial" panose="020B0604020202020204" pitchFamily="34" charset="0"/>
                <a:cs typeface="Arial" panose="020B0604020202020204" pitchFamily="34" charset="0"/>
              </a:rPr>
              <a:t>Yapılan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araştırmalara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bakıldığında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öğretim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üyelerine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tükenmişliğin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azaltılması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olumlu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bir</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işyeri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ortamı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yaratılmasındaki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katkılarının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değeri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konusunda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bilgi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verilmesinin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önemini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ortaya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koymuştur</a:t>
            </a:r>
            <a:r>
              <a:rPr lang="en-US" sz="2200" dirty="0">
                <a:latin typeface="Arial" panose="020B0604020202020204" pitchFamily="34" charset="0"/>
                <a:cs typeface="Arial" panose="020B0604020202020204" pitchFamily="34" charset="0"/>
              </a:rPr>
              <a:t>. </a:t>
            </a:r>
          </a:p>
          <a:p>
            <a:pPr indent="-228600">
              <a:lnSpc>
                <a:spcPct val="90000"/>
              </a:lnSpc>
              <a:spcAft>
                <a:spcPts val="600"/>
              </a:spcAf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Yüksek</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öğrenimde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iletişim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meslektaşlar</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arası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dayanışmanın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önemi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göz</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önüne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alındığında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çalışma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eczacılık</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akademisindeki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akranlardan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denetçilerden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gelen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değer</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güvencesini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en</a:t>
            </a:r>
            <a:r>
              <a:rPr lang="en-US" sz="2200" dirty="0">
                <a:latin typeface="Arial" panose="020B0604020202020204" pitchFamily="34" charset="0"/>
                <a:cs typeface="Arial" panose="020B0604020202020204" pitchFamily="34" charset="0"/>
              </a:rPr>
              <a:t> iyi </a:t>
            </a:r>
            <a:r>
              <a:rPr lang="en-US" sz="2200" dirty="0" err="1">
                <a:latin typeface="Arial" panose="020B0604020202020204" pitchFamily="34" charset="0"/>
                <a:cs typeface="Arial" panose="020B0604020202020204" pitchFamily="34" charset="0"/>
              </a:rPr>
              <a:t>ifade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eden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iletişimin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içeriğini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tarzını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zamanlamasını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tonunu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başlatılmasını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tanımlamayı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amaçlamıştır</a:t>
            </a:r>
            <a:r>
              <a:rPr lang="en-US" sz="2200" dirty="0">
                <a:latin typeface="Arial" panose="020B0604020202020204" pitchFamily="34" charset="0"/>
                <a:cs typeface="Arial" panose="020B0604020202020204" pitchFamily="34" charset="0"/>
              </a:rPr>
              <a:t>. Bu </a:t>
            </a:r>
            <a:r>
              <a:rPr lang="en-US" sz="2200" dirty="0" err="1">
                <a:latin typeface="Arial" panose="020B0604020202020204" pitchFamily="34" charset="0"/>
                <a:cs typeface="Arial" panose="020B0604020202020204" pitchFamily="34" charset="0"/>
              </a:rPr>
              <a:t>çalışma</a:t>
            </a:r>
            <a:r>
              <a:rPr lang="en-US" sz="2200"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sosyal</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hükümler</a:t>
            </a:r>
            <a:r>
              <a:rPr lang="en-US" sz="2200" b="1"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ve</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motive </a:t>
            </a:r>
            <a:r>
              <a:rPr lang="en-US" sz="2200" b="1" dirty="0" err="1">
                <a:latin typeface="Arial" panose="020B0604020202020204" pitchFamily="34" charset="0"/>
                <a:cs typeface="Arial" panose="020B0604020202020204" pitchFamily="34" charset="0"/>
              </a:rPr>
              <a:t>edici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dil</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teorisi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üzerine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referans</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alınarak</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yapılmıştır</a:t>
            </a:r>
            <a:r>
              <a:rPr lang="en-US" sz="2200" dirty="0">
                <a:latin typeface="Arial" panose="020B0604020202020204" pitchFamily="34" charset="0"/>
                <a:cs typeface="Arial" panose="020B0604020202020204" pitchFamily="34" charset="0"/>
              </a:rPr>
              <a:t>.</a:t>
            </a:r>
          </a:p>
        </p:txBody>
      </p:sp>
      <p:pic>
        <p:nvPicPr>
          <p:cNvPr id="3" name="Resim 2">
            <a:extLst>
              <a:ext uri="{FF2B5EF4-FFF2-40B4-BE49-F238E27FC236}">
                <a16:creationId xmlns:a16="http://schemas.microsoft.com/office/drawing/2014/main" id="{06598FB0-FF52-AE9D-2421-9C338D5369D6}"/>
              </a:ext>
            </a:extLst>
          </p:cNvPr>
          <p:cNvPicPr>
            <a:picLocks noChangeAspect="1"/>
          </p:cNvPicPr>
          <p:nvPr/>
        </p:nvPicPr>
        <p:blipFill rotWithShape="1">
          <a:blip r:embed="rId3"/>
          <a:srcRect b="53125"/>
          <a:stretch/>
        </p:blipFill>
        <p:spPr>
          <a:xfrm>
            <a:off x="0" y="0"/>
            <a:ext cx="12292012" cy="3099264"/>
          </a:xfrm>
          <a:prstGeom prst="rect">
            <a:avLst/>
          </a:prstGeom>
        </p:spPr>
      </p:pic>
    </p:spTree>
    <p:extLst>
      <p:ext uri="{BB962C8B-B14F-4D97-AF65-F5344CB8AC3E}">
        <p14:creationId xmlns:p14="http://schemas.microsoft.com/office/powerpoint/2010/main" val="383914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Metin kutusu 3">
            <a:extLst>
              <a:ext uri="{FF2B5EF4-FFF2-40B4-BE49-F238E27FC236}">
                <a16:creationId xmlns:a16="http://schemas.microsoft.com/office/drawing/2014/main" id="{68C2F99C-AFB7-E25E-AE1E-81A680A6A898}"/>
              </a:ext>
            </a:extLst>
          </p:cNvPr>
          <p:cNvSpPr txBox="1"/>
          <p:nvPr/>
        </p:nvSpPr>
        <p:spPr>
          <a:xfrm>
            <a:off x="229928" y="674400"/>
            <a:ext cx="11731837" cy="5509200"/>
          </a:xfrm>
          <a:prstGeom prst="rect">
            <a:avLst/>
          </a:prstGeom>
          <a:noFill/>
        </p:spPr>
        <p:txBody>
          <a:bodyPr wrap="square">
            <a:spAutoFit/>
          </a:bodyPr>
          <a:lstStyle/>
          <a:p>
            <a:r>
              <a:rPr lang="tr-TR" sz="2200">
                <a:latin typeface="Arial" panose="020B0604020202020204" pitchFamily="34" charset="0"/>
                <a:cs typeface="Arial" panose="020B0604020202020204" pitchFamily="34" charset="0"/>
              </a:rPr>
              <a:t>Eczacılık fakültesi öğretim üyeleriyle görüşmeler gerçekleştirilerek </a:t>
            </a:r>
            <a:r>
              <a:rPr lang="tr-TR" sz="2200" b="1">
                <a:latin typeface="Arial" panose="020B0604020202020204" pitchFamily="34" charset="0"/>
                <a:cs typeface="Arial" panose="020B0604020202020204" pitchFamily="34" charset="0"/>
              </a:rPr>
              <a:t>onların iş yaşam kalitesi, kuruma değer verme duyguları ve tükenmişlik </a:t>
            </a:r>
            <a:r>
              <a:rPr lang="tr-TR" sz="2200">
                <a:latin typeface="Arial" panose="020B0604020202020204" pitchFamily="34" charset="0"/>
                <a:cs typeface="Arial" panose="020B0604020202020204" pitchFamily="34" charset="0"/>
              </a:rPr>
              <a:t>ile ilgili deneyimleri ortaya çıkarılmıştır.</a:t>
            </a:r>
          </a:p>
          <a:p>
            <a:endParaRPr lang="tr-TR" sz="2200">
              <a:latin typeface="Arial" panose="020B0604020202020204" pitchFamily="34" charset="0"/>
              <a:cs typeface="Arial" panose="020B0604020202020204" pitchFamily="34" charset="0"/>
            </a:endParaRPr>
          </a:p>
          <a:p>
            <a:r>
              <a:rPr lang="tr-TR" sz="2200">
                <a:latin typeface="Arial" panose="020B0604020202020204" pitchFamily="34" charset="0"/>
                <a:cs typeface="Arial" panose="020B0604020202020204" pitchFamily="34" charset="0"/>
              </a:rPr>
              <a:t> Araştırmacılar, takip ve/veya ek araştırma sorularına izin veren 14 soruluk bir görüşme kılavuzu geliştirdiler. Temel, sosyal/idari ve uygulama fakülteleri (genellikle birden fazla amire ve kuruma karşı sorumlu olan) dahil olmak üzere farklı kurum türlerinden (örneğin, kamu ve özel, öğretim ve araştırma), akademik kademelerden ve disiplinlerden gelen kişilerden oluşan örneklem kullanmışlardır.</a:t>
            </a:r>
          </a:p>
          <a:p>
            <a:endParaRPr lang="tr-TR" sz="2200">
              <a:latin typeface="Arial" panose="020B0604020202020204" pitchFamily="34" charset="0"/>
              <a:cs typeface="Arial" panose="020B0604020202020204" pitchFamily="34" charset="0"/>
            </a:endParaRPr>
          </a:p>
          <a:p>
            <a:r>
              <a:rPr lang="tr-TR" sz="2200" b="0" i="0">
                <a:solidFill>
                  <a:srgbClr val="000000"/>
                </a:solidFill>
                <a:effectLst/>
                <a:latin typeface="Arial" panose="020B0604020202020204" pitchFamily="34" charset="0"/>
                <a:cs typeface="Arial" panose="020B0604020202020204" pitchFamily="34" charset="0"/>
              </a:rPr>
              <a:t>Araştırmacılar, Sosyal Hükümler Ölçeği (SPS) ve Motive Edici Dil Ölçeği'nden (MLS) uyarlanan dili kullanarak yarı yapılandırılmış bir görüşme kılavuzu geliştirdiler. Örneğin, hem rehberliğin sosyal olarak sağlanması hem de yön verme boyutunu araştırmak için, SPS'nin "Stresli zamanlarda rehberlik için başvurabileceğim kimse yok" maddesi ile MLS'nin "İşle ilgili sorunları çözme konusunda bana açık talimatlar verir" maddesi birleştirilerek </a:t>
            </a:r>
            <a:r>
              <a:rPr lang="tr-TR" sz="2200" b="1" i="0">
                <a:solidFill>
                  <a:srgbClr val="000000"/>
                </a:solidFill>
                <a:effectLst/>
                <a:latin typeface="Arial" panose="020B0604020202020204" pitchFamily="34" charset="0"/>
                <a:cs typeface="Arial" panose="020B0604020202020204" pitchFamily="34" charset="0"/>
              </a:rPr>
              <a:t>"Meslektaşlarınızın, Başkanınızın ve Dekanınızın size rehberlik etmesinin veya yön vermesinin bazı özel yolları nelerdir?" </a:t>
            </a:r>
            <a:r>
              <a:rPr lang="tr-TR" sz="2200" b="0" i="0">
                <a:solidFill>
                  <a:srgbClr val="000000"/>
                </a:solidFill>
                <a:effectLst/>
                <a:latin typeface="Arial" panose="020B0604020202020204" pitchFamily="34" charset="0"/>
                <a:cs typeface="Arial" panose="020B0604020202020204" pitchFamily="34" charset="0"/>
              </a:rPr>
              <a:t>diye sorulmuştur.</a:t>
            </a:r>
            <a:endParaRPr lang="tr-TR"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127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2041</TotalTime>
  <Words>1683</Words>
  <Application>Microsoft Office PowerPoint</Application>
  <PresentationFormat>Geniş ekran</PresentationFormat>
  <Paragraphs>103</Paragraphs>
  <Slides>20</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vt:lpstr>
      <vt:lpstr>Calibri</vt:lpstr>
      <vt:lpstr>Calibri Light</vt:lpstr>
      <vt:lpstr>Courier New</vt:lpstr>
      <vt:lpstr>Helvetica Neue</vt:lpstr>
      <vt:lpstr>Wingdings</vt:lpstr>
      <vt:lpstr>Office Teması</vt:lpstr>
      <vt:lpstr>İş Hayatını İyileştirmek ve Tükenmişliği Azaltmak için Eczacılık Yüksek Öğreniminde İletişim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Eczacılık Yüksek Öğreniminde İletişim İş Hayatını İyileştirmek ve Tükenmişliği Azaltmak</dc:title>
  <dc:creator>Sevval.Demir</dc:creator>
  <cp:lastModifiedBy>gülbin özçelikay</cp:lastModifiedBy>
  <cp:revision>7</cp:revision>
  <dcterms:created xsi:type="dcterms:W3CDTF">2023-10-30T10:41:34Z</dcterms:created>
  <dcterms:modified xsi:type="dcterms:W3CDTF">2023-11-14T05:31:59Z</dcterms:modified>
</cp:coreProperties>
</file>